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59" r:id="rId3"/>
    <p:sldId id="260" r:id="rId4"/>
    <p:sldId id="265" r:id="rId5"/>
    <p:sldId id="257" r:id="rId6"/>
    <p:sldId id="262" r:id="rId7"/>
    <p:sldId id="256"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35" autoAdjust="0"/>
    <p:restoredTop sz="94660"/>
  </p:normalViewPr>
  <p:slideViewPr>
    <p:cSldViewPr snapToGrid="0">
      <p:cViewPr varScale="1">
        <p:scale>
          <a:sx n="118" d="100"/>
          <a:sy n="118" d="100"/>
        </p:scale>
        <p:origin x="306" y="108"/>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2CAFA0-7FD7-3FB8-9394-062153A10C1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FBF39AD-42E5-6A30-21F6-868639F0486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74A163C-FBA5-C805-1C19-7515EF66E042}"/>
              </a:ext>
            </a:extLst>
          </p:cNvPr>
          <p:cNvSpPr>
            <a:spLocks noGrp="1"/>
          </p:cNvSpPr>
          <p:nvPr>
            <p:ph type="dt" sz="half" idx="10"/>
          </p:nvPr>
        </p:nvSpPr>
        <p:spPr/>
        <p:txBody>
          <a:bodyPr/>
          <a:lstStyle/>
          <a:p>
            <a:fld id="{FBC58C06-415B-4883-AEA9-55FD7D7C9626}" type="datetimeFigureOut">
              <a:rPr lang="en-GB" smtClean="0"/>
              <a:t>10/06/2026</a:t>
            </a:fld>
            <a:endParaRPr lang="en-GB"/>
          </a:p>
        </p:txBody>
      </p:sp>
      <p:sp>
        <p:nvSpPr>
          <p:cNvPr id="5" name="Footer Placeholder 4">
            <a:extLst>
              <a:ext uri="{FF2B5EF4-FFF2-40B4-BE49-F238E27FC236}">
                <a16:creationId xmlns:a16="http://schemas.microsoft.com/office/drawing/2014/main" id="{B0BDBEFC-AF45-6342-208B-5146964A41F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405767E-54BD-43F5-7DCB-CFD699A0DBDF}"/>
              </a:ext>
            </a:extLst>
          </p:cNvPr>
          <p:cNvSpPr>
            <a:spLocks noGrp="1"/>
          </p:cNvSpPr>
          <p:nvPr>
            <p:ph type="sldNum" sz="quarter" idx="12"/>
          </p:nvPr>
        </p:nvSpPr>
        <p:spPr/>
        <p:txBody>
          <a:bodyPr/>
          <a:lstStyle/>
          <a:p>
            <a:fld id="{AABA51E9-C5F4-482D-82B7-C84CE4ED0C06}" type="slidenum">
              <a:rPr lang="en-GB" smtClean="0"/>
              <a:t>‹#›</a:t>
            </a:fld>
            <a:endParaRPr lang="en-GB"/>
          </a:p>
        </p:txBody>
      </p:sp>
    </p:spTree>
    <p:extLst>
      <p:ext uri="{BB962C8B-B14F-4D97-AF65-F5344CB8AC3E}">
        <p14:creationId xmlns:p14="http://schemas.microsoft.com/office/powerpoint/2010/main" val="3103747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13E77-2CF3-0BB0-A75F-21AA1525C4B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C37B03B-17C0-8223-C620-AF68D5C2745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44EDB17-1039-1AE2-10AC-1C1CDDAE878B}"/>
              </a:ext>
            </a:extLst>
          </p:cNvPr>
          <p:cNvSpPr>
            <a:spLocks noGrp="1"/>
          </p:cNvSpPr>
          <p:nvPr>
            <p:ph type="dt" sz="half" idx="10"/>
          </p:nvPr>
        </p:nvSpPr>
        <p:spPr/>
        <p:txBody>
          <a:bodyPr/>
          <a:lstStyle/>
          <a:p>
            <a:fld id="{FBC58C06-415B-4883-AEA9-55FD7D7C9626}" type="datetimeFigureOut">
              <a:rPr lang="en-GB" smtClean="0"/>
              <a:t>10/06/2026</a:t>
            </a:fld>
            <a:endParaRPr lang="en-GB"/>
          </a:p>
        </p:txBody>
      </p:sp>
      <p:sp>
        <p:nvSpPr>
          <p:cNvPr id="5" name="Footer Placeholder 4">
            <a:extLst>
              <a:ext uri="{FF2B5EF4-FFF2-40B4-BE49-F238E27FC236}">
                <a16:creationId xmlns:a16="http://schemas.microsoft.com/office/drawing/2014/main" id="{208D9196-2017-49D1-2DC4-353981C4DA5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25CA38F-3836-225F-6016-853225F5CF90}"/>
              </a:ext>
            </a:extLst>
          </p:cNvPr>
          <p:cNvSpPr>
            <a:spLocks noGrp="1"/>
          </p:cNvSpPr>
          <p:nvPr>
            <p:ph type="sldNum" sz="quarter" idx="12"/>
          </p:nvPr>
        </p:nvSpPr>
        <p:spPr/>
        <p:txBody>
          <a:bodyPr/>
          <a:lstStyle/>
          <a:p>
            <a:fld id="{AABA51E9-C5F4-482D-82B7-C84CE4ED0C06}" type="slidenum">
              <a:rPr lang="en-GB" smtClean="0"/>
              <a:t>‹#›</a:t>
            </a:fld>
            <a:endParaRPr lang="en-GB"/>
          </a:p>
        </p:txBody>
      </p:sp>
    </p:spTree>
    <p:extLst>
      <p:ext uri="{BB962C8B-B14F-4D97-AF65-F5344CB8AC3E}">
        <p14:creationId xmlns:p14="http://schemas.microsoft.com/office/powerpoint/2010/main" val="1249749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72AB138-9BEA-94DB-9470-DBACB29903A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09A4687-12C6-F6B0-DBD5-207830D035A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EEA9440-5D17-919A-8ECC-5F58036170BA}"/>
              </a:ext>
            </a:extLst>
          </p:cNvPr>
          <p:cNvSpPr>
            <a:spLocks noGrp="1"/>
          </p:cNvSpPr>
          <p:nvPr>
            <p:ph type="dt" sz="half" idx="10"/>
          </p:nvPr>
        </p:nvSpPr>
        <p:spPr/>
        <p:txBody>
          <a:bodyPr/>
          <a:lstStyle/>
          <a:p>
            <a:fld id="{FBC58C06-415B-4883-AEA9-55FD7D7C9626}" type="datetimeFigureOut">
              <a:rPr lang="en-GB" smtClean="0"/>
              <a:t>10/06/2026</a:t>
            </a:fld>
            <a:endParaRPr lang="en-GB"/>
          </a:p>
        </p:txBody>
      </p:sp>
      <p:sp>
        <p:nvSpPr>
          <p:cNvPr id="5" name="Footer Placeholder 4">
            <a:extLst>
              <a:ext uri="{FF2B5EF4-FFF2-40B4-BE49-F238E27FC236}">
                <a16:creationId xmlns:a16="http://schemas.microsoft.com/office/drawing/2014/main" id="{5B398EF7-26A8-267C-891C-7642E992052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27C5888-A85F-C73D-C45C-601B4A4C7694}"/>
              </a:ext>
            </a:extLst>
          </p:cNvPr>
          <p:cNvSpPr>
            <a:spLocks noGrp="1"/>
          </p:cNvSpPr>
          <p:nvPr>
            <p:ph type="sldNum" sz="quarter" idx="12"/>
          </p:nvPr>
        </p:nvSpPr>
        <p:spPr/>
        <p:txBody>
          <a:bodyPr/>
          <a:lstStyle/>
          <a:p>
            <a:fld id="{AABA51E9-C5F4-482D-82B7-C84CE4ED0C06}" type="slidenum">
              <a:rPr lang="en-GB" smtClean="0"/>
              <a:t>‹#›</a:t>
            </a:fld>
            <a:endParaRPr lang="en-GB"/>
          </a:p>
        </p:txBody>
      </p:sp>
    </p:spTree>
    <p:extLst>
      <p:ext uri="{BB962C8B-B14F-4D97-AF65-F5344CB8AC3E}">
        <p14:creationId xmlns:p14="http://schemas.microsoft.com/office/powerpoint/2010/main" val="16407337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51EC33-7503-9334-F36F-48CC07B99AA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84F90E2-AE2D-6AEE-C7EA-D407B757EE4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8DE4C76-83B6-1682-006B-4C58D0B118BD}"/>
              </a:ext>
            </a:extLst>
          </p:cNvPr>
          <p:cNvSpPr>
            <a:spLocks noGrp="1"/>
          </p:cNvSpPr>
          <p:nvPr>
            <p:ph type="dt" sz="half" idx="10"/>
          </p:nvPr>
        </p:nvSpPr>
        <p:spPr/>
        <p:txBody>
          <a:bodyPr/>
          <a:lstStyle/>
          <a:p>
            <a:fld id="{FBC58C06-415B-4883-AEA9-55FD7D7C9626}" type="datetimeFigureOut">
              <a:rPr lang="en-GB" smtClean="0"/>
              <a:t>10/06/2026</a:t>
            </a:fld>
            <a:endParaRPr lang="en-GB"/>
          </a:p>
        </p:txBody>
      </p:sp>
      <p:sp>
        <p:nvSpPr>
          <p:cNvPr id="5" name="Footer Placeholder 4">
            <a:extLst>
              <a:ext uri="{FF2B5EF4-FFF2-40B4-BE49-F238E27FC236}">
                <a16:creationId xmlns:a16="http://schemas.microsoft.com/office/drawing/2014/main" id="{8636CD1D-F255-98E4-EC8F-0E8B27C7374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36F2FDF-9A76-3AA5-07B8-A3499421C41E}"/>
              </a:ext>
            </a:extLst>
          </p:cNvPr>
          <p:cNvSpPr>
            <a:spLocks noGrp="1"/>
          </p:cNvSpPr>
          <p:nvPr>
            <p:ph type="sldNum" sz="quarter" idx="12"/>
          </p:nvPr>
        </p:nvSpPr>
        <p:spPr/>
        <p:txBody>
          <a:bodyPr/>
          <a:lstStyle/>
          <a:p>
            <a:fld id="{AABA51E9-C5F4-482D-82B7-C84CE4ED0C06}" type="slidenum">
              <a:rPr lang="en-GB" smtClean="0"/>
              <a:t>‹#›</a:t>
            </a:fld>
            <a:endParaRPr lang="en-GB"/>
          </a:p>
        </p:txBody>
      </p:sp>
    </p:spTree>
    <p:extLst>
      <p:ext uri="{BB962C8B-B14F-4D97-AF65-F5344CB8AC3E}">
        <p14:creationId xmlns:p14="http://schemas.microsoft.com/office/powerpoint/2010/main" val="35181371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0618F0-0BD1-FD2F-0A28-0705044D561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2F51526-1E20-FC7F-FF5C-6DFBE6750A2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D306580-E629-D109-F7EE-7B98300FDE93}"/>
              </a:ext>
            </a:extLst>
          </p:cNvPr>
          <p:cNvSpPr>
            <a:spLocks noGrp="1"/>
          </p:cNvSpPr>
          <p:nvPr>
            <p:ph type="dt" sz="half" idx="10"/>
          </p:nvPr>
        </p:nvSpPr>
        <p:spPr/>
        <p:txBody>
          <a:bodyPr/>
          <a:lstStyle/>
          <a:p>
            <a:fld id="{FBC58C06-415B-4883-AEA9-55FD7D7C9626}" type="datetimeFigureOut">
              <a:rPr lang="en-GB" smtClean="0"/>
              <a:t>10/06/2026</a:t>
            </a:fld>
            <a:endParaRPr lang="en-GB"/>
          </a:p>
        </p:txBody>
      </p:sp>
      <p:sp>
        <p:nvSpPr>
          <p:cNvPr id="5" name="Footer Placeholder 4">
            <a:extLst>
              <a:ext uri="{FF2B5EF4-FFF2-40B4-BE49-F238E27FC236}">
                <a16:creationId xmlns:a16="http://schemas.microsoft.com/office/drawing/2014/main" id="{F6D420C9-135F-0E94-BA5B-139E3525DB4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7E50D6C-464A-3039-A920-EF1B4B0523BD}"/>
              </a:ext>
            </a:extLst>
          </p:cNvPr>
          <p:cNvSpPr>
            <a:spLocks noGrp="1"/>
          </p:cNvSpPr>
          <p:nvPr>
            <p:ph type="sldNum" sz="quarter" idx="12"/>
          </p:nvPr>
        </p:nvSpPr>
        <p:spPr/>
        <p:txBody>
          <a:bodyPr/>
          <a:lstStyle/>
          <a:p>
            <a:fld id="{AABA51E9-C5F4-482D-82B7-C84CE4ED0C06}" type="slidenum">
              <a:rPr lang="en-GB" smtClean="0"/>
              <a:t>‹#›</a:t>
            </a:fld>
            <a:endParaRPr lang="en-GB"/>
          </a:p>
        </p:txBody>
      </p:sp>
    </p:spTree>
    <p:extLst>
      <p:ext uri="{BB962C8B-B14F-4D97-AF65-F5344CB8AC3E}">
        <p14:creationId xmlns:p14="http://schemas.microsoft.com/office/powerpoint/2010/main" val="3604349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D52B49-86BF-5708-A128-532E9B0ED48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C6CE43B-A4CC-ED95-2FE4-D197366F9EC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9C127CD-1C29-E216-D51E-37101D5314B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BD9C370-FCB4-F6A4-5C7A-5BE43CCD6640}"/>
              </a:ext>
            </a:extLst>
          </p:cNvPr>
          <p:cNvSpPr>
            <a:spLocks noGrp="1"/>
          </p:cNvSpPr>
          <p:nvPr>
            <p:ph type="dt" sz="half" idx="10"/>
          </p:nvPr>
        </p:nvSpPr>
        <p:spPr/>
        <p:txBody>
          <a:bodyPr/>
          <a:lstStyle/>
          <a:p>
            <a:fld id="{FBC58C06-415B-4883-AEA9-55FD7D7C9626}" type="datetimeFigureOut">
              <a:rPr lang="en-GB" smtClean="0"/>
              <a:t>10/06/2026</a:t>
            </a:fld>
            <a:endParaRPr lang="en-GB"/>
          </a:p>
        </p:txBody>
      </p:sp>
      <p:sp>
        <p:nvSpPr>
          <p:cNvPr id="6" name="Footer Placeholder 5">
            <a:extLst>
              <a:ext uri="{FF2B5EF4-FFF2-40B4-BE49-F238E27FC236}">
                <a16:creationId xmlns:a16="http://schemas.microsoft.com/office/drawing/2014/main" id="{3492D70D-E968-A490-94EA-DB1B5F9D699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6FB1166-B524-97B4-F343-7046870DBFBE}"/>
              </a:ext>
            </a:extLst>
          </p:cNvPr>
          <p:cNvSpPr>
            <a:spLocks noGrp="1"/>
          </p:cNvSpPr>
          <p:nvPr>
            <p:ph type="sldNum" sz="quarter" idx="12"/>
          </p:nvPr>
        </p:nvSpPr>
        <p:spPr/>
        <p:txBody>
          <a:bodyPr/>
          <a:lstStyle/>
          <a:p>
            <a:fld id="{AABA51E9-C5F4-482D-82B7-C84CE4ED0C06}" type="slidenum">
              <a:rPr lang="en-GB" smtClean="0"/>
              <a:t>‹#›</a:t>
            </a:fld>
            <a:endParaRPr lang="en-GB"/>
          </a:p>
        </p:txBody>
      </p:sp>
    </p:spTree>
    <p:extLst>
      <p:ext uri="{BB962C8B-B14F-4D97-AF65-F5344CB8AC3E}">
        <p14:creationId xmlns:p14="http://schemas.microsoft.com/office/powerpoint/2010/main" val="24984623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85F503-9FAF-8774-EF0E-14436F5329E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A10124B-20C8-1924-C0D2-425FA982F7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1343B2E-59AC-63EE-1E19-3836E9EB1B5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41384AD-094C-7870-5E55-DF1457C831C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8597404-B146-B433-6B79-DEDB57104A4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7A2F579-3578-FC7C-C014-4463BD8FD400}"/>
              </a:ext>
            </a:extLst>
          </p:cNvPr>
          <p:cNvSpPr>
            <a:spLocks noGrp="1"/>
          </p:cNvSpPr>
          <p:nvPr>
            <p:ph type="dt" sz="half" idx="10"/>
          </p:nvPr>
        </p:nvSpPr>
        <p:spPr/>
        <p:txBody>
          <a:bodyPr/>
          <a:lstStyle/>
          <a:p>
            <a:fld id="{FBC58C06-415B-4883-AEA9-55FD7D7C9626}" type="datetimeFigureOut">
              <a:rPr lang="en-GB" smtClean="0"/>
              <a:t>10/06/2026</a:t>
            </a:fld>
            <a:endParaRPr lang="en-GB"/>
          </a:p>
        </p:txBody>
      </p:sp>
      <p:sp>
        <p:nvSpPr>
          <p:cNvPr id="8" name="Footer Placeholder 7">
            <a:extLst>
              <a:ext uri="{FF2B5EF4-FFF2-40B4-BE49-F238E27FC236}">
                <a16:creationId xmlns:a16="http://schemas.microsoft.com/office/drawing/2014/main" id="{86A3D5C9-F341-4DBF-95D4-4A1B7E5E041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DE801E3E-E8E1-1D8D-0072-416A2B72FDF5}"/>
              </a:ext>
            </a:extLst>
          </p:cNvPr>
          <p:cNvSpPr>
            <a:spLocks noGrp="1"/>
          </p:cNvSpPr>
          <p:nvPr>
            <p:ph type="sldNum" sz="quarter" idx="12"/>
          </p:nvPr>
        </p:nvSpPr>
        <p:spPr/>
        <p:txBody>
          <a:bodyPr/>
          <a:lstStyle/>
          <a:p>
            <a:fld id="{AABA51E9-C5F4-482D-82B7-C84CE4ED0C06}" type="slidenum">
              <a:rPr lang="en-GB" smtClean="0"/>
              <a:t>‹#›</a:t>
            </a:fld>
            <a:endParaRPr lang="en-GB"/>
          </a:p>
        </p:txBody>
      </p:sp>
    </p:spTree>
    <p:extLst>
      <p:ext uri="{BB962C8B-B14F-4D97-AF65-F5344CB8AC3E}">
        <p14:creationId xmlns:p14="http://schemas.microsoft.com/office/powerpoint/2010/main" val="12098050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5538CD-212D-11FD-AA5F-C6C1EC0228C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CE06BBC-9AFD-D498-D6A5-BE9BE4B5DE36}"/>
              </a:ext>
            </a:extLst>
          </p:cNvPr>
          <p:cNvSpPr>
            <a:spLocks noGrp="1"/>
          </p:cNvSpPr>
          <p:nvPr>
            <p:ph type="dt" sz="half" idx="10"/>
          </p:nvPr>
        </p:nvSpPr>
        <p:spPr/>
        <p:txBody>
          <a:bodyPr/>
          <a:lstStyle/>
          <a:p>
            <a:fld id="{FBC58C06-415B-4883-AEA9-55FD7D7C9626}" type="datetimeFigureOut">
              <a:rPr lang="en-GB" smtClean="0"/>
              <a:t>10/06/2026</a:t>
            </a:fld>
            <a:endParaRPr lang="en-GB"/>
          </a:p>
        </p:txBody>
      </p:sp>
      <p:sp>
        <p:nvSpPr>
          <p:cNvPr id="4" name="Footer Placeholder 3">
            <a:extLst>
              <a:ext uri="{FF2B5EF4-FFF2-40B4-BE49-F238E27FC236}">
                <a16:creationId xmlns:a16="http://schemas.microsoft.com/office/drawing/2014/main" id="{328DC7F5-D294-BCEA-A7E5-8DBE215CCD6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86BCFB3-7B41-5D3B-39DD-2BA6691B515F}"/>
              </a:ext>
            </a:extLst>
          </p:cNvPr>
          <p:cNvSpPr>
            <a:spLocks noGrp="1"/>
          </p:cNvSpPr>
          <p:nvPr>
            <p:ph type="sldNum" sz="quarter" idx="12"/>
          </p:nvPr>
        </p:nvSpPr>
        <p:spPr/>
        <p:txBody>
          <a:bodyPr/>
          <a:lstStyle/>
          <a:p>
            <a:fld id="{AABA51E9-C5F4-482D-82B7-C84CE4ED0C06}" type="slidenum">
              <a:rPr lang="en-GB" smtClean="0"/>
              <a:t>‹#›</a:t>
            </a:fld>
            <a:endParaRPr lang="en-GB"/>
          </a:p>
        </p:txBody>
      </p:sp>
    </p:spTree>
    <p:extLst>
      <p:ext uri="{BB962C8B-B14F-4D97-AF65-F5344CB8AC3E}">
        <p14:creationId xmlns:p14="http://schemas.microsoft.com/office/powerpoint/2010/main" val="39008181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70F42F5-F1F4-6937-6A0C-A57616B89845}"/>
              </a:ext>
            </a:extLst>
          </p:cNvPr>
          <p:cNvSpPr>
            <a:spLocks noGrp="1"/>
          </p:cNvSpPr>
          <p:nvPr>
            <p:ph type="dt" sz="half" idx="10"/>
          </p:nvPr>
        </p:nvSpPr>
        <p:spPr/>
        <p:txBody>
          <a:bodyPr/>
          <a:lstStyle/>
          <a:p>
            <a:fld id="{FBC58C06-415B-4883-AEA9-55FD7D7C9626}" type="datetimeFigureOut">
              <a:rPr lang="en-GB" smtClean="0"/>
              <a:t>10/06/2026</a:t>
            </a:fld>
            <a:endParaRPr lang="en-GB"/>
          </a:p>
        </p:txBody>
      </p:sp>
      <p:sp>
        <p:nvSpPr>
          <p:cNvPr id="3" name="Footer Placeholder 2">
            <a:extLst>
              <a:ext uri="{FF2B5EF4-FFF2-40B4-BE49-F238E27FC236}">
                <a16:creationId xmlns:a16="http://schemas.microsoft.com/office/drawing/2014/main" id="{10E6BAA4-704A-C00A-3FF4-D1C6EF54691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E5CFF2D-D97E-BFE2-960C-44E5FC9D2B2E}"/>
              </a:ext>
            </a:extLst>
          </p:cNvPr>
          <p:cNvSpPr>
            <a:spLocks noGrp="1"/>
          </p:cNvSpPr>
          <p:nvPr>
            <p:ph type="sldNum" sz="quarter" idx="12"/>
          </p:nvPr>
        </p:nvSpPr>
        <p:spPr/>
        <p:txBody>
          <a:bodyPr/>
          <a:lstStyle/>
          <a:p>
            <a:fld id="{AABA51E9-C5F4-482D-82B7-C84CE4ED0C06}" type="slidenum">
              <a:rPr lang="en-GB" smtClean="0"/>
              <a:t>‹#›</a:t>
            </a:fld>
            <a:endParaRPr lang="en-GB"/>
          </a:p>
        </p:txBody>
      </p:sp>
    </p:spTree>
    <p:extLst>
      <p:ext uri="{BB962C8B-B14F-4D97-AF65-F5344CB8AC3E}">
        <p14:creationId xmlns:p14="http://schemas.microsoft.com/office/powerpoint/2010/main" val="2131634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60FD59-732B-22C4-7D4C-F5C29AFB7B0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E78585B-9582-C221-9644-3767AE3E35C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58E22BB-CCE0-D56E-254C-73ABE24D89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E5C2586-A411-865E-62D2-9FBEF476C2C2}"/>
              </a:ext>
            </a:extLst>
          </p:cNvPr>
          <p:cNvSpPr>
            <a:spLocks noGrp="1"/>
          </p:cNvSpPr>
          <p:nvPr>
            <p:ph type="dt" sz="half" idx="10"/>
          </p:nvPr>
        </p:nvSpPr>
        <p:spPr/>
        <p:txBody>
          <a:bodyPr/>
          <a:lstStyle/>
          <a:p>
            <a:fld id="{FBC58C06-415B-4883-AEA9-55FD7D7C9626}" type="datetimeFigureOut">
              <a:rPr lang="en-GB" smtClean="0"/>
              <a:t>10/06/2026</a:t>
            </a:fld>
            <a:endParaRPr lang="en-GB"/>
          </a:p>
        </p:txBody>
      </p:sp>
      <p:sp>
        <p:nvSpPr>
          <p:cNvPr id="6" name="Footer Placeholder 5">
            <a:extLst>
              <a:ext uri="{FF2B5EF4-FFF2-40B4-BE49-F238E27FC236}">
                <a16:creationId xmlns:a16="http://schemas.microsoft.com/office/drawing/2014/main" id="{ADB05DB0-68D5-CF67-98D7-31EB829A19F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FF27A33-36E0-3322-96C0-435B3A23E4A5}"/>
              </a:ext>
            </a:extLst>
          </p:cNvPr>
          <p:cNvSpPr>
            <a:spLocks noGrp="1"/>
          </p:cNvSpPr>
          <p:nvPr>
            <p:ph type="sldNum" sz="quarter" idx="12"/>
          </p:nvPr>
        </p:nvSpPr>
        <p:spPr/>
        <p:txBody>
          <a:bodyPr/>
          <a:lstStyle/>
          <a:p>
            <a:fld id="{AABA51E9-C5F4-482D-82B7-C84CE4ED0C06}" type="slidenum">
              <a:rPr lang="en-GB" smtClean="0"/>
              <a:t>‹#›</a:t>
            </a:fld>
            <a:endParaRPr lang="en-GB"/>
          </a:p>
        </p:txBody>
      </p:sp>
    </p:spTree>
    <p:extLst>
      <p:ext uri="{BB962C8B-B14F-4D97-AF65-F5344CB8AC3E}">
        <p14:creationId xmlns:p14="http://schemas.microsoft.com/office/powerpoint/2010/main" val="37595561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00F4A-3AD4-244E-786B-45B5D00D6A8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12517EC-421C-96A3-96D4-97577A1BF2F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9FB7E33-72CD-0F14-EB47-4D46EB0F89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DBCB680-CDF2-DC92-C35A-73DB191976CA}"/>
              </a:ext>
            </a:extLst>
          </p:cNvPr>
          <p:cNvSpPr>
            <a:spLocks noGrp="1"/>
          </p:cNvSpPr>
          <p:nvPr>
            <p:ph type="dt" sz="half" idx="10"/>
          </p:nvPr>
        </p:nvSpPr>
        <p:spPr/>
        <p:txBody>
          <a:bodyPr/>
          <a:lstStyle/>
          <a:p>
            <a:fld id="{FBC58C06-415B-4883-AEA9-55FD7D7C9626}" type="datetimeFigureOut">
              <a:rPr lang="en-GB" smtClean="0"/>
              <a:t>10/06/2026</a:t>
            </a:fld>
            <a:endParaRPr lang="en-GB"/>
          </a:p>
        </p:txBody>
      </p:sp>
      <p:sp>
        <p:nvSpPr>
          <p:cNvPr id="6" name="Footer Placeholder 5">
            <a:extLst>
              <a:ext uri="{FF2B5EF4-FFF2-40B4-BE49-F238E27FC236}">
                <a16:creationId xmlns:a16="http://schemas.microsoft.com/office/drawing/2014/main" id="{F8F8DAB1-0A25-BED1-1510-19A70F1D8EF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E4F25B4-8C97-6D34-2740-C19B96F1DD84}"/>
              </a:ext>
            </a:extLst>
          </p:cNvPr>
          <p:cNvSpPr>
            <a:spLocks noGrp="1"/>
          </p:cNvSpPr>
          <p:nvPr>
            <p:ph type="sldNum" sz="quarter" idx="12"/>
          </p:nvPr>
        </p:nvSpPr>
        <p:spPr/>
        <p:txBody>
          <a:bodyPr/>
          <a:lstStyle/>
          <a:p>
            <a:fld id="{AABA51E9-C5F4-482D-82B7-C84CE4ED0C06}" type="slidenum">
              <a:rPr lang="en-GB" smtClean="0"/>
              <a:t>‹#›</a:t>
            </a:fld>
            <a:endParaRPr lang="en-GB"/>
          </a:p>
        </p:txBody>
      </p:sp>
    </p:spTree>
    <p:extLst>
      <p:ext uri="{BB962C8B-B14F-4D97-AF65-F5344CB8AC3E}">
        <p14:creationId xmlns:p14="http://schemas.microsoft.com/office/powerpoint/2010/main" val="3846659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309C349-F990-22E1-2A1E-354664BC506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8F73DC0-8E93-2E3B-E347-31FE06BFF7B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405039A-20CC-CD38-8FDB-4003FE97E5D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BC58C06-415B-4883-AEA9-55FD7D7C9626}" type="datetimeFigureOut">
              <a:rPr lang="en-GB" smtClean="0"/>
              <a:t>10/06/2026</a:t>
            </a:fld>
            <a:endParaRPr lang="en-GB"/>
          </a:p>
        </p:txBody>
      </p:sp>
      <p:sp>
        <p:nvSpPr>
          <p:cNvPr id="5" name="Footer Placeholder 4">
            <a:extLst>
              <a:ext uri="{FF2B5EF4-FFF2-40B4-BE49-F238E27FC236}">
                <a16:creationId xmlns:a16="http://schemas.microsoft.com/office/drawing/2014/main" id="{4A9B4BAF-66EA-8BFE-0832-B15083613B3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3D4A047D-E93C-E9C5-F892-34F38D9F6AD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ABA51E9-C5F4-482D-82B7-C84CE4ED0C06}" type="slidenum">
              <a:rPr lang="en-GB" smtClean="0"/>
              <a:t>‹#›</a:t>
            </a:fld>
            <a:endParaRPr lang="en-GB"/>
          </a:p>
        </p:txBody>
      </p:sp>
    </p:spTree>
    <p:extLst>
      <p:ext uri="{BB962C8B-B14F-4D97-AF65-F5344CB8AC3E}">
        <p14:creationId xmlns:p14="http://schemas.microsoft.com/office/powerpoint/2010/main" val="24288447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mailto:richard.rieser@commonwealthdpf.org"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mailto:martha.Aldridge@commonwealthdpf.or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AA620C-9B0C-AC81-E0B8-D6EA5B4CCA2A}"/>
              </a:ext>
            </a:extLst>
          </p:cNvPr>
          <p:cNvSpPr>
            <a:spLocks noGrp="1"/>
          </p:cNvSpPr>
          <p:nvPr>
            <p:ph type="ctrTitle"/>
          </p:nvPr>
        </p:nvSpPr>
        <p:spPr/>
        <p:txBody>
          <a:bodyPr/>
          <a:lstStyle/>
          <a:p>
            <a:r>
              <a:rPr lang="en-US" dirty="0">
                <a:solidFill>
                  <a:srgbClr val="FF0000"/>
                </a:solidFill>
              </a:rPr>
              <a:t>Why DIAP? </a:t>
            </a:r>
            <a:br>
              <a:rPr lang="en-US" dirty="0">
                <a:solidFill>
                  <a:srgbClr val="FF0000"/>
                </a:solidFill>
              </a:rPr>
            </a:br>
            <a:r>
              <a:rPr lang="en-US" dirty="0">
                <a:solidFill>
                  <a:srgbClr val="FF0000"/>
                </a:solidFill>
              </a:rPr>
              <a:t> What Could DIAP Achieve?</a:t>
            </a:r>
            <a:endParaRPr lang="en-GB" dirty="0">
              <a:solidFill>
                <a:srgbClr val="FF0000"/>
              </a:solidFill>
            </a:endParaRPr>
          </a:p>
        </p:txBody>
      </p:sp>
      <p:sp>
        <p:nvSpPr>
          <p:cNvPr id="3" name="Subtitle 2">
            <a:extLst>
              <a:ext uri="{FF2B5EF4-FFF2-40B4-BE49-F238E27FC236}">
                <a16:creationId xmlns:a16="http://schemas.microsoft.com/office/drawing/2014/main" id="{EF9D1AAE-B923-D33F-6166-1E33ADCED7FA}"/>
              </a:ext>
            </a:extLst>
          </p:cNvPr>
          <p:cNvSpPr>
            <a:spLocks noGrp="1"/>
          </p:cNvSpPr>
          <p:nvPr>
            <p:ph type="subTitle" idx="1"/>
          </p:nvPr>
        </p:nvSpPr>
        <p:spPr/>
        <p:txBody>
          <a:bodyPr/>
          <a:lstStyle/>
          <a:p>
            <a:r>
              <a:rPr lang="en-US" b="1" dirty="0"/>
              <a:t>Dr Richard Rieser OBE</a:t>
            </a:r>
          </a:p>
          <a:p>
            <a:r>
              <a:rPr lang="en-US" b="1" dirty="0"/>
              <a:t>General Secretary Commonwealth Disabled People’s Forum </a:t>
            </a:r>
          </a:p>
          <a:p>
            <a:r>
              <a:rPr lang="en-US" b="1" dirty="0">
                <a:hlinkClick r:id="rId2"/>
              </a:rPr>
              <a:t>richard.rieser@commonwealthdpf.org</a:t>
            </a:r>
            <a:r>
              <a:rPr lang="en-US" b="1" dirty="0"/>
              <a:t> </a:t>
            </a:r>
            <a:endParaRPr lang="en-GB" b="1" dirty="0"/>
          </a:p>
        </p:txBody>
      </p:sp>
      <p:pic>
        <p:nvPicPr>
          <p:cNvPr id="5" name="Picture 4">
            <a:extLst>
              <a:ext uri="{FF2B5EF4-FFF2-40B4-BE49-F238E27FC236}">
                <a16:creationId xmlns:a16="http://schemas.microsoft.com/office/drawing/2014/main" id="{47FA92C2-0FA7-A325-7B83-72480C48F265}"/>
              </a:ext>
            </a:extLst>
          </p:cNvPr>
          <p:cNvPicPr>
            <a:picLocks noChangeAspect="1"/>
          </p:cNvPicPr>
          <p:nvPr/>
        </p:nvPicPr>
        <p:blipFill>
          <a:blip r:embed="rId3"/>
          <a:stretch>
            <a:fillRect/>
          </a:stretch>
        </p:blipFill>
        <p:spPr>
          <a:xfrm>
            <a:off x="10764576" y="207841"/>
            <a:ext cx="1311965" cy="1311965"/>
          </a:xfrm>
          <a:prstGeom prst="rect">
            <a:avLst/>
          </a:prstGeom>
        </p:spPr>
      </p:pic>
    </p:spTree>
    <p:extLst>
      <p:ext uri="{BB962C8B-B14F-4D97-AF65-F5344CB8AC3E}">
        <p14:creationId xmlns:p14="http://schemas.microsoft.com/office/powerpoint/2010/main" val="40172789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DAD982-F65E-6FB8-B730-D30E39DF5E7C}"/>
              </a:ext>
            </a:extLst>
          </p:cNvPr>
          <p:cNvSpPr>
            <a:spLocks noGrp="1"/>
          </p:cNvSpPr>
          <p:nvPr>
            <p:ph type="title"/>
          </p:nvPr>
        </p:nvSpPr>
        <p:spPr/>
        <p:txBody>
          <a:bodyPr/>
          <a:lstStyle/>
          <a:p>
            <a:r>
              <a:rPr lang="en-US" dirty="0">
                <a:solidFill>
                  <a:srgbClr val="FF0000"/>
                </a:solidFill>
              </a:rPr>
              <a:t>Purpose of DIAP</a:t>
            </a:r>
            <a:endParaRPr lang="en-GB" dirty="0">
              <a:solidFill>
                <a:srgbClr val="FF0000"/>
              </a:solidFill>
            </a:endParaRPr>
          </a:p>
        </p:txBody>
      </p:sp>
      <p:sp>
        <p:nvSpPr>
          <p:cNvPr id="3" name="Content Placeholder 2">
            <a:extLst>
              <a:ext uri="{FF2B5EF4-FFF2-40B4-BE49-F238E27FC236}">
                <a16:creationId xmlns:a16="http://schemas.microsoft.com/office/drawing/2014/main" id="{A5F69901-315E-7077-5C5C-DF43376AE4D3}"/>
              </a:ext>
            </a:extLst>
          </p:cNvPr>
          <p:cNvSpPr>
            <a:spLocks noGrp="1"/>
          </p:cNvSpPr>
          <p:nvPr>
            <p:ph idx="1"/>
          </p:nvPr>
        </p:nvSpPr>
        <p:spPr/>
        <p:txBody>
          <a:bodyPr/>
          <a:lstStyle/>
          <a:p>
            <a:r>
              <a:rPr lang="en-US" dirty="0"/>
              <a:t>The purpose of this Disability Inclusion Action Plan is to affirm the commitment of Commonwealth Member Countries to the realisation of the full and equal enjoyment of all human rights and fundamental freedoms by persons with disabilities in the Commonwealth, in alignment with the United Nations Convention on the Rights of Persons with Disabilities (CRPD). </a:t>
            </a:r>
          </a:p>
          <a:p>
            <a:r>
              <a:rPr lang="en-US" dirty="0"/>
              <a:t>To this end, it provides a framework for action for Commonwealth Member Countries and outlines how the Commonwealth Secretariat could support and facilitate such action.</a:t>
            </a:r>
            <a:endParaRPr lang="en-GB" dirty="0"/>
          </a:p>
        </p:txBody>
      </p:sp>
      <p:pic>
        <p:nvPicPr>
          <p:cNvPr id="5" name="Picture 4">
            <a:extLst>
              <a:ext uri="{FF2B5EF4-FFF2-40B4-BE49-F238E27FC236}">
                <a16:creationId xmlns:a16="http://schemas.microsoft.com/office/drawing/2014/main" id="{9093917A-BD4A-35B9-E545-94A1CC8FD536}"/>
              </a:ext>
            </a:extLst>
          </p:cNvPr>
          <p:cNvPicPr>
            <a:picLocks noChangeAspect="1"/>
          </p:cNvPicPr>
          <p:nvPr/>
        </p:nvPicPr>
        <p:blipFill>
          <a:blip r:embed="rId2"/>
          <a:stretch>
            <a:fillRect/>
          </a:stretch>
        </p:blipFill>
        <p:spPr>
          <a:xfrm>
            <a:off x="10497539" y="230188"/>
            <a:ext cx="1311965" cy="1311965"/>
          </a:xfrm>
          <a:prstGeom prst="rect">
            <a:avLst/>
          </a:prstGeom>
        </p:spPr>
      </p:pic>
    </p:spTree>
    <p:extLst>
      <p:ext uri="{BB962C8B-B14F-4D97-AF65-F5344CB8AC3E}">
        <p14:creationId xmlns:p14="http://schemas.microsoft.com/office/powerpoint/2010/main" val="8895416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30AEE5-A9ED-6829-A034-B9409B4BC93F}"/>
              </a:ext>
            </a:extLst>
          </p:cNvPr>
          <p:cNvSpPr>
            <a:spLocks noGrp="1"/>
          </p:cNvSpPr>
          <p:nvPr>
            <p:ph type="title"/>
          </p:nvPr>
        </p:nvSpPr>
        <p:spPr/>
        <p:txBody>
          <a:bodyPr/>
          <a:lstStyle/>
          <a:p>
            <a:r>
              <a:rPr lang="en-US" dirty="0">
                <a:solidFill>
                  <a:srgbClr val="FF0000"/>
                </a:solidFill>
              </a:rPr>
              <a:t>Reaffirm Social Model/Human Rights Approach</a:t>
            </a:r>
            <a:endParaRPr lang="en-GB" dirty="0">
              <a:solidFill>
                <a:srgbClr val="FF0000"/>
              </a:solidFill>
            </a:endParaRPr>
          </a:p>
        </p:txBody>
      </p:sp>
      <p:sp>
        <p:nvSpPr>
          <p:cNvPr id="3" name="Content Placeholder 2">
            <a:extLst>
              <a:ext uri="{FF2B5EF4-FFF2-40B4-BE49-F238E27FC236}">
                <a16:creationId xmlns:a16="http://schemas.microsoft.com/office/drawing/2014/main" id="{3F536B2A-7481-04E5-B21E-F9A7B7ADDC28}"/>
              </a:ext>
            </a:extLst>
          </p:cNvPr>
          <p:cNvSpPr>
            <a:spLocks noGrp="1"/>
          </p:cNvSpPr>
          <p:nvPr>
            <p:ph idx="1"/>
          </p:nvPr>
        </p:nvSpPr>
        <p:spPr/>
        <p:txBody>
          <a:bodyPr>
            <a:normAutofit fontScale="92500" lnSpcReduction="20000"/>
          </a:bodyPr>
          <a:lstStyle/>
          <a:p>
            <a:r>
              <a:rPr lang="en-US" dirty="0"/>
              <a:t>Commonwealth Member Countries should: </a:t>
            </a:r>
          </a:p>
          <a:p>
            <a:r>
              <a:rPr lang="en-US" dirty="0"/>
              <a:t>Recognise that disability results from the interaction between persons with impairments and socially-created barriers that hinder their full and effective participation in society on an equal basis with others. This approach reflects the social model of disability and highlights the need for a rights-based approach. </a:t>
            </a:r>
          </a:p>
          <a:p>
            <a:r>
              <a:rPr lang="en-US" dirty="0"/>
              <a:t>Ensure that their laws and policies are consistent with the obligations set out in the CRPD. This includes promoting and advancing equality and nondiscrimination for all persons with disabilities and taking proactive steps to dismantle the socially-created barriers that hinder their full and equal participation in society — whether those barriers are legal, physical, attitudinal, organisational, economic, technological or other. </a:t>
            </a:r>
            <a:endParaRPr lang="en-GB" dirty="0"/>
          </a:p>
        </p:txBody>
      </p:sp>
      <p:pic>
        <p:nvPicPr>
          <p:cNvPr id="5" name="Picture 4">
            <a:extLst>
              <a:ext uri="{FF2B5EF4-FFF2-40B4-BE49-F238E27FC236}">
                <a16:creationId xmlns:a16="http://schemas.microsoft.com/office/drawing/2014/main" id="{A8679CB2-6391-DEDD-6DF7-198934FE5E38}"/>
              </a:ext>
            </a:extLst>
          </p:cNvPr>
          <p:cNvPicPr>
            <a:picLocks noChangeAspect="1"/>
          </p:cNvPicPr>
          <p:nvPr/>
        </p:nvPicPr>
        <p:blipFill>
          <a:blip r:embed="rId2"/>
          <a:stretch>
            <a:fillRect/>
          </a:stretch>
        </p:blipFill>
        <p:spPr>
          <a:xfrm>
            <a:off x="10287146" y="288762"/>
            <a:ext cx="1311965" cy="1311965"/>
          </a:xfrm>
          <a:prstGeom prst="rect">
            <a:avLst/>
          </a:prstGeom>
        </p:spPr>
      </p:pic>
    </p:spTree>
    <p:extLst>
      <p:ext uri="{BB962C8B-B14F-4D97-AF65-F5344CB8AC3E}">
        <p14:creationId xmlns:p14="http://schemas.microsoft.com/office/powerpoint/2010/main" val="13828914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24BE6-5631-06CA-7D56-C6038010E3B8}"/>
              </a:ext>
            </a:extLst>
          </p:cNvPr>
          <p:cNvSpPr>
            <a:spLocks noGrp="1"/>
          </p:cNvSpPr>
          <p:nvPr>
            <p:ph type="title"/>
          </p:nvPr>
        </p:nvSpPr>
        <p:spPr>
          <a:xfrm>
            <a:off x="838200" y="365125"/>
            <a:ext cx="10515600" cy="890651"/>
          </a:xfrm>
        </p:spPr>
        <p:txBody>
          <a:bodyPr/>
          <a:lstStyle/>
          <a:p>
            <a:r>
              <a:rPr lang="en-US" dirty="0">
                <a:solidFill>
                  <a:srgbClr val="FF0000"/>
                </a:solidFill>
              </a:rPr>
              <a:t>Need to take UNCRPD Seriously</a:t>
            </a:r>
            <a:endParaRPr lang="en-GB" dirty="0">
              <a:solidFill>
                <a:srgbClr val="FF0000"/>
              </a:solidFill>
            </a:endParaRPr>
          </a:p>
        </p:txBody>
      </p:sp>
      <p:sp>
        <p:nvSpPr>
          <p:cNvPr id="3" name="Content Placeholder 2">
            <a:extLst>
              <a:ext uri="{FF2B5EF4-FFF2-40B4-BE49-F238E27FC236}">
                <a16:creationId xmlns:a16="http://schemas.microsoft.com/office/drawing/2014/main" id="{8FEBBDB6-044E-6685-70C5-E3E963593342}"/>
              </a:ext>
            </a:extLst>
          </p:cNvPr>
          <p:cNvSpPr>
            <a:spLocks noGrp="1"/>
          </p:cNvSpPr>
          <p:nvPr>
            <p:ph idx="1"/>
          </p:nvPr>
        </p:nvSpPr>
        <p:spPr>
          <a:xfrm>
            <a:off x="838200" y="1255776"/>
            <a:ext cx="10515600" cy="5237099"/>
          </a:xfrm>
        </p:spPr>
        <p:txBody>
          <a:bodyPr>
            <a:normAutofit fontScale="92500" lnSpcReduction="10000"/>
          </a:bodyPr>
          <a:lstStyle/>
          <a:p>
            <a:r>
              <a:rPr lang="en-US" dirty="0"/>
              <a:t>Each State must submit its initial report within two years after</a:t>
            </a:r>
          </a:p>
          <a:p>
            <a:pPr marL="0" indent="0">
              <a:buNone/>
            </a:pPr>
            <a:r>
              <a:rPr lang="en-US" dirty="0"/>
              <a:t>the Convention enters into force for that State. The initial report should:</a:t>
            </a:r>
          </a:p>
          <a:p>
            <a:r>
              <a:rPr lang="en-US" dirty="0"/>
              <a:t> Establish the constitutional, legal and administrative framework</a:t>
            </a:r>
          </a:p>
          <a:p>
            <a:pPr marL="0" indent="0">
              <a:buNone/>
            </a:pPr>
            <a:r>
              <a:rPr lang="en-US" dirty="0"/>
              <a:t>for the implementation of the Convention;</a:t>
            </a:r>
          </a:p>
          <a:p>
            <a:r>
              <a:rPr lang="en-US" dirty="0"/>
              <a:t> Explain the policies and programmes adopted to implement each</a:t>
            </a:r>
          </a:p>
          <a:p>
            <a:pPr marL="0" indent="0">
              <a:buNone/>
            </a:pPr>
            <a:r>
              <a:rPr lang="en-US" dirty="0"/>
              <a:t>of the Convention’s provisions; and</a:t>
            </a:r>
          </a:p>
          <a:p>
            <a:r>
              <a:rPr lang="en-US" dirty="0"/>
              <a:t>Identify any progress made in the realization of the rights</a:t>
            </a:r>
          </a:p>
          <a:p>
            <a:pPr marL="0" indent="0">
              <a:buNone/>
            </a:pPr>
            <a:r>
              <a:rPr lang="en-US" dirty="0"/>
              <a:t>of persons with disabilities as a result of the ratification and</a:t>
            </a:r>
          </a:p>
          <a:p>
            <a:pPr marL="0" indent="0">
              <a:buNone/>
            </a:pPr>
            <a:r>
              <a:rPr lang="en-GB" dirty="0"/>
              <a:t>implementation of the Convention.</a:t>
            </a:r>
          </a:p>
          <a:p>
            <a:pPr marL="0" indent="0">
              <a:buNone/>
            </a:pPr>
            <a:r>
              <a:rPr lang="en-US" dirty="0"/>
              <a:t>Each State party must submit subsequent reports at least every four</a:t>
            </a:r>
          </a:p>
          <a:p>
            <a:pPr marL="0" indent="0">
              <a:buNone/>
            </a:pPr>
            <a:r>
              <a:rPr lang="en-US" dirty="0"/>
              <a:t>years or whenever the Committee requests one.</a:t>
            </a:r>
            <a:endParaRPr lang="en-GB" dirty="0"/>
          </a:p>
        </p:txBody>
      </p:sp>
      <p:pic>
        <p:nvPicPr>
          <p:cNvPr id="5" name="Picture 4">
            <a:extLst>
              <a:ext uri="{FF2B5EF4-FFF2-40B4-BE49-F238E27FC236}">
                <a16:creationId xmlns:a16="http://schemas.microsoft.com/office/drawing/2014/main" id="{E75B95D9-FFCD-3F51-7422-BD70AF06CF45}"/>
              </a:ext>
            </a:extLst>
          </p:cNvPr>
          <p:cNvPicPr>
            <a:picLocks noChangeAspect="1"/>
          </p:cNvPicPr>
          <p:nvPr/>
        </p:nvPicPr>
        <p:blipFill>
          <a:blip r:embed="rId2"/>
          <a:stretch>
            <a:fillRect/>
          </a:stretch>
        </p:blipFill>
        <p:spPr>
          <a:xfrm>
            <a:off x="10425766" y="169932"/>
            <a:ext cx="1165253" cy="1165253"/>
          </a:xfrm>
          <a:prstGeom prst="rect">
            <a:avLst/>
          </a:prstGeom>
        </p:spPr>
      </p:pic>
    </p:spTree>
    <p:extLst>
      <p:ext uri="{BB962C8B-B14F-4D97-AF65-F5344CB8AC3E}">
        <p14:creationId xmlns:p14="http://schemas.microsoft.com/office/powerpoint/2010/main" val="25951584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923018-4A06-0F4C-F36A-A1CCBEA31602}"/>
              </a:ext>
            </a:extLst>
          </p:cNvPr>
          <p:cNvSpPr>
            <a:spLocks noGrp="1"/>
          </p:cNvSpPr>
          <p:nvPr>
            <p:ph type="title"/>
          </p:nvPr>
        </p:nvSpPr>
        <p:spPr>
          <a:xfrm>
            <a:off x="838200" y="365125"/>
            <a:ext cx="10515600" cy="951611"/>
          </a:xfrm>
        </p:spPr>
        <p:txBody>
          <a:bodyPr>
            <a:normAutofit fontScale="90000"/>
          </a:bodyPr>
          <a:lstStyle/>
          <a:p>
            <a:r>
              <a:rPr lang="en-US" b="1" dirty="0">
                <a:solidFill>
                  <a:srgbClr val="FF0000"/>
                </a:solidFill>
              </a:rPr>
              <a:t>Commonwealth Countries Ratified UNCRPD, but overdue with first country report</a:t>
            </a:r>
            <a:r>
              <a:rPr lang="en-US" dirty="0">
                <a:solidFill>
                  <a:srgbClr val="FF0000"/>
                </a:solidFill>
              </a:rPr>
              <a:t>.</a:t>
            </a:r>
            <a:endParaRPr lang="en-GB" dirty="0">
              <a:solidFill>
                <a:srgbClr val="FF0000"/>
              </a:solidFill>
            </a:endParaRPr>
          </a:p>
        </p:txBody>
      </p:sp>
      <p:sp>
        <p:nvSpPr>
          <p:cNvPr id="4" name="Content Placeholder 3">
            <a:extLst>
              <a:ext uri="{FF2B5EF4-FFF2-40B4-BE49-F238E27FC236}">
                <a16:creationId xmlns:a16="http://schemas.microsoft.com/office/drawing/2014/main" id="{0037A971-B193-F4CE-B3FE-AC6D0D321C19}"/>
              </a:ext>
            </a:extLst>
          </p:cNvPr>
          <p:cNvSpPr>
            <a:spLocks noGrp="1"/>
          </p:cNvSpPr>
          <p:nvPr>
            <p:ph sz="half" idx="1"/>
          </p:nvPr>
        </p:nvSpPr>
        <p:spPr>
          <a:xfrm>
            <a:off x="838200" y="1825625"/>
            <a:ext cx="5181600" cy="3693143"/>
          </a:xfrm>
        </p:spPr>
        <p:txBody>
          <a:bodyPr>
            <a:normAutofit fontScale="92500" lnSpcReduction="20000"/>
          </a:bodyPr>
          <a:lstStyle/>
          <a:p>
            <a:r>
              <a:rPr lang="en-US" b="1" dirty="0">
                <a:solidFill>
                  <a:srgbClr val="FF0000"/>
                </a:solidFill>
              </a:rPr>
              <a:t>Antigua Barbuda </a:t>
            </a:r>
            <a:r>
              <a:rPr lang="en-US" dirty="0"/>
              <a:t>Feb 2018</a:t>
            </a:r>
          </a:p>
          <a:p>
            <a:r>
              <a:rPr lang="en-US" b="1" dirty="0">
                <a:solidFill>
                  <a:srgbClr val="FF0000"/>
                </a:solidFill>
              </a:rPr>
              <a:t>Bahamas</a:t>
            </a:r>
            <a:r>
              <a:rPr lang="en-US" dirty="0">
                <a:solidFill>
                  <a:srgbClr val="FF0000"/>
                </a:solidFill>
              </a:rPr>
              <a:t> </a:t>
            </a:r>
            <a:r>
              <a:rPr lang="en-US" dirty="0"/>
              <a:t>October</a:t>
            </a:r>
            <a:r>
              <a:rPr lang="en-US" dirty="0">
                <a:solidFill>
                  <a:srgbClr val="FF0000"/>
                </a:solidFill>
              </a:rPr>
              <a:t> </a:t>
            </a:r>
            <a:r>
              <a:rPr lang="en-US" dirty="0"/>
              <a:t>2017</a:t>
            </a:r>
          </a:p>
          <a:p>
            <a:r>
              <a:rPr lang="en-US" b="1" dirty="0">
                <a:solidFill>
                  <a:srgbClr val="FF0000"/>
                </a:solidFill>
              </a:rPr>
              <a:t>Barbados</a:t>
            </a:r>
            <a:r>
              <a:rPr lang="en-US" dirty="0"/>
              <a:t> March 2015</a:t>
            </a:r>
          </a:p>
          <a:p>
            <a:r>
              <a:rPr lang="en-US" b="1" dirty="0">
                <a:solidFill>
                  <a:srgbClr val="FF0000"/>
                </a:solidFill>
              </a:rPr>
              <a:t>Brunei Darussalam </a:t>
            </a:r>
            <a:r>
              <a:rPr lang="en-US" dirty="0"/>
              <a:t>May 2018</a:t>
            </a:r>
          </a:p>
          <a:p>
            <a:r>
              <a:rPr lang="en-US" b="1" dirty="0">
                <a:solidFill>
                  <a:srgbClr val="FF0000"/>
                </a:solidFill>
              </a:rPr>
              <a:t>Cameroon</a:t>
            </a:r>
            <a:r>
              <a:rPr lang="en-US" dirty="0"/>
              <a:t> Oct 2025</a:t>
            </a:r>
          </a:p>
          <a:p>
            <a:r>
              <a:rPr lang="en-GB" b="1" dirty="0">
                <a:solidFill>
                  <a:srgbClr val="FF0000"/>
                </a:solidFill>
              </a:rPr>
              <a:t>Dominica</a:t>
            </a:r>
            <a:r>
              <a:rPr lang="en-GB" dirty="0"/>
              <a:t> Nov 2014</a:t>
            </a:r>
          </a:p>
          <a:p>
            <a:r>
              <a:rPr lang="en-GB" b="1" dirty="0">
                <a:solidFill>
                  <a:srgbClr val="FF0000"/>
                </a:solidFill>
              </a:rPr>
              <a:t>The Gambia </a:t>
            </a:r>
            <a:r>
              <a:rPr lang="en-GB" dirty="0"/>
              <a:t>August 2017</a:t>
            </a:r>
          </a:p>
          <a:p>
            <a:r>
              <a:rPr lang="en-GB" b="1" dirty="0">
                <a:solidFill>
                  <a:srgbClr val="FF0000"/>
                </a:solidFill>
              </a:rPr>
              <a:t>Grenada</a:t>
            </a:r>
            <a:r>
              <a:rPr lang="en-GB" dirty="0"/>
              <a:t> September 2016</a:t>
            </a:r>
          </a:p>
        </p:txBody>
      </p:sp>
      <p:sp>
        <p:nvSpPr>
          <p:cNvPr id="5" name="Content Placeholder 4">
            <a:extLst>
              <a:ext uri="{FF2B5EF4-FFF2-40B4-BE49-F238E27FC236}">
                <a16:creationId xmlns:a16="http://schemas.microsoft.com/office/drawing/2014/main" id="{DC4B2CEA-1F5E-9579-D73F-5B2BF6500508}"/>
              </a:ext>
            </a:extLst>
          </p:cNvPr>
          <p:cNvSpPr>
            <a:spLocks noGrp="1"/>
          </p:cNvSpPr>
          <p:nvPr>
            <p:ph sz="half" idx="2"/>
          </p:nvPr>
        </p:nvSpPr>
        <p:spPr>
          <a:xfrm>
            <a:off x="6096000" y="1526220"/>
            <a:ext cx="5181600" cy="4351338"/>
          </a:xfrm>
        </p:spPr>
        <p:txBody>
          <a:bodyPr>
            <a:normAutofit fontScale="92500" lnSpcReduction="20000"/>
          </a:bodyPr>
          <a:lstStyle/>
          <a:p>
            <a:r>
              <a:rPr lang="en-US" b="1" dirty="0">
                <a:solidFill>
                  <a:srgbClr val="FF0000"/>
                </a:solidFill>
              </a:rPr>
              <a:t>Guyana</a:t>
            </a:r>
            <a:r>
              <a:rPr lang="en-US" dirty="0"/>
              <a:t> October 2016</a:t>
            </a:r>
          </a:p>
          <a:p>
            <a:r>
              <a:rPr lang="en-US" b="1" dirty="0">
                <a:solidFill>
                  <a:srgbClr val="FF0000"/>
                </a:solidFill>
              </a:rPr>
              <a:t>Malaysia</a:t>
            </a:r>
            <a:r>
              <a:rPr lang="en-US" dirty="0"/>
              <a:t> August 2012</a:t>
            </a:r>
          </a:p>
          <a:p>
            <a:r>
              <a:rPr lang="en-US" b="1" dirty="0">
                <a:solidFill>
                  <a:srgbClr val="FF0000"/>
                </a:solidFill>
              </a:rPr>
              <a:t>Nauru</a:t>
            </a:r>
            <a:r>
              <a:rPr lang="en-US" dirty="0"/>
              <a:t> July 2014</a:t>
            </a:r>
          </a:p>
          <a:p>
            <a:r>
              <a:rPr lang="en-US" b="1" dirty="0">
                <a:solidFill>
                  <a:srgbClr val="FF0000"/>
                </a:solidFill>
              </a:rPr>
              <a:t>Papua New Guinea </a:t>
            </a:r>
            <a:r>
              <a:rPr lang="en-US" dirty="0"/>
              <a:t>October 2015</a:t>
            </a:r>
          </a:p>
          <a:p>
            <a:r>
              <a:rPr lang="en-US" b="1" dirty="0">
                <a:solidFill>
                  <a:srgbClr val="FF0000"/>
                </a:solidFill>
              </a:rPr>
              <a:t>St Kitts &amp; Nevis </a:t>
            </a:r>
            <a:r>
              <a:rPr lang="en-US" dirty="0"/>
              <a:t>November 2021</a:t>
            </a:r>
          </a:p>
          <a:p>
            <a:r>
              <a:rPr lang="en-US" b="1" dirty="0">
                <a:solidFill>
                  <a:srgbClr val="FF0000"/>
                </a:solidFill>
              </a:rPr>
              <a:t>St Lucia  </a:t>
            </a:r>
            <a:r>
              <a:rPr lang="en-US" dirty="0"/>
              <a:t>July 2022</a:t>
            </a:r>
          </a:p>
          <a:p>
            <a:r>
              <a:rPr lang="en-US" b="1" dirty="0">
                <a:solidFill>
                  <a:srgbClr val="FF0000"/>
                </a:solidFill>
              </a:rPr>
              <a:t>St Vincent &amp; Grenadines </a:t>
            </a:r>
            <a:r>
              <a:rPr lang="en-US" dirty="0"/>
              <a:t>Nov 2012</a:t>
            </a:r>
          </a:p>
          <a:p>
            <a:r>
              <a:rPr lang="en-US" b="1" dirty="0">
                <a:solidFill>
                  <a:srgbClr val="FF0000"/>
                </a:solidFill>
              </a:rPr>
              <a:t>United Republic Tanzania </a:t>
            </a:r>
            <a:r>
              <a:rPr lang="en-US" dirty="0"/>
              <a:t>Oct 2011</a:t>
            </a:r>
          </a:p>
          <a:p>
            <a:endParaRPr lang="en-GB" dirty="0"/>
          </a:p>
        </p:txBody>
      </p:sp>
      <p:pic>
        <p:nvPicPr>
          <p:cNvPr id="6" name="Picture 5">
            <a:extLst>
              <a:ext uri="{FF2B5EF4-FFF2-40B4-BE49-F238E27FC236}">
                <a16:creationId xmlns:a16="http://schemas.microsoft.com/office/drawing/2014/main" id="{10E07675-CF8A-04A4-5DC6-18E29EAE0508}"/>
              </a:ext>
            </a:extLst>
          </p:cNvPr>
          <p:cNvPicPr>
            <a:picLocks noChangeAspect="1"/>
          </p:cNvPicPr>
          <p:nvPr/>
        </p:nvPicPr>
        <p:blipFill>
          <a:blip r:embed="rId2"/>
          <a:stretch>
            <a:fillRect/>
          </a:stretch>
        </p:blipFill>
        <p:spPr>
          <a:xfrm>
            <a:off x="528151" y="5281547"/>
            <a:ext cx="1311965" cy="1311965"/>
          </a:xfrm>
          <a:prstGeom prst="rect">
            <a:avLst/>
          </a:prstGeom>
        </p:spPr>
      </p:pic>
    </p:spTree>
    <p:extLst>
      <p:ext uri="{BB962C8B-B14F-4D97-AF65-F5344CB8AC3E}">
        <p14:creationId xmlns:p14="http://schemas.microsoft.com/office/powerpoint/2010/main" val="1569834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F84A32-543C-F9EB-6045-0DB568D10971}"/>
              </a:ext>
            </a:extLst>
          </p:cNvPr>
          <p:cNvSpPr>
            <a:spLocks noGrp="1"/>
          </p:cNvSpPr>
          <p:nvPr>
            <p:ph type="title"/>
          </p:nvPr>
        </p:nvSpPr>
        <p:spPr/>
        <p:txBody>
          <a:bodyPr/>
          <a:lstStyle/>
          <a:p>
            <a:r>
              <a:rPr lang="en-US" dirty="0">
                <a:solidFill>
                  <a:srgbClr val="FF0000"/>
                </a:solidFill>
              </a:rPr>
              <a:t>Advance Disability Inclusion within the Commonwealth Secretariat</a:t>
            </a:r>
            <a:endParaRPr lang="en-GB" dirty="0">
              <a:solidFill>
                <a:srgbClr val="FF0000"/>
              </a:solidFill>
            </a:endParaRPr>
          </a:p>
        </p:txBody>
      </p:sp>
      <p:sp>
        <p:nvSpPr>
          <p:cNvPr id="3" name="Content Placeholder 2">
            <a:extLst>
              <a:ext uri="{FF2B5EF4-FFF2-40B4-BE49-F238E27FC236}">
                <a16:creationId xmlns:a16="http://schemas.microsoft.com/office/drawing/2014/main" id="{3D7156D3-3157-3314-BE13-2ACC8DFB0F8F}"/>
              </a:ext>
            </a:extLst>
          </p:cNvPr>
          <p:cNvSpPr>
            <a:spLocks noGrp="1"/>
          </p:cNvSpPr>
          <p:nvPr>
            <p:ph idx="1"/>
          </p:nvPr>
        </p:nvSpPr>
        <p:spPr/>
        <p:txBody>
          <a:bodyPr>
            <a:normAutofit fontScale="92500" lnSpcReduction="10000"/>
          </a:bodyPr>
          <a:lstStyle/>
          <a:p>
            <a:r>
              <a:rPr lang="en-US" dirty="0"/>
              <a:t>The Commonwealth Secretariat should embed disability inclusion across its internal policies, programs, and practices by: </a:t>
            </a:r>
          </a:p>
          <a:p>
            <a:pPr marL="0" indent="0">
              <a:buNone/>
            </a:pPr>
            <a:r>
              <a:rPr lang="en-US" dirty="0"/>
              <a:t>• aligning internal practices with the principles of the UN Convention on the Rights of Persons with Disabilities; </a:t>
            </a:r>
          </a:p>
          <a:p>
            <a:pPr marL="0" indent="0">
              <a:buNone/>
            </a:pPr>
            <a:r>
              <a:rPr lang="en-US" dirty="0"/>
              <a:t>• exploring ways to remove barriers and improve accessibility in physical spaces, digital platforms, and communications; </a:t>
            </a:r>
          </a:p>
          <a:p>
            <a:pPr marL="0" indent="0">
              <a:buNone/>
            </a:pPr>
            <a:r>
              <a:rPr lang="en-US" dirty="0"/>
              <a:t>• providing reasonable accommodation and assistive technologies to staff and participants in Secretariat led meetings; </a:t>
            </a:r>
          </a:p>
          <a:p>
            <a:pPr marL="0" indent="0">
              <a:buNone/>
            </a:pPr>
            <a:r>
              <a:rPr lang="en-US" dirty="0"/>
              <a:t>• promoting equal opportunities for persons with disabilities in recruitment, retention, and leadership roles; and </a:t>
            </a:r>
          </a:p>
          <a:p>
            <a:pPr marL="0" indent="0">
              <a:buNone/>
            </a:pPr>
            <a:r>
              <a:rPr lang="en-US" dirty="0"/>
              <a:t>• supporting disability awareness and inclusion training for all staff. </a:t>
            </a:r>
            <a:endParaRPr lang="en-GB" dirty="0"/>
          </a:p>
        </p:txBody>
      </p:sp>
      <p:pic>
        <p:nvPicPr>
          <p:cNvPr id="5" name="Picture 4">
            <a:extLst>
              <a:ext uri="{FF2B5EF4-FFF2-40B4-BE49-F238E27FC236}">
                <a16:creationId xmlns:a16="http://schemas.microsoft.com/office/drawing/2014/main" id="{CC9EDD25-6FAB-7048-AF7A-8EB3F3D43A78}"/>
              </a:ext>
            </a:extLst>
          </p:cNvPr>
          <p:cNvPicPr>
            <a:picLocks noChangeAspect="1"/>
          </p:cNvPicPr>
          <p:nvPr/>
        </p:nvPicPr>
        <p:blipFill>
          <a:blip r:embed="rId2"/>
          <a:stretch>
            <a:fillRect/>
          </a:stretch>
        </p:blipFill>
        <p:spPr>
          <a:xfrm>
            <a:off x="10497539" y="230188"/>
            <a:ext cx="1311965" cy="1311965"/>
          </a:xfrm>
          <a:prstGeom prst="rect">
            <a:avLst/>
          </a:prstGeom>
        </p:spPr>
      </p:pic>
    </p:spTree>
    <p:extLst>
      <p:ext uri="{BB962C8B-B14F-4D97-AF65-F5344CB8AC3E}">
        <p14:creationId xmlns:p14="http://schemas.microsoft.com/office/powerpoint/2010/main" val="37197016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4DFABF0-6A66-A1FE-67CF-7A364E148002}"/>
              </a:ext>
            </a:extLst>
          </p:cNvPr>
          <p:cNvSpPr>
            <a:spLocks noGrp="1"/>
          </p:cNvSpPr>
          <p:nvPr>
            <p:ph type="title"/>
          </p:nvPr>
        </p:nvSpPr>
        <p:spPr>
          <a:xfrm>
            <a:off x="299405" y="365125"/>
            <a:ext cx="11757727" cy="1325563"/>
          </a:xfrm>
        </p:spPr>
        <p:txBody>
          <a:bodyPr>
            <a:normAutofit fontScale="90000"/>
          </a:bodyPr>
          <a:lstStyle/>
          <a:p>
            <a:r>
              <a:rPr lang="en-US" dirty="0">
                <a:solidFill>
                  <a:srgbClr val="FF0000"/>
                </a:solidFill>
              </a:rPr>
              <a:t>5</a:t>
            </a:r>
            <a:r>
              <a:rPr lang="en-US" baseline="30000" dirty="0">
                <a:solidFill>
                  <a:srgbClr val="FF0000"/>
                </a:solidFill>
              </a:rPr>
              <a:t>th</a:t>
            </a:r>
            <a:r>
              <a:rPr lang="en-US" dirty="0">
                <a:solidFill>
                  <a:srgbClr val="FF0000"/>
                </a:solidFill>
              </a:rPr>
              <a:t> November 2026 Antigua Symposium  Implementing Disability Rights Across the Commonwealth</a:t>
            </a:r>
            <a:endParaRPr lang="en-GB" dirty="0">
              <a:solidFill>
                <a:srgbClr val="FF0000"/>
              </a:solidFill>
            </a:endParaRPr>
          </a:p>
        </p:txBody>
      </p:sp>
      <p:sp>
        <p:nvSpPr>
          <p:cNvPr id="5" name="Content Placeholder 4">
            <a:extLst>
              <a:ext uri="{FF2B5EF4-FFF2-40B4-BE49-F238E27FC236}">
                <a16:creationId xmlns:a16="http://schemas.microsoft.com/office/drawing/2014/main" id="{B38C720E-B9CE-7F77-81F4-5D2D1E887D9C}"/>
              </a:ext>
            </a:extLst>
          </p:cNvPr>
          <p:cNvSpPr>
            <a:spLocks noGrp="1"/>
          </p:cNvSpPr>
          <p:nvPr>
            <p:ph idx="1"/>
          </p:nvPr>
        </p:nvSpPr>
        <p:spPr/>
        <p:txBody>
          <a:bodyPr>
            <a:normAutofit fontScale="85000" lnSpcReduction="20000"/>
          </a:bodyPr>
          <a:lstStyle/>
          <a:p>
            <a:pPr marL="0" indent="0">
              <a:buNone/>
            </a:pPr>
            <a:r>
              <a:rPr lang="en-US" dirty="0"/>
              <a:t>Organised by CDPF, Supported by Government Antigua Barbuda, Commonwealth Secretariat, Commonwealth Parliamentary Association.</a:t>
            </a:r>
          </a:p>
          <a:p>
            <a:pPr marL="0" indent="0">
              <a:buNone/>
            </a:pPr>
            <a:r>
              <a:rPr lang="en-US" dirty="0"/>
              <a:t>Open to OPD/DPO Delegates, Country Representatives and presenters with expertise.</a:t>
            </a:r>
          </a:p>
          <a:p>
            <a:pPr marL="0" indent="0">
              <a:buNone/>
            </a:pPr>
            <a:r>
              <a:rPr lang="en-US" dirty="0"/>
              <a:t>Cover Implementation of UNCRPD friendly legislation</a:t>
            </a:r>
          </a:p>
          <a:p>
            <a:pPr marL="0" indent="0">
              <a:buNone/>
            </a:pPr>
            <a:r>
              <a:rPr lang="en-US" dirty="0"/>
              <a:t>Reasonable Adjustments</a:t>
            </a:r>
          </a:p>
          <a:p>
            <a:pPr marL="0" indent="0">
              <a:buNone/>
            </a:pPr>
            <a:r>
              <a:rPr lang="en-US" dirty="0"/>
              <a:t>Meeting the Requirement of UNCRPD</a:t>
            </a:r>
          </a:p>
          <a:p>
            <a:pPr marL="0" indent="0">
              <a:buNone/>
            </a:pPr>
            <a:r>
              <a:rPr lang="en-US" dirty="0"/>
              <a:t>Involving disabled people/persons with disabilities</a:t>
            </a:r>
          </a:p>
          <a:p>
            <a:pPr marL="0" indent="0">
              <a:buNone/>
            </a:pPr>
            <a:r>
              <a:rPr lang="en-US" dirty="0"/>
              <a:t>Collaborating and sharing expertise</a:t>
            </a:r>
          </a:p>
          <a:p>
            <a:pPr marL="0" indent="0">
              <a:buNone/>
            </a:pPr>
            <a:r>
              <a:rPr lang="en-US" dirty="0"/>
              <a:t>The way forward after DIAP adopted by CHOGM</a:t>
            </a:r>
          </a:p>
          <a:p>
            <a:pPr marL="0" indent="0">
              <a:buNone/>
            </a:pPr>
            <a:r>
              <a:rPr lang="en-US" dirty="0"/>
              <a:t>Those wishing to attend express interest to </a:t>
            </a:r>
          </a:p>
          <a:p>
            <a:pPr marL="0" indent="0">
              <a:buNone/>
            </a:pPr>
            <a:r>
              <a:rPr lang="en-US" dirty="0">
                <a:hlinkClick r:id="rId2"/>
              </a:rPr>
              <a:t>martha.aldridge@commonwealthdpf.org</a:t>
            </a:r>
            <a:r>
              <a:rPr lang="en-US" dirty="0"/>
              <a:t> </a:t>
            </a:r>
            <a:endParaRPr lang="en-GB" dirty="0"/>
          </a:p>
        </p:txBody>
      </p:sp>
      <p:pic>
        <p:nvPicPr>
          <p:cNvPr id="7" name="Picture 6">
            <a:extLst>
              <a:ext uri="{FF2B5EF4-FFF2-40B4-BE49-F238E27FC236}">
                <a16:creationId xmlns:a16="http://schemas.microsoft.com/office/drawing/2014/main" id="{8B50EA2B-A8F9-8B83-C29C-4A78BCC51389}"/>
              </a:ext>
            </a:extLst>
          </p:cNvPr>
          <p:cNvPicPr>
            <a:picLocks noChangeAspect="1"/>
          </p:cNvPicPr>
          <p:nvPr/>
        </p:nvPicPr>
        <p:blipFill>
          <a:blip r:embed="rId3"/>
          <a:stretch>
            <a:fillRect/>
          </a:stretch>
        </p:blipFill>
        <p:spPr>
          <a:xfrm>
            <a:off x="10149581" y="5330100"/>
            <a:ext cx="1311965" cy="1311965"/>
          </a:xfrm>
          <a:prstGeom prst="rect">
            <a:avLst/>
          </a:prstGeom>
        </p:spPr>
      </p:pic>
    </p:spTree>
    <p:extLst>
      <p:ext uri="{BB962C8B-B14F-4D97-AF65-F5344CB8AC3E}">
        <p14:creationId xmlns:p14="http://schemas.microsoft.com/office/powerpoint/2010/main" val="3268144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737</TotalTime>
  <Words>618</Words>
  <Application>Microsoft Office PowerPoint</Application>
  <PresentationFormat>Widescreen</PresentationFormat>
  <Paragraphs>58</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Aptos</vt:lpstr>
      <vt:lpstr>Aptos Display</vt:lpstr>
      <vt:lpstr>Arial</vt:lpstr>
      <vt:lpstr>Office Theme</vt:lpstr>
      <vt:lpstr>Why DIAP?   What Could DIAP Achieve?</vt:lpstr>
      <vt:lpstr>Purpose of DIAP</vt:lpstr>
      <vt:lpstr>Reaffirm Social Model/Human Rights Approach</vt:lpstr>
      <vt:lpstr>Need to take UNCRPD Seriously</vt:lpstr>
      <vt:lpstr>Commonwealth Countries Ratified UNCRPD, but overdue with first country report.</vt:lpstr>
      <vt:lpstr>Advance Disability Inclusion within the Commonwealth Secretariat</vt:lpstr>
      <vt:lpstr>5th November 2026 Antigua Symposium  Implementing Disability Rights Across the Commonwealth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Richard Rieser</dc:creator>
  <cp:lastModifiedBy>Richard Rieser</cp:lastModifiedBy>
  <cp:revision>5</cp:revision>
  <dcterms:created xsi:type="dcterms:W3CDTF">2026-06-09T08:13:17Z</dcterms:created>
  <dcterms:modified xsi:type="dcterms:W3CDTF">2026-06-10T12:26:45Z</dcterms:modified>
</cp:coreProperties>
</file>