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ppt/_rels/presentation.xml.rels" ContentType="application/vnd.openxmlformats-package.relationships+xml"/>
  <Override PartName="/ppt/media/image34.jpeg" ContentType="image/jpeg"/>
  <Override PartName="/ppt/media/image33.jpeg" ContentType="image/jpeg"/>
  <Override PartName="/ppt/media/image32.jpeg" ContentType="image/jpeg"/>
  <Override PartName="/ppt/media/image31.jpeg" ContentType="image/jpeg"/>
  <Override PartName="/ppt/media/image30.jpeg" ContentType="image/jpeg"/>
  <Override PartName="/ppt/media/image29.jpeg" ContentType="image/jpeg"/>
  <Override PartName="/ppt/media/image28.jpeg" ContentType="image/jpeg"/>
  <Override PartName="/ppt/media/image27.jpeg" ContentType="image/jpeg"/>
  <Override PartName="/ppt/media/image26.jpeg" ContentType="image/jpeg"/>
  <Override PartName="/ppt/media/image3.jpeg" ContentType="image/jpeg"/>
  <Override PartName="/ppt/media/image18.jpeg" ContentType="image/jpeg"/>
  <Override PartName="/ppt/media/image2.jpeg" ContentType="image/jpeg"/>
  <Override PartName="/ppt/media/image17.jpeg" ContentType="image/jpeg"/>
  <Override PartName="/ppt/media/image16.jpeg" ContentType="image/jpeg"/>
  <Override PartName="/ppt/media/image15.jpeg" ContentType="image/jpeg"/>
  <Override PartName="/ppt/media/image14.jpeg" ContentType="image/jpeg"/>
  <Override PartName="/ppt/media/image13.jpeg" ContentType="image/jpeg"/>
  <Override PartName="/ppt/media/image12.jpeg" ContentType="image/jpeg"/>
  <Override PartName="/ppt/media/image25.jpeg" ContentType="image/jpeg"/>
  <Override PartName="/ppt/media/image9.jpeg" ContentType="image/jpeg"/>
  <Override PartName="/ppt/media/image23.jpeg" ContentType="image/jpeg"/>
  <Override PartName="/ppt/media/image7.jpeg" ContentType="image/jpeg"/>
  <Override PartName="/ppt/media/image22.jpeg" ContentType="image/jpeg"/>
  <Override PartName="/ppt/media/image6.jpeg" ContentType="image/jpeg"/>
  <Override PartName="/ppt/media/image35.jpeg" ContentType="image/jpeg"/>
  <Override PartName="/ppt/media/image10.jpeg" ContentType="image/jpeg"/>
  <Override PartName="/ppt/media/image19.jpeg" ContentType="image/jpeg"/>
  <Override PartName="/ppt/media/image20.jpeg" ContentType="image/jpeg"/>
  <Override PartName="/ppt/media/image4.jpeg" ContentType="image/jpeg"/>
  <Override PartName="/ppt/media/image5.jpeg" ContentType="image/jpeg"/>
  <Override PartName="/ppt/media/image21.jpeg" ContentType="image/jpeg"/>
  <Override PartName="/ppt/media/image1.png" ContentType="image/png"/>
  <Override PartName="/ppt/media/image11.jpeg" ContentType="image/jpeg"/>
  <Override PartName="/ppt/media/image24.jpeg" ContentType="image/jpeg"/>
  <Override PartName="/ppt/media/image8.jpeg" ContentType="image/jpeg"/>
  <Override PartName="/ppt/slides/_rels/slide26.xml.rels" ContentType="application/vnd.openxmlformats-package.relationships+xml"/>
  <Override PartName="/ppt/slides/_rels/slide21.xml.rels" ContentType="application/vnd.openxmlformats-package.relationships+xml"/>
  <Override PartName="/ppt/slides/_rels/slide20.xml.rels" ContentType="application/vnd.openxmlformats-package.relationships+xml"/>
  <Override PartName="/ppt/slides/_rels/slide16.xml.rels" ContentType="application/vnd.openxmlformats-package.relationships+xml"/>
  <Override PartName="/ppt/slides/_rels/slide1.xml.rels" ContentType="application/vnd.openxmlformats-package.relationships+xml"/>
  <Override PartName="/ppt/slides/_rels/slide23.xml.rels" ContentType="application/vnd.openxmlformats-package.relationships+xml"/>
  <Override PartName="/ppt/slides/_rels/slide15.xml.rels" ContentType="application/vnd.openxmlformats-package.relationships+xml"/>
  <Override PartName="/ppt/slides/_rels/slide22.xml.rels" ContentType="application/vnd.openxmlformats-package.relationships+xml"/>
  <Override PartName="/ppt/slides/_rels/slide14.xml.rels" ContentType="application/vnd.openxmlformats-package.relationships+xml"/>
  <Override PartName="/ppt/slides/_rels/slide27.xml.rels" ContentType="application/vnd.openxmlformats-package.relationships+xml"/>
  <Override PartName="/ppt/slides/_rels/slide5.xml.rels" ContentType="application/vnd.openxmlformats-package.relationships+xml"/>
  <Override PartName="/ppt/slides/_rels/slide13.xml.rels" ContentType="application/vnd.openxmlformats-package.relationships+xml"/>
  <Override PartName="/ppt/slides/_rels/slide19.xml.rels" ContentType="application/vnd.openxmlformats-package.relationships+xml"/>
  <Override PartName="/ppt/slides/_rels/slide4.xml.rels" ContentType="application/vnd.openxmlformats-package.relationships+xml"/>
  <Override PartName="/ppt/slides/_rels/slide12.xml.rels" ContentType="application/vnd.openxmlformats-package.relationships+xml"/>
  <Override PartName="/ppt/slides/_rels/slide18.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24.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28.xml.rels" ContentType="application/vnd.openxmlformats-package.relationships+xml"/>
  <Override PartName="/ppt/slides/_rels/slide6.xml.rels" ContentType="application/vnd.openxmlformats-package.relationships+xml"/>
  <Override PartName="/ppt/slides/_rels/slide25.xml.rels" ContentType="application/vnd.openxmlformats-package.relationships+xml"/>
  <Override PartName="/ppt/slides/_rels/slide3.xml.rels" ContentType="application/vnd.openxmlformats-package.relationships+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23.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22.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21.xml" ContentType="application/vnd.openxmlformats-officedocument.presentationml.slide+xml"/>
  <Override PartName="/ppt/slides/slide7.xml" ContentType="application/vnd.openxmlformats-officedocument.presentationml.slide+xml"/>
  <Override PartName="/ppt/slides/slide20.xml" ContentType="application/vnd.openxmlformats-officedocument.presentationml.slide+xml"/>
  <Override PartName="/ppt/slides/slide28.xml" ContentType="application/vnd.openxmlformats-officedocument.presentationml.slide+xml"/>
  <Override PartName="/ppt/slides/slide6.xml" ContentType="application/vnd.openxmlformats-officedocument.presentationml.slide+xml"/>
  <Override PartName="/ppt/slides/slide27.xml" ContentType="application/vnd.openxmlformats-officedocument.presentationml.slide+xml"/>
  <Override PartName="/ppt/slides/slide5.xml" ContentType="application/vnd.openxmlformats-officedocument.presentationml.slide+xml"/>
  <Override PartName="/ppt/slides/slide26.xml" ContentType="application/vnd.openxmlformats-officedocument.presentationml.slide+xml"/>
  <Override PartName="/ppt/slides/slide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24.xml" ContentType="application/vnd.openxmlformats-officedocument.presentationml.slide+xml"/>
  <Override PartName="/ppt/slides/slide2.xml" ContentType="application/vnd.openxmlformats-officedocument.presentationml.slide+xml"/>
  <Override PartName="/ppt/slides/slide19.xml" ContentType="application/vnd.openxmlformats-officedocument.presentationml.slide+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_rels/slideLayout24.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6.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17.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1.xml" ContentType="application/vnd.openxmlformats-officedocument.presentationml.slideLayout+xml"/>
  <Override PartName="/ppt/slideLayouts/slideLayout18.xml" ContentType="application/vnd.openxmlformats-officedocument.presentationml.slideLayout+xml"/>
  <Override PartName="/ppt/slideLayouts/slideLayout9.xml" ContentType="application/vnd.openxmlformats-officedocument.presentationml.slideLayout+xml"/>
  <Override PartName="/ppt/slideLayouts/slideLayout20.xml" ContentType="application/vnd.openxmlformats-officedocument.presentationml.slideLayout+xml"/>
  <Override PartName="/ppt/slideLayouts/slideLayout1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27" name="PlaceHolder 2"/>
          <p:cNvSpPr>
            <a:spLocks noGrp="1"/>
          </p:cNvSpPr>
          <p:nvPr>
            <p:ph type="body"/>
          </p:nvPr>
        </p:nvSpPr>
        <p:spPr>
          <a:xfrm>
            <a:off x="838080" y="1825560"/>
            <a:ext cx="1051524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28" name="PlaceHolder 3"/>
          <p:cNvSpPr>
            <a:spLocks noGrp="1"/>
          </p:cNvSpPr>
          <p:nvPr>
            <p:ph type="body"/>
          </p:nvPr>
        </p:nvSpPr>
        <p:spPr>
          <a:xfrm>
            <a:off x="838080" y="4098240"/>
            <a:ext cx="1051524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30"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31"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32" name="PlaceHolder 4"/>
          <p:cNvSpPr>
            <a:spLocks noGrp="1"/>
          </p:cNvSpPr>
          <p:nvPr>
            <p:ph type="body"/>
          </p:nvPr>
        </p:nvSpPr>
        <p:spPr>
          <a:xfrm>
            <a:off x="83808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33" name="PlaceHolder 5"/>
          <p:cNvSpPr>
            <a:spLocks noGrp="1"/>
          </p:cNvSpPr>
          <p:nvPr>
            <p:ph type="body"/>
          </p:nvPr>
        </p:nvSpPr>
        <p:spPr>
          <a:xfrm>
            <a:off x="622620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35" name="PlaceHolder 2"/>
          <p:cNvSpPr>
            <a:spLocks noGrp="1"/>
          </p:cNvSpPr>
          <p:nvPr>
            <p:ph type="body"/>
          </p:nvPr>
        </p:nvSpPr>
        <p:spPr>
          <a:xfrm>
            <a:off x="838080" y="182556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36" name="PlaceHolder 3"/>
          <p:cNvSpPr>
            <a:spLocks noGrp="1"/>
          </p:cNvSpPr>
          <p:nvPr>
            <p:ph type="body"/>
          </p:nvPr>
        </p:nvSpPr>
        <p:spPr>
          <a:xfrm>
            <a:off x="4393440" y="182556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37" name="PlaceHolder 4"/>
          <p:cNvSpPr>
            <a:spLocks noGrp="1"/>
          </p:cNvSpPr>
          <p:nvPr>
            <p:ph type="body"/>
          </p:nvPr>
        </p:nvSpPr>
        <p:spPr>
          <a:xfrm>
            <a:off x="7949160" y="182556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38" name="PlaceHolder 5"/>
          <p:cNvSpPr>
            <a:spLocks noGrp="1"/>
          </p:cNvSpPr>
          <p:nvPr>
            <p:ph type="body"/>
          </p:nvPr>
        </p:nvSpPr>
        <p:spPr>
          <a:xfrm>
            <a:off x="838080" y="409824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39" name="PlaceHolder 6"/>
          <p:cNvSpPr>
            <a:spLocks noGrp="1"/>
          </p:cNvSpPr>
          <p:nvPr>
            <p:ph type="body"/>
          </p:nvPr>
        </p:nvSpPr>
        <p:spPr>
          <a:xfrm>
            <a:off x="4393440" y="409824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40" name="PlaceHolder 7"/>
          <p:cNvSpPr>
            <a:spLocks noGrp="1"/>
          </p:cNvSpPr>
          <p:nvPr>
            <p:ph type="body"/>
          </p:nvPr>
        </p:nvSpPr>
        <p:spPr>
          <a:xfrm>
            <a:off x="7949160" y="409824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47" name="PlaceHolder 2"/>
          <p:cNvSpPr>
            <a:spLocks noGrp="1"/>
          </p:cNvSpPr>
          <p:nvPr>
            <p:ph type="subTitle"/>
          </p:nvPr>
        </p:nvSpPr>
        <p:spPr>
          <a:xfrm>
            <a:off x="838080" y="1825560"/>
            <a:ext cx="10515240" cy="4350960"/>
          </a:xfrm>
          <a:prstGeom prst="rect">
            <a:avLst/>
          </a:prstGeom>
        </p:spPr>
        <p:txBody>
          <a:bodyPr lIns="0" rIns="0" tIns="0" bIns="0" anchor="ctr">
            <a:spAutoFit/>
          </a:bodyPr>
          <a:p>
            <a:pPr algn="ctr"/>
            <a:endParaRPr b="0" lang="en-GB"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49" name="PlaceHolder 2"/>
          <p:cNvSpPr>
            <a:spLocks noGrp="1"/>
          </p:cNvSpPr>
          <p:nvPr>
            <p:ph type="body"/>
          </p:nvPr>
        </p:nvSpPr>
        <p:spPr>
          <a:xfrm>
            <a:off x="838080" y="1825560"/>
            <a:ext cx="10515240" cy="43509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51" name="PlaceHolder 2"/>
          <p:cNvSpPr>
            <a:spLocks noGrp="1"/>
          </p:cNvSpPr>
          <p:nvPr>
            <p:ph type="body"/>
          </p:nvPr>
        </p:nvSpPr>
        <p:spPr>
          <a:xfrm>
            <a:off x="83808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52" name="PlaceHolder 3"/>
          <p:cNvSpPr>
            <a:spLocks noGrp="1"/>
          </p:cNvSpPr>
          <p:nvPr>
            <p:ph type="body"/>
          </p:nvPr>
        </p:nvSpPr>
        <p:spPr>
          <a:xfrm>
            <a:off x="622620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838080" y="365040"/>
            <a:ext cx="10515240" cy="6144120"/>
          </a:xfrm>
          <a:prstGeom prst="rect">
            <a:avLst/>
          </a:prstGeom>
        </p:spPr>
        <p:txBody>
          <a:bodyPr lIns="0" rIns="0" tIns="0" bIns="0" anchor="ctr">
            <a:spAutoFit/>
          </a:bodyPr>
          <a:p>
            <a:pPr algn="ctr"/>
            <a:endParaRPr b="0" lang="en-GB"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56"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57" name="PlaceHolder 3"/>
          <p:cNvSpPr>
            <a:spLocks noGrp="1"/>
          </p:cNvSpPr>
          <p:nvPr>
            <p:ph type="body"/>
          </p:nvPr>
        </p:nvSpPr>
        <p:spPr>
          <a:xfrm>
            <a:off x="622620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58" name="PlaceHolder 4"/>
          <p:cNvSpPr>
            <a:spLocks noGrp="1"/>
          </p:cNvSpPr>
          <p:nvPr>
            <p:ph type="body"/>
          </p:nvPr>
        </p:nvSpPr>
        <p:spPr>
          <a:xfrm>
            <a:off x="83808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6" name="PlaceHolder 2"/>
          <p:cNvSpPr>
            <a:spLocks noGrp="1"/>
          </p:cNvSpPr>
          <p:nvPr>
            <p:ph type="subTitle"/>
          </p:nvPr>
        </p:nvSpPr>
        <p:spPr>
          <a:xfrm>
            <a:off x="838080" y="1825560"/>
            <a:ext cx="10515240" cy="4350960"/>
          </a:xfrm>
          <a:prstGeom prst="rect">
            <a:avLst/>
          </a:prstGeom>
        </p:spPr>
        <p:txBody>
          <a:bodyPr lIns="0" rIns="0" tIns="0" bIns="0" anchor="ctr">
            <a:spAutoFit/>
          </a:bodyPr>
          <a:p>
            <a:pPr algn="ctr"/>
            <a:endParaRPr b="0" lang="en-GB"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60" name="PlaceHolder 2"/>
          <p:cNvSpPr>
            <a:spLocks noGrp="1"/>
          </p:cNvSpPr>
          <p:nvPr>
            <p:ph type="body"/>
          </p:nvPr>
        </p:nvSpPr>
        <p:spPr>
          <a:xfrm>
            <a:off x="83808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61"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62" name="PlaceHolder 4"/>
          <p:cNvSpPr>
            <a:spLocks noGrp="1"/>
          </p:cNvSpPr>
          <p:nvPr>
            <p:ph type="body"/>
          </p:nvPr>
        </p:nvSpPr>
        <p:spPr>
          <a:xfrm>
            <a:off x="622620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64"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65"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66" name="PlaceHolder 4"/>
          <p:cNvSpPr>
            <a:spLocks noGrp="1"/>
          </p:cNvSpPr>
          <p:nvPr>
            <p:ph type="body"/>
          </p:nvPr>
        </p:nvSpPr>
        <p:spPr>
          <a:xfrm>
            <a:off x="838080" y="4098240"/>
            <a:ext cx="1051524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68" name="PlaceHolder 2"/>
          <p:cNvSpPr>
            <a:spLocks noGrp="1"/>
          </p:cNvSpPr>
          <p:nvPr>
            <p:ph type="body"/>
          </p:nvPr>
        </p:nvSpPr>
        <p:spPr>
          <a:xfrm>
            <a:off x="838080" y="1825560"/>
            <a:ext cx="1051524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69" name="PlaceHolder 3"/>
          <p:cNvSpPr>
            <a:spLocks noGrp="1"/>
          </p:cNvSpPr>
          <p:nvPr>
            <p:ph type="body"/>
          </p:nvPr>
        </p:nvSpPr>
        <p:spPr>
          <a:xfrm>
            <a:off x="838080" y="4098240"/>
            <a:ext cx="1051524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71"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72"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73" name="PlaceHolder 4"/>
          <p:cNvSpPr>
            <a:spLocks noGrp="1"/>
          </p:cNvSpPr>
          <p:nvPr>
            <p:ph type="body"/>
          </p:nvPr>
        </p:nvSpPr>
        <p:spPr>
          <a:xfrm>
            <a:off x="83808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74" name="PlaceHolder 5"/>
          <p:cNvSpPr>
            <a:spLocks noGrp="1"/>
          </p:cNvSpPr>
          <p:nvPr>
            <p:ph type="body"/>
          </p:nvPr>
        </p:nvSpPr>
        <p:spPr>
          <a:xfrm>
            <a:off x="622620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76" name="PlaceHolder 2"/>
          <p:cNvSpPr>
            <a:spLocks noGrp="1"/>
          </p:cNvSpPr>
          <p:nvPr>
            <p:ph type="body"/>
          </p:nvPr>
        </p:nvSpPr>
        <p:spPr>
          <a:xfrm>
            <a:off x="838080" y="182556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77" name="PlaceHolder 3"/>
          <p:cNvSpPr>
            <a:spLocks noGrp="1"/>
          </p:cNvSpPr>
          <p:nvPr>
            <p:ph type="body"/>
          </p:nvPr>
        </p:nvSpPr>
        <p:spPr>
          <a:xfrm>
            <a:off x="4393440" y="182556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78" name="PlaceHolder 4"/>
          <p:cNvSpPr>
            <a:spLocks noGrp="1"/>
          </p:cNvSpPr>
          <p:nvPr>
            <p:ph type="body"/>
          </p:nvPr>
        </p:nvSpPr>
        <p:spPr>
          <a:xfrm>
            <a:off x="7949160" y="182556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79" name="PlaceHolder 5"/>
          <p:cNvSpPr>
            <a:spLocks noGrp="1"/>
          </p:cNvSpPr>
          <p:nvPr>
            <p:ph type="body"/>
          </p:nvPr>
        </p:nvSpPr>
        <p:spPr>
          <a:xfrm>
            <a:off x="838080" y="409824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80" name="PlaceHolder 6"/>
          <p:cNvSpPr>
            <a:spLocks noGrp="1"/>
          </p:cNvSpPr>
          <p:nvPr>
            <p:ph type="body"/>
          </p:nvPr>
        </p:nvSpPr>
        <p:spPr>
          <a:xfrm>
            <a:off x="4393440" y="409824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81" name="PlaceHolder 7"/>
          <p:cNvSpPr>
            <a:spLocks noGrp="1"/>
          </p:cNvSpPr>
          <p:nvPr>
            <p:ph type="body"/>
          </p:nvPr>
        </p:nvSpPr>
        <p:spPr>
          <a:xfrm>
            <a:off x="7949160" y="409824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8" name="PlaceHolder 2"/>
          <p:cNvSpPr>
            <a:spLocks noGrp="1"/>
          </p:cNvSpPr>
          <p:nvPr>
            <p:ph type="body"/>
          </p:nvPr>
        </p:nvSpPr>
        <p:spPr>
          <a:xfrm>
            <a:off x="838080" y="1825560"/>
            <a:ext cx="10515240" cy="43509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0" name="PlaceHolder 2"/>
          <p:cNvSpPr>
            <a:spLocks noGrp="1"/>
          </p:cNvSpPr>
          <p:nvPr>
            <p:ph type="body"/>
          </p:nvPr>
        </p:nvSpPr>
        <p:spPr>
          <a:xfrm>
            <a:off x="83808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11" name="PlaceHolder 3"/>
          <p:cNvSpPr>
            <a:spLocks noGrp="1"/>
          </p:cNvSpPr>
          <p:nvPr>
            <p:ph type="body"/>
          </p:nvPr>
        </p:nvSpPr>
        <p:spPr>
          <a:xfrm>
            <a:off x="622620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p:spPr>
        <p:txBody>
          <a:bodyPr lIns="0" rIns="0" tIns="0" bIns="0" anchor="ctr">
            <a:spAutoFit/>
          </a:bodyPr>
          <a:p>
            <a:pPr algn="ctr"/>
            <a:endParaRPr b="0" lang="en-GB"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5"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6" name="PlaceHolder 3"/>
          <p:cNvSpPr>
            <a:spLocks noGrp="1"/>
          </p:cNvSpPr>
          <p:nvPr>
            <p:ph type="body"/>
          </p:nvPr>
        </p:nvSpPr>
        <p:spPr>
          <a:xfrm>
            <a:off x="622620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17" name="PlaceHolder 4"/>
          <p:cNvSpPr>
            <a:spLocks noGrp="1"/>
          </p:cNvSpPr>
          <p:nvPr>
            <p:ph type="body"/>
          </p:nvPr>
        </p:nvSpPr>
        <p:spPr>
          <a:xfrm>
            <a:off x="83808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9" name="PlaceHolder 2"/>
          <p:cNvSpPr>
            <a:spLocks noGrp="1"/>
          </p:cNvSpPr>
          <p:nvPr>
            <p:ph type="body"/>
          </p:nvPr>
        </p:nvSpPr>
        <p:spPr>
          <a:xfrm>
            <a:off x="83808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20"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21" name="PlaceHolder 4"/>
          <p:cNvSpPr>
            <a:spLocks noGrp="1"/>
          </p:cNvSpPr>
          <p:nvPr>
            <p:ph type="body"/>
          </p:nvPr>
        </p:nvSpPr>
        <p:spPr>
          <a:xfrm>
            <a:off x="622620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23"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24"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25" name="PlaceHolder 4"/>
          <p:cNvSpPr>
            <a:spLocks noGrp="1"/>
          </p:cNvSpPr>
          <p:nvPr>
            <p:ph type="body"/>
          </p:nvPr>
        </p:nvSpPr>
        <p:spPr>
          <a:xfrm>
            <a:off x="838080" y="4098240"/>
            <a:ext cx="1051524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1122480"/>
            <a:ext cx="9143640" cy="2387160"/>
          </a:xfrm>
          <a:prstGeom prst="rect">
            <a:avLst/>
          </a:prstGeom>
        </p:spPr>
        <p:txBody>
          <a:bodyPr anchor="b">
            <a:noAutofit/>
          </a:bodyPr>
          <a:p>
            <a:pPr algn="ctr">
              <a:lnSpc>
                <a:spcPct val="90000"/>
              </a:lnSpc>
            </a:pPr>
            <a:r>
              <a:rPr b="0" lang="en-US" sz="6000" spc="-1" strike="noStrike">
                <a:solidFill>
                  <a:srgbClr val="000000"/>
                </a:solidFill>
                <a:latin typeface="Calibri Light"/>
              </a:rPr>
              <a:t>Click to edit Master title style</a:t>
            </a:r>
            <a:endParaRPr b="0" lang="en-US" sz="6000" spc="-1" strike="noStrike">
              <a:solidFill>
                <a:srgbClr val="000000"/>
              </a:solidFill>
              <a:latin typeface="Calibri"/>
            </a:endParaRPr>
          </a:p>
        </p:txBody>
      </p:sp>
      <p:sp>
        <p:nvSpPr>
          <p:cNvPr id="1" name="PlaceHolder 2"/>
          <p:cNvSpPr>
            <a:spLocks noGrp="1"/>
          </p:cNvSpPr>
          <p:nvPr>
            <p:ph type="dt"/>
          </p:nvPr>
        </p:nvSpPr>
        <p:spPr>
          <a:xfrm>
            <a:off x="838080" y="6356520"/>
            <a:ext cx="2742840" cy="364680"/>
          </a:xfrm>
          <a:prstGeom prst="rect">
            <a:avLst/>
          </a:prstGeom>
        </p:spPr>
        <p:txBody>
          <a:bodyPr anchor="ctr">
            <a:noAutofit/>
          </a:bodyPr>
          <a:p>
            <a:pPr>
              <a:lnSpc>
                <a:spcPct val="100000"/>
              </a:lnSpc>
            </a:pPr>
            <a:fld id="{159ABCD8-29AA-4F0F-AE4C-E71F32581757}" type="datetime">
              <a:rPr b="0" lang="en-GB" sz="1200" spc="-1" strike="noStrike">
                <a:solidFill>
                  <a:srgbClr val="8b8b8b"/>
                </a:solidFill>
                <a:latin typeface="Calibri"/>
              </a:rPr>
              <a:t>18/07/24</a:t>
            </a:fld>
            <a:endParaRPr b="0" lang="en-GB" sz="1200" spc="-1" strike="noStrike">
              <a:latin typeface="Times New Roman"/>
            </a:endParaRPr>
          </a:p>
        </p:txBody>
      </p:sp>
      <p:sp>
        <p:nvSpPr>
          <p:cNvPr id="2" name="PlaceHolder 3"/>
          <p:cNvSpPr>
            <a:spLocks noGrp="1"/>
          </p:cNvSpPr>
          <p:nvPr>
            <p:ph type="ftr"/>
          </p:nvPr>
        </p:nvSpPr>
        <p:spPr>
          <a:xfrm>
            <a:off x="4038480" y="6356520"/>
            <a:ext cx="4114440" cy="364680"/>
          </a:xfrm>
          <a:prstGeom prst="rect">
            <a:avLst/>
          </a:prstGeom>
        </p:spPr>
        <p:txBody>
          <a:bodyPr anchor="ctr">
            <a:noAutofit/>
          </a:bodyPr>
          <a:p>
            <a:endParaRPr b="0" lang="en-GB" sz="2400" spc="-1" strike="noStrike">
              <a:latin typeface="Times New Roman"/>
            </a:endParaRPr>
          </a:p>
        </p:txBody>
      </p:sp>
      <p:sp>
        <p:nvSpPr>
          <p:cNvPr id="3" name="PlaceHolder 4"/>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A1627B9F-96E0-4130-A702-94002B71992A}" type="slidenum">
              <a:rPr b="0" lang="en-GB" sz="1200" spc="-1" strike="noStrike">
                <a:solidFill>
                  <a:srgbClr val="8b8b8b"/>
                </a:solidFill>
                <a:latin typeface="Calibri"/>
              </a:rPr>
              <a:t>&lt;number&gt;</a:t>
            </a:fld>
            <a:endParaRPr b="0" lang="en-GB" sz="1200" spc="-1" strike="noStrike">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Calibri"/>
              </a:rPr>
              <a:t>Click to edit the outline text format</a:t>
            </a:r>
            <a:endParaRPr b="0" lang="en-US"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000" spc="-1" strike="noStrike">
                <a:solidFill>
                  <a:srgbClr val="000000"/>
                </a:solidFill>
                <a:latin typeface="Calibri"/>
              </a:rPr>
              <a:t>Second Outline Level</a:t>
            </a:r>
            <a:endParaRPr b="0" lang="en-US"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0" y="365040"/>
            <a:ext cx="10515240" cy="1325160"/>
          </a:xfrm>
          <a:prstGeom prst="rect">
            <a:avLst/>
          </a:prstGeom>
        </p:spPr>
        <p:txBody>
          <a:bodyPr anchor="ctr">
            <a:noAutofit/>
          </a:bodyPr>
          <a:p>
            <a:pPr>
              <a:lnSpc>
                <a:spcPct val="90000"/>
              </a:lnSpc>
            </a:pPr>
            <a:r>
              <a:rPr b="0" lang="en-US" sz="4400" spc="-1" strike="noStrike">
                <a:solidFill>
                  <a:srgbClr val="000000"/>
                </a:solidFill>
                <a:latin typeface="Calibri Light"/>
              </a:rPr>
              <a:t>Click to edit Master title style</a:t>
            </a:r>
            <a:endParaRPr b="0" lang="en-US" sz="4400" spc="-1" strike="noStrike">
              <a:solidFill>
                <a:srgbClr val="000000"/>
              </a:solidFill>
              <a:latin typeface="Calibri"/>
            </a:endParaRPr>
          </a:p>
        </p:txBody>
      </p:sp>
      <p:sp>
        <p:nvSpPr>
          <p:cNvPr id="42" name="PlaceHolder 2"/>
          <p:cNvSpPr>
            <a:spLocks noGrp="1"/>
          </p:cNvSpPr>
          <p:nvPr>
            <p:ph type="body"/>
          </p:nvPr>
        </p:nvSpPr>
        <p:spPr>
          <a:xfrm>
            <a:off x="838080" y="1825560"/>
            <a:ext cx="10515240" cy="4350960"/>
          </a:xfrm>
          <a:prstGeom prst="rect">
            <a:avLst/>
          </a:prstGeom>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Click to edit Master text styles</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Second level</a:t>
            </a:r>
            <a:endParaRPr b="0" lang="en-US"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en-US" sz="2000" spc="-1" strike="noStrike">
                <a:solidFill>
                  <a:srgbClr val="000000"/>
                </a:solidFill>
                <a:latin typeface="Calibri"/>
              </a:rPr>
              <a:t>Third level</a:t>
            </a:r>
            <a:endParaRPr b="0" lang="en-US" sz="2000" spc="-1" strike="noStrike">
              <a:solidFill>
                <a:srgbClr val="000000"/>
              </a:solidFill>
              <a:latin typeface="Calibri"/>
            </a:endParaRPr>
          </a:p>
          <a:p>
            <a:pPr lvl="3" marL="1600200" indent="-228240">
              <a:lnSpc>
                <a:spcPct val="90000"/>
              </a:lnSpc>
              <a:spcBef>
                <a:spcPts val="499"/>
              </a:spcBef>
              <a:buClr>
                <a:srgbClr val="000000"/>
              </a:buClr>
              <a:buFont typeface="Arial"/>
              <a:buChar char="•"/>
            </a:pPr>
            <a:r>
              <a:rPr b="0" lang="en-US" sz="1800" spc="-1" strike="noStrike">
                <a:solidFill>
                  <a:srgbClr val="000000"/>
                </a:solidFill>
                <a:latin typeface="Calibri"/>
              </a:rPr>
              <a:t>Fourth level</a:t>
            </a:r>
            <a:endParaRPr b="0" lang="en-US" sz="1800" spc="-1" strike="noStrike">
              <a:solidFill>
                <a:srgbClr val="000000"/>
              </a:solidFill>
              <a:latin typeface="Calibri"/>
            </a:endParaRPr>
          </a:p>
          <a:p>
            <a:pPr lvl="4" marL="2057400" indent="-228240">
              <a:lnSpc>
                <a:spcPct val="90000"/>
              </a:lnSpc>
              <a:spcBef>
                <a:spcPts val="499"/>
              </a:spcBef>
              <a:buClr>
                <a:srgbClr val="000000"/>
              </a:buClr>
              <a:buFont typeface="Arial"/>
              <a:buChar char="•"/>
            </a:pPr>
            <a:r>
              <a:rPr b="0" lang="en-US" sz="1800" spc="-1" strike="noStrike">
                <a:solidFill>
                  <a:srgbClr val="000000"/>
                </a:solidFill>
                <a:latin typeface="Calibri"/>
              </a:rPr>
              <a:t>Fifth level</a:t>
            </a:r>
            <a:endParaRPr b="0" lang="en-US" sz="1800" spc="-1" strike="noStrike">
              <a:solidFill>
                <a:srgbClr val="000000"/>
              </a:solidFill>
              <a:latin typeface="Calibri"/>
            </a:endParaRPr>
          </a:p>
        </p:txBody>
      </p:sp>
      <p:sp>
        <p:nvSpPr>
          <p:cNvPr id="43" name="PlaceHolder 3"/>
          <p:cNvSpPr>
            <a:spLocks noGrp="1"/>
          </p:cNvSpPr>
          <p:nvPr>
            <p:ph type="dt"/>
          </p:nvPr>
        </p:nvSpPr>
        <p:spPr>
          <a:xfrm>
            <a:off x="838080" y="6356520"/>
            <a:ext cx="2742840" cy="364680"/>
          </a:xfrm>
          <a:prstGeom prst="rect">
            <a:avLst/>
          </a:prstGeom>
        </p:spPr>
        <p:txBody>
          <a:bodyPr anchor="ctr">
            <a:noAutofit/>
          </a:bodyPr>
          <a:p>
            <a:pPr>
              <a:lnSpc>
                <a:spcPct val="100000"/>
              </a:lnSpc>
            </a:pPr>
            <a:fld id="{D09A200E-0B38-4DC3-B965-11FA486A6123}" type="datetime">
              <a:rPr b="0" lang="en-GB" sz="1200" spc="-1" strike="noStrike">
                <a:solidFill>
                  <a:srgbClr val="8b8b8b"/>
                </a:solidFill>
                <a:latin typeface="Calibri"/>
              </a:rPr>
              <a:t>18/07/24</a:t>
            </a:fld>
            <a:endParaRPr b="0" lang="en-GB" sz="1200" spc="-1" strike="noStrike">
              <a:latin typeface="Times New Roman"/>
            </a:endParaRPr>
          </a:p>
        </p:txBody>
      </p:sp>
      <p:sp>
        <p:nvSpPr>
          <p:cNvPr id="44" name="PlaceHolder 4"/>
          <p:cNvSpPr>
            <a:spLocks noGrp="1"/>
          </p:cNvSpPr>
          <p:nvPr>
            <p:ph type="ftr"/>
          </p:nvPr>
        </p:nvSpPr>
        <p:spPr>
          <a:xfrm>
            <a:off x="4038480" y="6356520"/>
            <a:ext cx="4114440" cy="364680"/>
          </a:xfrm>
          <a:prstGeom prst="rect">
            <a:avLst/>
          </a:prstGeom>
        </p:spPr>
        <p:txBody>
          <a:bodyPr anchor="ctr">
            <a:noAutofit/>
          </a:bodyPr>
          <a:p>
            <a:endParaRPr b="0" lang="en-GB" sz="2400" spc="-1" strike="noStrike">
              <a:latin typeface="Times New Roman"/>
            </a:endParaRPr>
          </a:p>
        </p:txBody>
      </p:sp>
      <p:sp>
        <p:nvSpPr>
          <p:cNvPr id="45" name="PlaceHolder 5"/>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93512A22-E3B8-4CBC-86EC-C918C684949A}" type="slidenum">
              <a:rPr b="0" lang="en-GB" sz="1200" spc="-1" strike="noStrike">
                <a:solidFill>
                  <a:srgbClr val="8b8b8b"/>
                </a:solidFill>
                <a:latin typeface="Calibri"/>
              </a:rPr>
              <a:t>1</a:t>
            </a:fld>
            <a:endParaRPr b="0" lang="en-GB"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hyperlink" Target="mailto:r.rieser@gmail.com" TargetMode="External"/><Relationship Id="rId2" Type="http://schemas.openxmlformats.org/officeDocument/2006/relationships/image" Target="../media/image1.png"/><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hyperlink" Target="https://www.theguardian.com/world/ng-interactive/2017/may/05/fighting-for-a-pension-disability-rights-protesters-in-bolivia-face-barricades" TargetMode="External"/><Relationship Id="rId3"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jpeg"/><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image" Target="../media/image27.jpeg"/><Relationship Id="rId3" Type="http://schemas.openxmlformats.org/officeDocument/2006/relationships/image" Target="../media/image28.jpeg"/><Relationship Id="rId4"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hyperlink" Target="https://assets.publishing.service.gov.uk/government/uploads/system/uploads/attachment_data/file/934618/Progress_Paper_of_the_Disability_Inclusion_Strategy_November_2020.pdf" TargetMode="External"/><Relationship Id="rId2" Type="http://schemas.openxmlformats.org/officeDocument/2006/relationships/image" Target="../media/image30.jpeg"/><Relationship Id="rId3"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jpe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TextShape 1"/>
          <p:cNvSpPr txBox="1"/>
          <p:nvPr/>
        </p:nvSpPr>
        <p:spPr>
          <a:xfrm>
            <a:off x="1339560" y="1421640"/>
            <a:ext cx="9143640" cy="1717920"/>
          </a:xfrm>
          <a:prstGeom prst="rect">
            <a:avLst/>
          </a:prstGeom>
          <a:noFill/>
          <a:ln>
            <a:noFill/>
          </a:ln>
        </p:spPr>
        <p:txBody>
          <a:bodyPr anchor="b">
            <a:normAutofit fontScale="25000"/>
          </a:bodyPr>
          <a:p>
            <a:pPr algn="ctr">
              <a:lnSpc>
                <a:spcPct val="90000"/>
              </a:lnSpc>
            </a:pPr>
            <a:br/>
            <a:br/>
            <a:br/>
            <a:br/>
            <a:br/>
            <a:br/>
            <a:br/>
            <a:r>
              <a:rPr b="1" lang="en-US" sz="3200" spc="-1" strike="noStrike">
                <a:solidFill>
                  <a:srgbClr val="ff0000"/>
                </a:solidFill>
                <a:latin typeface="Calibri"/>
                <a:ea typeface="Calibri"/>
              </a:rPr>
              <a:t>CDPF On-line Disability Equality Capacity Building </a:t>
            </a:r>
            <a:br/>
            <a:r>
              <a:rPr b="1" lang="en-US" sz="3200" spc="-1" strike="noStrike">
                <a:solidFill>
                  <a:srgbClr val="ff0000"/>
                </a:solidFill>
                <a:latin typeface="Calibri"/>
                <a:ea typeface="Calibri"/>
              </a:rPr>
              <a:t>Course 2021</a:t>
            </a:r>
            <a:br/>
            <a:r>
              <a:rPr b="1" lang="en-US" sz="3200" spc="-1" strike="noStrike">
                <a:solidFill>
                  <a:srgbClr val="ff0000"/>
                </a:solidFill>
                <a:latin typeface="Calibri"/>
                <a:ea typeface="Calibri"/>
              </a:rPr>
              <a:t>On - line Presentation</a:t>
            </a:r>
            <a:br/>
            <a:r>
              <a:rPr b="1" lang="en-US" sz="3100" spc="-1" strike="noStrike">
                <a:solidFill>
                  <a:srgbClr val="000000"/>
                </a:solidFill>
                <a:latin typeface="Calibri"/>
                <a:ea typeface="Times New Roman"/>
              </a:rPr>
              <a:t>Module 5 – Improving Livelihoods and Employment  </a:t>
            </a:r>
            <a:endParaRPr b="0" lang="en-US" sz="3100" spc="-1" strike="noStrike">
              <a:solidFill>
                <a:srgbClr val="000000"/>
              </a:solidFill>
              <a:latin typeface="Calibri"/>
            </a:endParaRPr>
          </a:p>
        </p:txBody>
      </p:sp>
      <p:sp>
        <p:nvSpPr>
          <p:cNvPr id="83" name="TextShape 2"/>
          <p:cNvSpPr txBox="1"/>
          <p:nvPr/>
        </p:nvSpPr>
        <p:spPr>
          <a:xfrm>
            <a:off x="1438920" y="3429000"/>
            <a:ext cx="9044280" cy="2104560"/>
          </a:xfrm>
          <a:prstGeom prst="rect">
            <a:avLst/>
          </a:prstGeom>
          <a:noFill/>
          <a:ln>
            <a:noFill/>
          </a:ln>
        </p:spPr>
        <p:txBody>
          <a:bodyPr>
            <a:normAutofit/>
          </a:bodyPr>
          <a:p>
            <a:pPr algn="ctr">
              <a:lnSpc>
                <a:spcPct val="90000"/>
              </a:lnSpc>
              <a:spcBef>
                <a:spcPts val="1001"/>
              </a:spcBef>
            </a:pPr>
            <a:r>
              <a:rPr b="1" lang="en-GB" sz="2400" spc="-1" strike="noStrike">
                <a:solidFill>
                  <a:srgbClr val="000000"/>
                </a:solidFill>
                <a:latin typeface="Calibri"/>
              </a:rPr>
              <a:t>Presenters</a:t>
            </a:r>
            <a:endParaRPr b="0" lang="en-GB" sz="2400" spc="-1" strike="noStrike">
              <a:latin typeface="Arial"/>
            </a:endParaRPr>
          </a:p>
          <a:p>
            <a:pPr algn="ctr">
              <a:lnSpc>
                <a:spcPct val="90000"/>
              </a:lnSpc>
              <a:spcBef>
                <a:spcPts val="1001"/>
              </a:spcBef>
            </a:pPr>
            <a:r>
              <a:rPr b="1" lang="en-GB" sz="2400" spc="-1" strike="noStrike">
                <a:solidFill>
                  <a:srgbClr val="000000"/>
                </a:solidFill>
                <a:latin typeface="Calibri"/>
              </a:rPr>
              <a:t>Richard Rieser General Secretary </a:t>
            </a:r>
            <a:r>
              <a:rPr b="1" lang="en-GB" sz="2400" spc="-1" strike="noStrike" u="sng">
                <a:solidFill>
                  <a:srgbClr val="0563c1"/>
                </a:solidFill>
                <a:uFillTx/>
                <a:latin typeface="Calibri"/>
                <a:hlinkClick r:id="rId1"/>
              </a:rPr>
              <a:t>r.rieser@gmail.com</a:t>
            </a:r>
            <a:r>
              <a:rPr b="1" lang="en-GB" sz="2400" spc="-1" strike="noStrike">
                <a:solidFill>
                  <a:srgbClr val="000000"/>
                </a:solidFill>
                <a:latin typeface="Calibri"/>
              </a:rPr>
              <a:t> </a:t>
            </a:r>
            <a:endParaRPr b="0" lang="en-GB" sz="2400" spc="-1" strike="noStrike">
              <a:latin typeface="Arial"/>
            </a:endParaRPr>
          </a:p>
          <a:p>
            <a:pPr algn="ctr">
              <a:lnSpc>
                <a:spcPct val="90000"/>
              </a:lnSpc>
              <a:spcBef>
                <a:spcPts val="1001"/>
              </a:spcBef>
            </a:pPr>
            <a:r>
              <a:rPr b="1" lang="en-GB" sz="2400" spc="-1" strike="noStrike">
                <a:solidFill>
                  <a:srgbClr val="000000"/>
                </a:solidFill>
                <a:latin typeface="Calibri"/>
              </a:rPr>
              <a:t>Sarah Kamau Acting Chair CDPF,  United Disabled Persons Kenya ,</a:t>
            </a:r>
            <a:endParaRPr b="0" lang="en-GB" sz="2400" spc="-1" strike="noStrike">
              <a:latin typeface="Arial"/>
            </a:endParaRPr>
          </a:p>
          <a:p>
            <a:pPr algn="ctr">
              <a:lnSpc>
                <a:spcPct val="90000"/>
              </a:lnSpc>
              <a:spcBef>
                <a:spcPts val="1001"/>
              </a:spcBef>
            </a:pPr>
            <a:r>
              <a:rPr b="1" lang="en-GB" sz="2400" spc="-1" strike="noStrike">
                <a:solidFill>
                  <a:srgbClr val="000000"/>
                </a:solidFill>
                <a:latin typeface="Calibri"/>
              </a:rPr>
              <a:t>ARMAN ALI Executive Director  NCPEDP India</a:t>
            </a:r>
            <a:endParaRPr b="0" lang="en-GB" sz="2400" spc="-1" strike="noStrike">
              <a:latin typeface="Arial"/>
            </a:endParaRPr>
          </a:p>
          <a:p>
            <a:pPr algn="ctr">
              <a:lnSpc>
                <a:spcPct val="90000"/>
              </a:lnSpc>
              <a:spcBef>
                <a:spcPts val="1001"/>
              </a:spcBef>
            </a:pPr>
            <a:r>
              <a:rPr b="1" lang="en-GB" sz="2400" spc="-1" strike="noStrike">
                <a:solidFill>
                  <a:srgbClr val="000000"/>
                </a:solidFill>
                <a:latin typeface="Calibri"/>
              </a:rPr>
              <a:t>Manique Gurnaratne, Sri Lanka </a:t>
            </a:r>
            <a:endParaRPr b="0" lang="en-GB" sz="2400" spc="-1" strike="noStrike">
              <a:latin typeface="Arial"/>
            </a:endParaRPr>
          </a:p>
          <a:p>
            <a:pPr algn="ctr">
              <a:lnSpc>
                <a:spcPct val="90000"/>
              </a:lnSpc>
              <a:spcBef>
                <a:spcPts val="1001"/>
              </a:spcBef>
            </a:pPr>
            <a:endParaRPr b="0" lang="en-GB" sz="2400" spc="-1" strike="noStrike">
              <a:latin typeface="Arial"/>
            </a:endParaRPr>
          </a:p>
          <a:p>
            <a:pPr algn="ctr">
              <a:lnSpc>
                <a:spcPct val="90000"/>
              </a:lnSpc>
              <a:spcBef>
                <a:spcPts val="1001"/>
              </a:spcBef>
            </a:pPr>
            <a:endParaRPr b="0" lang="en-GB" sz="2400" spc="-1" strike="noStrike">
              <a:latin typeface="Arial"/>
            </a:endParaRPr>
          </a:p>
          <a:p>
            <a:pPr algn="ctr">
              <a:lnSpc>
                <a:spcPct val="90000"/>
              </a:lnSpc>
              <a:spcBef>
                <a:spcPts val="1001"/>
              </a:spcBef>
            </a:pPr>
            <a:endParaRPr b="0" lang="en-GB" sz="2400" spc="-1" strike="noStrike">
              <a:latin typeface="Arial"/>
            </a:endParaRPr>
          </a:p>
        </p:txBody>
      </p:sp>
      <p:grpSp>
        <p:nvGrpSpPr>
          <p:cNvPr id="84" name="Group 3"/>
          <p:cNvGrpSpPr/>
          <p:nvPr/>
        </p:nvGrpSpPr>
        <p:grpSpPr>
          <a:xfrm>
            <a:off x="7829640" y="301680"/>
            <a:ext cx="3524760" cy="631800"/>
            <a:chOff x="7829640" y="301680"/>
            <a:chExt cx="3524760" cy="631800"/>
          </a:xfrm>
        </p:grpSpPr>
        <p:sp>
          <p:nvSpPr>
            <p:cNvPr id="85" name="CustomShape 4"/>
            <p:cNvSpPr/>
            <p:nvPr/>
          </p:nvSpPr>
          <p:spPr>
            <a:xfrm>
              <a:off x="7829640" y="301680"/>
              <a:ext cx="2356560" cy="419040"/>
            </a:xfrm>
            <a:prstGeom prst="rect">
              <a:avLst/>
            </a:prstGeom>
            <a:noFill/>
            <a:ln>
              <a:noFill/>
            </a:ln>
          </p:spPr>
          <p:style>
            <a:lnRef idx="0"/>
            <a:fillRef idx="0"/>
            <a:effectRef idx="0"/>
            <a:fontRef idx="minor"/>
          </p:style>
          <p:txBody>
            <a:bodyPr lIns="0" rIns="0" tIns="0" bIns="0">
              <a:noAutofit/>
            </a:bodyPr>
            <a:p>
              <a:pPr>
                <a:lnSpc>
                  <a:spcPct val="107000"/>
                </a:lnSpc>
                <a:spcAft>
                  <a:spcPts val="799"/>
                </a:spcAft>
              </a:pPr>
              <a:r>
                <a:rPr b="0" lang="en-GB" sz="2000" spc="-1" strike="noStrike">
                  <a:solidFill>
                    <a:srgbClr val="0000ff"/>
                  </a:solidFill>
                  <a:latin typeface="Trebuchet MS"/>
                  <a:ea typeface="Trebuchet MS"/>
                </a:rPr>
                <a:t>Commonwealth</a:t>
              </a:r>
              <a:r>
                <a:rPr b="0" lang="en-GB" sz="1400" spc="-1" strike="noStrike">
                  <a:solidFill>
                    <a:srgbClr val="0000ff"/>
                  </a:solidFill>
                  <a:latin typeface="Trebuchet MS"/>
                  <a:ea typeface="Trebuchet MS"/>
                </a:rPr>
                <a:t> </a:t>
              </a:r>
              <a:endParaRPr b="0" lang="en-GB" sz="1400" spc="-1" strike="noStrike">
                <a:latin typeface="Arial"/>
              </a:endParaRPr>
            </a:p>
          </p:txBody>
        </p:sp>
        <p:sp>
          <p:nvSpPr>
            <p:cNvPr id="86" name="CustomShape 5"/>
            <p:cNvSpPr/>
            <p:nvPr/>
          </p:nvSpPr>
          <p:spPr>
            <a:xfrm>
              <a:off x="7829640" y="707040"/>
              <a:ext cx="3524760" cy="226440"/>
            </a:xfrm>
            <a:prstGeom prst="rect">
              <a:avLst/>
            </a:prstGeom>
            <a:noFill/>
            <a:ln>
              <a:noFill/>
            </a:ln>
          </p:spPr>
          <p:style>
            <a:lnRef idx="0"/>
            <a:fillRef idx="0"/>
            <a:effectRef idx="0"/>
            <a:fontRef idx="minor"/>
          </p:style>
          <p:txBody>
            <a:bodyPr lIns="0" rIns="0" tIns="0" bIns="0">
              <a:noAutofit/>
            </a:bodyPr>
            <a:p>
              <a:pPr>
                <a:lnSpc>
                  <a:spcPct val="107000"/>
                </a:lnSpc>
                <a:spcAft>
                  <a:spcPts val="799"/>
                </a:spcAft>
              </a:pPr>
              <a:r>
                <a:rPr b="0" lang="en-GB" sz="2000" spc="-1" strike="noStrike">
                  <a:solidFill>
                    <a:srgbClr val="0000ff"/>
                  </a:solidFill>
                  <a:latin typeface="Trebuchet MS"/>
                  <a:ea typeface="Trebuchet MS"/>
                </a:rPr>
                <a:t>Disabled People’s</a:t>
              </a:r>
              <a:r>
                <a:rPr b="0" lang="en-GB" sz="1400" spc="-1" strike="noStrike">
                  <a:solidFill>
                    <a:srgbClr val="0000ff"/>
                  </a:solidFill>
                  <a:latin typeface="Trebuchet MS"/>
                  <a:ea typeface="Trebuchet MS"/>
                </a:rPr>
                <a:t> </a:t>
              </a:r>
              <a:r>
                <a:rPr b="0" lang="en-GB" sz="2000" spc="-1" strike="noStrike">
                  <a:solidFill>
                    <a:srgbClr val="0000ff"/>
                  </a:solidFill>
                  <a:latin typeface="Trebuchet MS"/>
                  <a:ea typeface="Trebuchet MS"/>
                </a:rPr>
                <a:t>Forum</a:t>
              </a:r>
              <a:endParaRPr b="0" lang="en-GB" sz="2000" spc="-1" strike="noStrike">
                <a:latin typeface="Arial"/>
              </a:endParaRPr>
            </a:p>
          </p:txBody>
        </p:sp>
      </p:grpSp>
      <p:sp>
        <p:nvSpPr>
          <p:cNvPr id="87" name="CustomShape 6"/>
          <p:cNvSpPr/>
          <p:nvPr/>
        </p:nvSpPr>
        <p:spPr>
          <a:xfrm>
            <a:off x="173520" y="5686920"/>
            <a:ext cx="1424520" cy="6390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GB" sz="1800" spc="-1" strike="noStrike">
                <a:solidFill>
                  <a:srgbClr val="000000"/>
                </a:solidFill>
                <a:latin typeface="Calibri"/>
              </a:rPr>
              <a:t>Supported </a:t>
            </a:r>
            <a:endParaRPr b="0" lang="en-GB" sz="1800" spc="-1" strike="noStrike">
              <a:latin typeface="Arial"/>
            </a:endParaRPr>
          </a:p>
          <a:p>
            <a:pPr>
              <a:lnSpc>
                <a:spcPct val="100000"/>
              </a:lnSpc>
            </a:pPr>
            <a:r>
              <a:rPr b="0" lang="en-GB" sz="1800" spc="-1" strike="noStrike">
                <a:solidFill>
                  <a:srgbClr val="000000"/>
                </a:solidFill>
                <a:latin typeface="Calibri"/>
              </a:rPr>
              <a:t>&amp; Funded by</a:t>
            </a:r>
            <a:endParaRPr b="0" lang="en-GB" sz="1800" spc="-1" strike="noStrike">
              <a:latin typeface="Arial"/>
            </a:endParaRPr>
          </a:p>
        </p:txBody>
      </p:sp>
      <p:pic>
        <p:nvPicPr>
          <p:cNvPr id="88" name="Picture 8" descr=""/>
          <p:cNvPicPr/>
          <p:nvPr/>
        </p:nvPicPr>
        <p:blipFill>
          <a:blip r:embed="rId2"/>
          <a:stretch/>
        </p:blipFill>
        <p:spPr>
          <a:xfrm>
            <a:off x="2118240" y="5722560"/>
            <a:ext cx="3035160" cy="770760"/>
          </a:xfrm>
          <a:prstGeom prst="rect">
            <a:avLst/>
          </a:prstGeom>
          <a:ln>
            <a:noFill/>
          </a:ln>
        </p:spPr>
      </p:pic>
      <p:pic>
        <p:nvPicPr>
          <p:cNvPr id="89" name="image2.jpeg" descr=""/>
          <p:cNvPicPr/>
          <p:nvPr/>
        </p:nvPicPr>
        <p:blipFill>
          <a:blip r:embed="rId3"/>
          <a:stretch/>
        </p:blipFill>
        <p:spPr>
          <a:xfrm>
            <a:off x="5961240" y="5773320"/>
            <a:ext cx="2755080" cy="815760"/>
          </a:xfrm>
          <a:prstGeom prst="rect">
            <a:avLst/>
          </a:prstGeom>
          <a:ln>
            <a:noFill/>
          </a:ln>
        </p:spPr>
      </p:pic>
      <p:pic>
        <p:nvPicPr>
          <p:cNvPr id="90" name="Picture 10" descr=""/>
          <p:cNvPicPr/>
          <p:nvPr/>
        </p:nvPicPr>
        <p:blipFill>
          <a:blip r:embed="rId4"/>
          <a:stretch/>
        </p:blipFill>
        <p:spPr>
          <a:xfrm>
            <a:off x="10742400" y="5460480"/>
            <a:ext cx="1158480" cy="1158480"/>
          </a:xfrm>
          <a:prstGeom prst="rect">
            <a:avLst/>
          </a:prstGeom>
          <a:ln>
            <a:noFill/>
          </a:ln>
        </p:spPr>
      </p:pic>
      <p:pic>
        <p:nvPicPr>
          <p:cNvPr id="91" name="Picture 11" descr=""/>
          <p:cNvPicPr/>
          <p:nvPr/>
        </p:nvPicPr>
        <p:blipFill>
          <a:blip r:embed="rId5"/>
          <a:stretch/>
        </p:blipFill>
        <p:spPr>
          <a:xfrm>
            <a:off x="10690200" y="181080"/>
            <a:ext cx="1158480" cy="1158480"/>
          </a:xfrm>
          <a:prstGeom prst="rect">
            <a:avLst/>
          </a:prstGeom>
          <a:ln>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TextShape 1"/>
          <p:cNvSpPr txBox="1"/>
          <p:nvPr/>
        </p:nvSpPr>
        <p:spPr>
          <a:xfrm>
            <a:off x="838080" y="365040"/>
            <a:ext cx="9704880" cy="1325160"/>
          </a:xfrm>
          <a:prstGeom prst="rect">
            <a:avLst/>
          </a:prstGeom>
          <a:noFill/>
          <a:ln>
            <a:noFill/>
          </a:ln>
        </p:spPr>
        <p:txBody>
          <a:bodyPr anchor="ctr">
            <a:noAutofit/>
          </a:bodyPr>
          <a:p>
            <a:pPr>
              <a:lnSpc>
                <a:spcPct val="90000"/>
              </a:lnSpc>
            </a:pPr>
            <a:r>
              <a:rPr b="0" lang="en-US" sz="4400" spc="-1" strike="noStrike">
                <a:solidFill>
                  <a:srgbClr val="ff0000"/>
                </a:solidFill>
                <a:latin typeface="Calibri Light"/>
              </a:rPr>
              <a:t>Fight Bolivian Disabled People Struggle for Pension 2016 </a:t>
            </a:r>
            <a:endParaRPr b="0" lang="en-US" sz="4400" spc="-1" strike="noStrike">
              <a:solidFill>
                <a:srgbClr val="000000"/>
              </a:solidFill>
              <a:latin typeface="Calibri"/>
            </a:endParaRPr>
          </a:p>
        </p:txBody>
      </p:sp>
      <p:pic>
        <p:nvPicPr>
          <p:cNvPr id="118" name="Picture 3" descr=""/>
          <p:cNvPicPr/>
          <p:nvPr/>
        </p:nvPicPr>
        <p:blipFill>
          <a:blip r:embed="rId1"/>
          <a:stretch/>
        </p:blipFill>
        <p:spPr>
          <a:xfrm>
            <a:off x="10781640" y="70200"/>
            <a:ext cx="1303200" cy="1221480"/>
          </a:xfrm>
          <a:prstGeom prst="rect">
            <a:avLst/>
          </a:prstGeom>
          <a:ln>
            <a:noFill/>
          </a:ln>
        </p:spPr>
      </p:pic>
      <p:sp>
        <p:nvSpPr>
          <p:cNvPr id="119" name="CustomShape 2"/>
          <p:cNvSpPr/>
          <p:nvPr/>
        </p:nvSpPr>
        <p:spPr>
          <a:xfrm>
            <a:off x="284400" y="1841040"/>
            <a:ext cx="6857640" cy="20106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GB" sz="1800" spc="-1" strike="noStrike">
                <a:solidFill>
                  <a:srgbClr val="000000"/>
                </a:solidFill>
                <a:latin typeface="Calibri"/>
              </a:rPr>
              <a:t>125 disabled people sat in for 60  days. Then marched over the Andes to La Paz and tried to get into Morillio Square-seat of Government against massive police force. The President said they did not need a pension of £56 per week and accused them of trying to bring him down. After a further three months and 2 deaths. Bill to Parliament to give £28 per month to severely disabled approved. Film  of their struggle changed attitudes in the country.</a:t>
            </a:r>
            <a:endParaRPr b="0" lang="en-GB" sz="1800" spc="-1" strike="noStrike">
              <a:latin typeface="Arial"/>
            </a:endParaRPr>
          </a:p>
        </p:txBody>
      </p:sp>
      <p:sp>
        <p:nvSpPr>
          <p:cNvPr id="120" name="CustomShape 3"/>
          <p:cNvSpPr/>
          <p:nvPr/>
        </p:nvSpPr>
        <p:spPr>
          <a:xfrm>
            <a:off x="271800" y="3872520"/>
            <a:ext cx="8296200" cy="6390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GB" sz="1800" spc="-1" strike="noStrike" u="sng">
                <a:solidFill>
                  <a:srgbClr val="0563c1"/>
                </a:solidFill>
                <a:uFillTx/>
                <a:latin typeface="Calibri"/>
                <a:hlinkClick r:id="rId2"/>
              </a:rPr>
              <a:t>https://www.theguardian.com/world/ng-interactive/2017/may/05/fighting-for-a-pension-disability-rights-protesters-in-bolivia-face-barricades</a:t>
            </a:r>
            <a:r>
              <a:rPr b="0" lang="en-GB" sz="1800" spc="-1" strike="noStrike">
                <a:solidFill>
                  <a:srgbClr val="000000"/>
                </a:solidFill>
                <a:latin typeface="Calibri"/>
              </a:rPr>
              <a:t> </a:t>
            </a:r>
            <a:endParaRPr b="0" lang="en-GB"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TextShape 1"/>
          <p:cNvSpPr txBox="1"/>
          <p:nvPr/>
        </p:nvSpPr>
        <p:spPr>
          <a:xfrm>
            <a:off x="925560" y="778680"/>
            <a:ext cx="7057080" cy="501120"/>
          </a:xfrm>
          <a:prstGeom prst="rect">
            <a:avLst/>
          </a:prstGeom>
          <a:noFill/>
          <a:ln>
            <a:noFill/>
          </a:ln>
        </p:spPr>
        <p:txBody>
          <a:bodyPr anchor="ctr">
            <a:normAutofit fontScale="14000"/>
          </a:bodyPr>
          <a:p>
            <a:pPr>
              <a:lnSpc>
                <a:spcPct val="90000"/>
              </a:lnSpc>
            </a:pPr>
            <a:br/>
            <a:r>
              <a:rPr b="1" lang="en-US" sz="3600" spc="-1" strike="noStrike">
                <a:solidFill>
                  <a:srgbClr val="ff0000"/>
                </a:solidFill>
                <a:latin typeface="Calibri"/>
                <a:ea typeface="Calibri"/>
              </a:rPr>
              <a:t>Work, employment and disabled people </a:t>
            </a:r>
            <a:br/>
            <a:endParaRPr b="0" lang="en-US" sz="3600" spc="-1" strike="noStrike">
              <a:solidFill>
                <a:srgbClr val="000000"/>
              </a:solidFill>
              <a:latin typeface="Calibri"/>
            </a:endParaRPr>
          </a:p>
        </p:txBody>
      </p:sp>
      <p:sp>
        <p:nvSpPr>
          <p:cNvPr id="122" name="TextShape 2"/>
          <p:cNvSpPr txBox="1"/>
          <p:nvPr/>
        </p:nvSpPr>
        <p:spPr>
          <a:xfrm>
            <a:off x="0" y="1640160"/>
            <a:ext cx="11917800" cy="229572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SDG 8 and UNCRPD Article 27 support employment of disabled people</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1" lang="en-US" sz="2400" spc="-1" strike="noStrike">
                <a:solidFill>
                  <a:srgbClr val="000000"/>
                </a:solidFill>
                <a:latin typeface="Calibri"/>
                <a:ea typeface="Calibri"/>
              </a:rPr>
              <a:t>The Right to Work </a:t>
            </a:r>
            <a:r>
              <a:rPr b="0" lang="en-US" sz="2400" spc="-1" strike="noStrike">
                <a:solidFill>
                  <a:srgbClr val="000000"/>
                </a:solidFill>
                <a:latin typeface="Calibri"/>
                <a:ea typeface="Calibri"/>
              </a:rPr>
              <a:t>is established as a human right. </a:t>
            </a:r>
            <a:endParaRPr b="0" lang="en-US"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400" spc="-1" strike="noStrike">
                <a:solidFill>
                  <a:srgbClr val="000000"/>
                </a:solidFill>
                <a:latin typeface="Calibri"/>
                <a:ea typeface="Calibri"/>
              </a:rPr>
              <a:t>Yet around the world most disabled people are not in work, with women more significantly effected and impoverished as a result. </a:t>
            </a:r>
            <a:endParaRPr b="0" lang="en-US"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1" lang="en-US" sz="2400" spc="-1" strike="noStrike">
                <a:solidFill>
                  <a:srgbClr val="000000"/>
                </a:solidFill>
                <a:latin typeface="Calibri"/>
                <a:ea typeface="Calibri"/>
              </a:rPr>
              <a:t>Historically and Now Disabled People and their organisations struggle for the right to work.</a:t>
            </a:r>
            <a:endParaRPr b="0" lang="en-US" sz="2400" spc="-1" strike="noStrike">
              <a:solidFill>
                <a:srgbClr val="000000"/>
              </a:solidFill>
              <a:latin typeface="Calibri"/>
            </a:endParaRPr>
          </a:p>
        </p:txBody>
      </p:sp>
      <p:pic>
        <p:nvPicPr>
          <p:cNvPr id="123" name="Picture 3" descr=""/>
          <p:cNvPicPr/>
          <p:nvPr/>
        </p:nvPicPr>
        <p:blipFill>
          <a:blip r:embed="rId1"/>
          <a:stretch/>
        </p:blipFill>
        <p:spPr>
          <a:xfrm>
            <a:off x="10614600" y="418320"/>
            <a:ext cx="1303200" cy="1221480"/>
          </a:xfrm>
          <a:prstGeom prst="rect">
            <a:avLst/>
          </a:prstGeom>
          <a:ln>
            <a:noFill/>
          </a:ln>
        </p:spPr>
      </p:pic>
      <p:pic>
        <p:nvPicPr>
          <p:cNvPr id="124" name="Picture 2" descr=""/>
          <p:cNvPicPr/>
          <p:nvPr/>
        </p:nvPicPr>
        <p:blipFill>
          <a:blip r:embed="rId2"/>
          <a:srcRect l="7412" t="0" r="4425" b="0"/>
          <a:stretch/>
        </p:blipFill>
        <p:spPr>
          <a:xfrm>
            <a:off x="8593200" y="3936600"/>
            <a:ext cx="3598560" cy="2295720"/>
          </a:xfrm>
          <a:prstGeom prst="rect">
            <a:avLst/>
          </a:prstGeom>
          <a:ln>
            <a:noFill/>
          </a:ln>
        </p:spPr>
      </p:pic>
      <p:pic>
        <p:nvPicPr>
          <p:cNvPr id="125" name="image3.jpeg" descr=""/>
          <p:cNvPicPr/>
          <p:nvPr/>
        </p:nvPicPr>
        <p:blipFill>
          <a:blip r:embed="rId3"/>
          <a:stretch/>
        </p:blipFill>
        <p:spPr>
          <a:xfrm>
            <a:off x="79200" y="3911760"/>
            <a:ext cx="3598560" cy="2062440"/>
          </a:xfrm>
          <a:prstGeom prst="rect">
            <a:avLst/>
          </a:prstGeom>
          <a:ln>
            <a:noFill/>
          </a:ln>
        </p:spPr>
      </p:pic>
      <p:pic>
        <p:nvPicPr>
          <p:cNvPr id="126" name="image4.jpeg" descr=""/>
          <p:cNvPicPr/>
          <p:nvPr/>
        </p:nvPicPr>
        <p:blipFill>
          <a:blip r:embed="rId4"/>
          <a:stretch/>
        </p:blipFill>
        <p:spPr>
          <a:xfrm>
            <a:off x="3881160" y="4053240"/>
            <a:ext cx="4632480" cy="2062440"/>
          </a:xfrm>
          <a:prstGeom prst="rect">
            <a:avLst/>
          </a:prstGeom>
          <a:ln>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TextShape 1"/>
          <p:cNvSpPr txBox="1"/>
          <p:nvPr/>
        </p:nvSpPr>
        <p:spPr>
          <a:xfrm>
            <a:off x="838080" y="365040"/>
            <a:ext cx="9026640" cy="771480"/>
          </a:xfrm>
          <a:prstGeom prst="rect">
            <a:avLst/>
          </a:prstGeom>
          <a:noFill/>
          <a:ln>
            <a:noFill/>
          </a:ln>
        </p:spPr>
        <p:txBody>
          <a:bodyPr anchor="ctr">
            <a:normAutofit fontScale="27000"/>
          </a:bodyPr>
          <a:p>
            <a:pPr>
              <a:lnSpc>
                <a:spcPct val="90000"/>
              </a:lnSpc>
            </a:pPr>
            <a:br/>
            <a:r>
              <a:rPr b="1" lang="en-US" sz="4400" spc="-1" strike="noStrike">
                <a:solidFill>
                  <a:srgbClr val="ff0000"/>
                </a:solidFill>
                <a:latin typeface="Calibri"/>
                <a:ea typeface="Calibri"/>
              </a:rPr>
              <a:t>Employers (public and private)</a:t>
            </a:r>
            <a:br/>
            <a:endParaRPr b="0" lang="en-US" sz="4400" spc="-1" strike="noStrike">
              <a:solidFill>
                <a:srgbClr val="000000"/>
              </a:solidFill>
              <a:latin typeface="Calibri"/>
            </a:endParaRPr>
          </a:p>
        </p:txBody>
      </p:sp>
      <p:sp>
        <p:nvSpPr>
          <p:cNvPr id="128" name="TextShape 2"/>
          <p:cNvSpPr txBox="1"/>
          <p:nvPr/>
        </p:nvSpPr>
        <p:spPr>
          <a:xfrm>
            <a:off x="838080" y="1407240"/>
            <a:ext cx="10515240" cy="4769280"/>
          </a:xfrm>
          <a:prstGeom prst="rect">
            <a:avLst/>
          </a:prstGeom>
          <a:noFill/>
          <a:ln>
            <a:noFill/>
          </a:ln>
        </p:spPr>
        <p:txBody>
          <a:bodyPr>
            <a:normAutofit fontScale="86000"/>
          </a:bodyPr>
          <a:p>
            <a:pPr marL="343080" indent="-342720">
              <a:lnSpc>
                <a:spcPct val="100000"/>
              </a:lnSpc>
              <a:spcBef>
                <a:spcPts val="601"/>
              </a:spcBef>
              <a:spcAft>
                <a:spcPts val="601"/>
              </a:spcAft>
              <a:buClr>
                <a:srgbClr val="000000"/>
              </a:buClr>
              <a:buFont typeface="Symbol"/>
              <a:buChar char=""/>
            </a:pPr>
            <a:r>
              <a:rPr b="0" lang="en-US" sz="2800" spc="-1" strike="noStrike">
                <a:solidFill>
                  <a:srgbClr val="000000"/>
                </a:solidFill>
                <a:latin typeface="Calibri"/>
                <a:ea typeface="Symbol"/>
              </a:rPr>
              <a:t>Negative attitudes and ignorance of business case for employing disabled people</a:t>
            </a:r>
            <a:endParaRPr b="0" lang="en-US" sz="2800" spc="-1" strike="noStrike">
              <a:solidFill>
                <a:srgbClr val="000000"/>
              </a:solidFill>
              <a:latin typeface="Calibri"/>
            </a:endParaRPr>
          </a:p>
          <a:p>
            <a:pPr marL="343080" indent="-342720">
              <a:lnSpc>
                <a:spcPct val="100000"/>
              </a:lnSpc>
              <a:spcBef>
                <a:spcPts val="601"/>
              </a:spcBef>
              <a:spcAft>
                <a:spcPts val="601"/>
              </a:spcAft>
              <a:buClr>
                <a:srgbClr val="000000"/>
              </a:buClr>
              <a:buFont typeface="Symbol"/>
              <a:buChar char=""/>
            </a:pPr>
            <a:r>
              <a:rPr b="0" lang="en-US" sz="2800" spc="-1" strike="noStrike">
                <a:solidFill>
                  <a:srgbClr val="000000"/>
                </a:solidFill>
                <a:latin typeface="Calibri"/>
                <a:ea typeface="Symbol"/>
              </a:rPr>
              <a:t>General lack of awareness and confidence on how to include disabled people in the</a:t>
            </a:r>
            <a:r>
              <a:rPr b="0" lang="en-US" sz="2800" spc="-60" strike="noStrike">
                <a:solidFill>
                  <a:srgbClr val="000000"/>
                </a:solidFill>
                <a:latin typeface="Calibri"/>
                <a:ea typeface="Symbol"/>
              </a:rPr>
              <a:t> </a:t>
            </a:r>
            <a:r>
              <a:rPr b="0" lang="en-US" sz="2800" spc="-1" strike="noStrike">
                <a:solidFill>
                  <a:srgbClr val="000000"/>
                </a:solidFill>
                <a:latin typeface="Calibri"/>
                <a:ea typeface="Symbol"/>
              </a:rPr>
              <a:t>workplace</a:t>
            </a:r>
            <a:endParaRPr b="0" lang="en-US" sz="2800" spc="-1" strike="noStrike">
              <a:solidFill>
                <a:srgbClr val="000000"/>
              </a:solidFill>
              <a:latin typeface="Calibri"/>
            </a:endParaRPr>
          </a:p>
          <a:p>
            <a:pPr marL="343080" indent="-342720">
              <a:lnSpc>
                <a:spcPct val="100000"/>
              </a:lnSpc>
              <a:spcBef>
                <a:spcPts val="601"/>
              </a:spcBef>
              <a:spcAft>
                <a:spcPts val="601"/>
              </a:spcAft>
              <a:buClr>
                <a:srgbClr val="000000"/>
              </a:buClr>
              <a:buFont typeface="Symbol"/>
              <a:buChar char=""/>
            </a:pPr>
            <a:r>
              <a:rPr b="0" lang="en-US" sz="2800" spc="-1" strike="noStrike">
                <a:solidFill>
                  <a:srgbClr val="000000"/>
                </a:solidFill>
                <a:latin typeface="Calibri"/>
                <a:ea typeface="Symbol"/>
              </a:rPr>
              <a:t>Inaccessible work premises and work tools, including Information and Communication Technologies</a:t>
            </a:r>
            <a:r>
              <a:rPr b="0" lang="en-US" sz="2800" spc="-117" strike="noStrike">
                <a:solidFill>
                  <a:srgbClr val="000000"/>
                </a:solidFill>
                <a:latin typeface="Calibri"/>
                <a:ea typeface="Symbol"/>
              </a:rPr>
              <a:t> </a:t>
            </a:r>
            <a:r>
              <a:rPr b="0" lang="en-US" sz="2800" spc="-1" strike="noStrike">
                <a:solidFill>
                  <a:srgbClr val="000000"/>
                </a:solidFill>
                <a:latin typeface="Calibri"/>
                <a:ea typeface="Symbol"/>
              </a:rPr>
              <a:t>(ICT)</a:t>
            </a:r>
            <a:endParaRPr b="0" lang="en-US" sz="2800" spc="-1" strike="noStrike">
              <a:solidFill>
                <a:srgbClr val="000000"/>
              </a:solidFill>
              <a:latin typeface="Calibri"/>
            </a:endParaRPr>
          </a:p>
          <a:p>
            <a:pPr marL="343080" indent="-342720">
              <a:lnSpc>
                <a:spcPct val="100000"/>
              </a:lnSpc>
              <a:spcBef>
                <a:spcPts val="601"/>
              </a:spcBef>
              <a:spcAft>
                <a:spcPts val="601"/>
              </a:spcAft>
              <a:buClr>
                <a:srgbClr val="000000"/>
              </a:buClr>
              <a:buFont typeface="Symbol"/>
              <a:buChar char=""/>
            </a:pPr>
            <a:r>
              <a:rPr b="0" lang="en-US" sz="2800" spc="-1" strike="noStrike">
                <a:solidFill>
                  <a:srgbClr val="000000"/>
                </a:solidFill>
                <a:latin typeface="Calibri"/>
                <a:ea typeface="Symbol"/>
              </a:rPr>
              <a:t>Inadequate provision of workplace adjustments/reasonable accommodations</a:t>
            </a:r>
            <a:endParaRPr b="0" lang="en-US" sz="2800" spc="-1" strike="noStrike">
              <a:solidFill>
                <a:srgbClr val="000000"/>
              </a:solidFill>
              <a:latin typeface="Calibri"/>
            </a:endParaRPr>
          </a:p>
          <a:p>
            <a:pPr marL="343080" indent="-342720">
              <a:lnSpc>
                <a:spcPct val="100000"/>
              </a:lnSpc>
              <a:spcBef>
                <a:spcPts val="601"/>
              </a:spcBef>
              <a:spcAft>
                <a:spcPts val="601"/>
              </a:spcAft>
              <a:buClr>
                <a:srgbClr val="000000"/>
              </a:buClr>
              <a:buFont typeface="Symbol"/>
              <a:buChar char=""/>
            </a:pPr>
            <a:r>
              <a:rPr b="0" lang="en-US" sz="2800" spc="-1" strike="noStrike">
                <a:solidFill>
                  <a:srgbClr val="000000"/>
                </a:solidFill>
                <a:latin typeface="Calibri"/>
                <a:ea typeface="Symbol"/>
              </a:rPr>
              <a:t>Lack of support for disabled people to maintain employment and explore career</a:t>
            </a:r>
            <a:r>
              <a:rPr b="0" lang="en-US" sz="2800" spc="-60" strike="noStrike">
                <a:solidFill>
                  <a:srgbClr val="000000"/>
                </a:solidFill>
                <a:latin typeface="Calibri"/>
                <a:ea typeface="Symbol"/>
              </a:rPr>
              <a:t> </a:t>
            </a:r>
            <a:r>
              <a:rPr b="0" lang="en-US" sz="2800" spc="-1" strike="noStrike">
                <a:solidFill>
                  <a:srgbClr val="000000"/>
                </a:solidFill>
                <a:latin typeface="Calibri"/>
                <a:ea typeface="Symbol"/>
              </a:rPr>
              <a:t>development</a:t>
            </a:r>
            <a:endParaRPr b="0" lang="en-US" sz="2800" spc="-1" strike="noStrike">
              <a:solidFill>
                <a:srgbClr val="000000"/>
              </a:solidFill>
              <a:latin typeface="Calibri"/>
            </a:endParaRPr>
          </a:p>
          <a:p>
            <a:pPr marL="343080" indent="-342720">
              <a:lnSpc>
                <a:spcPct val="100000"/>
              </a:lnSpc>
              <a:spcBef>
                <a:spcPts val="601"/>
              </a:spcBef>
              <a:spcAft>
                <a:spcPts val="601"/>
              </a:spcAft>
              <a:buClr>
                <a:srgbClr val="000000"/>
              </a:buClr>
              <a:buFont typeface="Symbol"/>
              <a:buChar char=""/>
            </a:pPr>
            <a:r>
              <a:rPr b="0" lang="en-US" sz="2800" spc="-1" strike="noStrike">
                <a:solidFill>
                  <a:srgbClr val="000000"/>
                </a:solidFill>
                <a:latin typeface="Calibri"/>
                <a:ea typeface="Symbol"/>
              </a:rPr>
              <a:t>Lack of targeted support for Small Medium Enterprises  regarding employment of disabled</a:t>
            </a:r>
            <a:r>
              <a:rPr b="0" lang="en-US" sz="2800" spc="-26" strike="noStrike">
                <a:solidFill>
                  <a:srgbClr val="000000"/>
                </a:solidFill>
                <a:latin typeface="Calibri"/>
                <a:ea typeface="Symbol"/>
              </a:rPr>
              <a:t> </a:t>
            </a:r>
            <a:r>
              <a:rPr b="0" lang="en-US" sz="2800" spc="-1" strike="noStrike">
                <a:solidFill>
                  <a:srgbClr val="000000"/>
                </a:solidFill>
                <a:latin typeface="Calibri"/>
                <a:ea typeface="Symbol"/>
              </a:rPr>
              <a:t>people.</a:t>
            </a:r>
            <a:r>
              <a:rPr b="0" lang="en-US" sz="2800" spc="-1" strike="noStrike">
                <a:solidFill>
                  <a:srgbClr val="000000"/>
                </a:solidFill>
                <a:latin typeface="Calibri"/>
                <a:ea typeface="Calibri"/>
              </a:rPr>
              <a:t> </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pic>
        <p:nvPicPr>
          <p:cNvPr id="129" name="Picture 3" descr=""/>
          <p:cNvPicPr/>
          <p:nvPr/>
        </p:nvPicPr>
        <p:blipFill>
          <a:blip r:embed="rId1"/>
          <a:stretch/>
        </p:blipFill>
        <p:spPr>
          <a:xfrm>
            <a:off x="10614600" y="418320"/>
            <a:ext cx="1303200" cy="1221480"/>
          </a:xfrm>
          <a:prstGeom prst="rect">
            <a:avLst/>
          </a:prstGeom>
          <a:ln>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TextShape 1"/>
          <p:cNvSpPr txBox="1"/>
          <p:nvPr/>
        </p:nvSpPr>
        <p:spPr>
          <a:xfrm>
            <a:off x="838080" y="365040"/>
            <a:ext cx="10515240" cy="1325160"/>
          </a:xfrm>
          <a:prstGeom prst="rect">
            <a:avLst/>
          </a:prstGeom>
          <a:noFill/>
          <a:ln>
            <a:noFill/>
          </a:ln>
        </p:spPr>
        <p:txBody>
          <a:bodyPr anchor="ctr">
            <a:noAutofit/>
          </a:bodyPr>
          <a:p>
            <a:pPr>
              <a:lnSpc>
                <a:spcPct val="90000"/>
              </a:lnSpc>
            </a:pPr>
            <a:r>
              <a:rPr b="1" lang="en-US" sz="4400" spc="-1" strike="noStrike">
                <a:solidFill>
                  <a:srgbClr val="ff0000"/>
                </a:solidFill>
                <a:latin typeface="Calibri Light"/>
              </a:rPr>
              <a:t>Government’s not implementing SDG 8 </a:t>
            </a:r>
            <a:br/>
            <a:r>
              <a:rPr b="1" lang="en-US" sz="4400" spc="-1" strike="noStrike">
                <a:solidFill>
                  <a:srgbClr val="ff0000"/>
                </a:solidFill>
                <a:latin typeface="Calibri Light"/>
              </a:rPr>
              <a:t>and UNCRPD 27-2</a:t>
            </a:r>
            <a:endParaRPr b="0" lang="en-US" sz="4400" spc="-1" strike="noStrike">
              <a:solidFill>
                <a:srgbClr val="000000"/>
              </a:solidFill>
              <a:latin typeface="Calibri"/>
            </a:endParaRPr>
          </a:p>
        </p:txBody>
      </p:sp>
      <p:sp>
        <p:nvSpPr>
          <p:cNvPr id="131" name="TextShape 2"/>
          <p:cNvSpPr txBox="1"/>
          <p:nvPr/>
        </p:nvSpPr>
        <p:spPr>
          <a:xfrm>
            <a:off x="838080" y="1825560"/>
            <a:ext cx="10515240" cy="4350960"/>
          </a:xfrm>
          <a:prstGeom prst="rect">
            <a:avLst/>
          </a:prstGeom>
          <a:noFill/>
          <a:ln>
            <a:noFill/>
          </a:ln>
        </p:spPr>
        <p:txBody>
          <a:bodyPr>
            <a:normAutofit fontScale="61000"/>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ea typeface="Calibri"/>
              </a:rPr>
              <a:t>c) ensure that persons with disabilities are able to exercise their labour and trade union rights on an equal basis with</a:t>
            </a:r>
            <a:r>
              <a:rPr b="0" lang="en-US" sz="2800" spc="-12" strike="noStrike">
                <a:solidFill>
                  <a:srgbClr val="000000"/>
                </a:solidFill>
                <a:latin typeface="Calibri"/>
                <a:ea typeface="Calibri"/>
              </a:rPr>
              <a:t> </a:t>
            </a:r>
            <a:r>
              <a:rPr b="0" lang="en-US" sz="2800" spc="-1" strike="noStrike">
                <a:solidFill>
                  <a:srgbClr val="000000"/>
                </a:solidFill>
                <a:latin typeface="Calibri"/>
                <a:ea typeface="Calibri"/>
              </a:rPr>
              <a:t>others;                                                                                                                                             </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ea typeface="Calibri"/>
              </a:rPr>
              <a:t>d) enable persons with disabilities to have effective access to general technical and vocational guidance programmes, placement services and vocational and continuing</a:t>
            </a:r>
            <a:r>
              <a:rPr b="0" lang="en-US" sz="2800" spc="-46" strike="noStrike">
                <a:solidFill>
                  <a:srgbClr val="000000"/>
                </a:solidFill>
                <a:latin typeface="Calibri"/>
                <a:ea typeface="Calibri"/>
              </a:rPr>
              <a:t> </a:t>
            </a:r>
            <a:r>
              <a:rPr b="0" lang="en-US" sz="2800" spc="-1" strike="noStrike">
                <a:solidFill>
                  <a:srgbClr val="000000"/>
                </a:solidFill>
                <a:latin typeface="Calibri"/>
                <a:ea typeface="Calibri"/>
              </a:rPr>
              <a:t>training; </a:t>
            </a:r>
            <a:endParaRPr b="0" lang="en-US" sz="2800" spc="-1" strike="noStrike">
              <a:solidFill>
                <a:srgbClr val="000000"/>
              </a:solidFill>
              <a:latin typeface="Calibri"/>
            </a:endParaRPr>
          </a:p>
          <a:p>
            <a:pPr marL="228600" indent="-228240">
              <a:lnSpc>
                <a:spcPct val="107000"/>
              </a:lnSpc>
              <a:spcBef>
                <a:spcPts val="1001"/>
              </a:spcBef>
              <a:spcAft>
                <a:spcPts val="799"/>
              </a:spcAft>
              <a:buClr>
                <a:srgbClr val="000000"/>
              </a:buClr>
              <a:buFont typeface="Arial"/>
              <a:buChar char="•"/>
            </a:pPr>
            <a:r>
              <a:rPr b="0" lang="en-US" sz="2800" spc="-1" strike="noStrike">
                <a:solidFill>
                  <a:srgbClr val="000000"/>
                </a:solidFill>
                <a:latin typeface="Calibri"/>
                <a:ea typeface="Calibri"/>
              </a:rPr>
              <a:t>e) promote employment opportunities and career advancement for persons with disabilities in the labour market, as well as assistance in finding, obtaining, maintaining and returning to</a:t>
            </a:r>
            <a:r>
              <a:rPr b="0" lang="en-US" sz="2800" spc="-55" strike="noStrike">
                <a:solidFill>
                  <a:srgbClr val="000000"/>
                </a:solidFill>
                <a:latin typeface="Calibri"/>
                <a:ea typeface="Calibri"/>
              </a:rPr>
              <a:t> </a:t>
            </a:r>
            <a:r>
              <a:rPr b="0" lang="en-US" sz="2800" spc="-1" strike="noStrike">
                <a:solidFill>
                  <a:srgbClr val="000000"/>
                </a:solidFill>
                <a:latin typeface="Calibri"/>
                <a:ea typeface="Calibri"/>
              </a:rPr>
              <a:t>employment;                                                                                                                                                     </a:t>
            </a:r>
            <a:endParaRPr b="0" lang="en-US" sz="2800" spc="-1" strike="noStrike">
              <a:solidFill>
                <a:srgbClr val="000000"/>
              </a:solidFill>
              <a:latin typeface="Calibri"/>
            </a:endParaRPr>
          </a:p>
          <a:p>
            <a:pPr marL="228600" indent="-228240">
              <a:lnSpc>
                <a:spcPct val="107000"/>
              </a:lnSpc>
              <a:spcBef>
                <a:spcPts val="1001"/>
              </a:spcBef>
              <a:spcAft>
                <a:spcPts val="799"/>
              </a:spcAft>
              <a:buClr>
                <a:srgbClr val="000000"/>
              </a:buClr>
              <a:buFont typeface="Arial"/>
              <a:buChar char="•"/>
            </a:pPr>
            <a:r>
              <a:rPr b="0" lang="en-US" sz="2800" spc="-1" strike="noStrike">
                <a:solidFill>
                  <a:srgbClr val="000000"/>
                </a:solidFill>
                <a:latin typeface="Calibri"/>
                <a:ea typeface="Calibri"/>
              </a:rPr>
              <a:t>f) promote opportunities for self-employment, entrepreneurship, the development of cooperatives and starting one’s own</a:t>
            </a:r>
            <a:r>
              <a:rPr b="0" lang="en-US" sz="2800" spc="-12" strike="noStrike">
                <a:solidFill>
                  <a:srgbClr val="000000"/>
                </a:solidFill>
                <a:latin typeface="Calibri"/>
                <a:ea typeface="Calibri"/>
              </a:rPr>
              <a:t> </a:t>
            </a:r>
            <a:r>
              <a:rPr b="0" lang="en-US" sz="2800" spc="-1" strike="noStrike">
                <a:solidFill>
                  <a:srgbClr val="000000"/>
                </a:solidFill>
                <a:latin typeface="Calibri"/>
                <a:ea typeface="Calibri"/>
              </a:rPr>
              <a:t>business;                                                                                                                                        g) employ persons with disabilities in the public</a:t>
            </a:r>
            <a:r>
              <a:rPr b="0" lang="en-US" sz="2800" spc="-41" strike="noStrike">
                <a:solidFill>
                  <a:srgbClr val="000000"/>
                </a:solidFill>
                <a:latin typeface="Calibri"/>
                <a:ea typeface="Calibri"/>
              </a:rPr>
              <a:t> </a:t>
            </a:r>
            <a:r>
              <a:rPr b="0" lang="en-US" sz="2800" spc="-41" strike="noStrike">
                <a:solidFill>
                  <a:srgbClr val="000000"/>
                </a:solidFill>
                <a:latin typeface="Calibri"/>
                <a:ea typeface="Calibri"/>
              </a:rPr>
              <a:t> </a:t>
            </a:r>
            <a:endParaRPr b="0" lang="en-US" sz="2800" spc="-1" strike="noStrike">
              <a:solidFill>
                <a:srgbClr val="000000"/>
              </a:solidFill>
              <a:latin typeface="Calibri"/>
            </a:endParaRPr>
          </a:p>
        </p:txBody>
      </p:sp>
      <p:pic>
        <p:nvPicPr>
          <p:cNvPr id="132" name="Picture 3" descr=""/>
          <p:cNvPicPr/>
          <p:nvPr/>
        </p:nvPicPr>
        <p:blipFill>
          <a:blip r:embed="rId1"/>
          <a:stretch/>
        </p:blipFill>
        <p:spPr>
          <a:xfrm>
            <a:off x="10781640" y="70200"/>
            <a:ext cx="1303200" cy="1221480"/>
          </a:xfrm>
          <a:prstGeom prst="rect">
            <a:avLst/>
          </a:prstGeom>
          <a:ln>
            <a:noFill/>
          </a:ln>
        </p:spPr>
      </p:pic>
    </p:spTree>
  </p:cSld>
  <mc:AlternateContent>
    <mc:Choice Requires="p14">
      <p:transition spd="slow" p14:dur="2000"/>
    </mc:Choice>
    <mc:Fallback>
      <p:transition spd="slow"/>
    </mc:Fallback>
  </mc:AlternateContent>
  <p:timing>
    <p:tnLst>
      <p:par>
        <p:cTn id="75" dur="indefinite" restart="never" nodeType="tmRoot">
          <p:childTnLst>
            <p:seq>
              <p:cTn id="76" dur="indefinite" nodeType="mainSeq">
                <p:childTnLst>
                  <p:par>
                    <p:cTn id="77" fill="hold">
                      <p:stCondLst>
                        <p:cond delay="indefinite"/>
                      </p:stCondLst>
                      <p:childTnLst>
                        <p:par>
                          <p:cTn id="78" fill="hold">
                            <p:stCondLst>
                              <p:cond delay="0"/>
                            </p:stCondLst>
                            <p:childTnLst>
                              <p:par>
                                <p:cTn id="79" nodeType="clickEffect" fill="hold" presetClass="entr" presetID="10">
                                  <p:stCondLst>
                                    <p:cond delay="0"/>
                                  </p:stCondLst>
                                  <p:childTnLst>
                                    <p:set>
                                      <p:cBhvr>
                                        <p:cTn id="80" dur="1" fill="hold">
                                          <p:stCondLst>
                                            <p:cond delay="0"/>
                                          </p:stCondLst>
                                        </p:cTn>
                                        <p:tgtEl>
                                          <p:spTgt spid="131">
                                            <p:txEl>
                                              <p:pRg st="0" end="0"/>
                                            </p:txEl>
                                          </p:spTgt>
                                        </p:tgtEl>
                                        <p:attrNameLst>
                                          <p:attrName>style.visibility</p:attrName>
                                        </p:attrNameLst>
                                      </p:cBhvr>
                                      <p:to>
                                        <p:strVal val="visible"/>
                                      </p:to>
                                    </p:set>
                                    <p:animEffect filter="fade" transition="in">
                                      <p:cBhvr additive="repl">
                                        <p:cTn id="81" dur="500"/>
                                        <p:tgtEl>
                                          <p:spTgt spid="131">
                                            <p:txEl>
                                              <p:pRg st="0" end="0"/>
                                            </p:txEl>
                                          </p:spTgt>
                                        </p:tgtEl>
                                      </p:cBhvr>
                                    </p:animEffect>
                                  </p:childTnLst>
                                </p:cTn>
                              </p:par>
                            </p:childTnLst>
                          </p:cTn>
                        </p:par>
                      </p:childTnLst>
                    </p:cTn>
                  </p:par>
                  <p:par>
                    <p:cTn id="82" fill="hold">
                      <p:stCondLst>
                        <p:cond delay="indefinite"/>
                      </p:stCondLst>
                      <p:childTnLst>
                        <p:par>
                          <p:cTn id="83" fill="hold">
                            <p:stCondLst>
                              <p:cond delay="0"/>
                            </p:stCondLst>
                            <p:childTnLst>
                              <p:par>
                                <p:cTn id="84" nodeType="clickEffect" fill="hold" presetClass="entr" presetID="10">
                                  <p:stCondLst>
                                    <p:cond delay="0"/>
                                  </p:stCondLst>
                                  <p:childTnLst>
                                    <p:set>
                                      <p:cBhvr>
                                        <p:cTn id="85" dur="1" fill="hold">
                                          <p:stCondLst>
                                            <p:cond delay="0"/>
                                          </p:stCondLst>
                                        </p:cTn>
                                        <p:tgtEl>
                                          <p:spTgt spid="131">
                                            <p:txEl>
                                              <p:pRg st="1" end="1"/>
                                            </p:txEl>
                                          </p:spTgt>
                                        </p:tgtEl>
                                        <p:attrNameLst>
                                          <p:attrName>style.visibility</p:attrName>
                                        </p:attrNameLst>
                                      </p:cBhvr>
                                      <p:to>
                                        <p:strVal val="visible"/>
                                      </p:to>
                                    </p:set>
                                    <p:animEffect filter="fade" transition="in">
                                      <p:cBhvr additive="repl">
                                        <p:cTn id="86" dur="500"/>
                                        <p:tgtEl>
                                          <p:spTgt spid="131">
                                            <p:txEl>
                                              <p:pRg st="1" end="1"/>
                                            </p:txEl>
                                          </p:spTgt>
                                        </p:tgtEl>
                                      </p:cBhvr>
                                    </p:animEffect>
                                  </p:childTnLst>
                                </p:cTn>
                              </p:par>
                            </p:childTnLst>
                          </p:cTn>
                        </p:par>
                      </p:childTnLst>
                    </p:cTn>
                  </p:par>
                  <p:par>
                    <p:cTn id="87" fill="hold">
                      <p:stCondLst>
                        <p:cond delay="indefinite"/>
                      </p:stCondLst>
                      <p:childTnLst>
                        <p:par>
                          <p:cTn id="88" fill="hold">
                            <p:stCondLst>
                              <p:cond delay="0"/>
                            </p:stCondLst>
                            <p:childTnLst>
                              <p:par>
                                <p:cTn id="89" nodeType="clickEffect" fill="hold" presetClass="entr" presetID="10">
                                  <p:stCondLst>
                                    <p:cond delay="0"/>
                                  </p:stCondLst>
                                  <p:childTnLst>
                                    <p:set>
                                      <p:cBhvr>
                                        <p:cTn id="90" dur="1" fill="hold">
                                          <p:stCondLst>
                                            <p:cond delay="0"/>
                                          </p:stCondLst>
                                        </p:cTn>
                                        <p:tgtEl>
                                          <p:spTgt spid="131">
                                            <p:txEl>
                                              <p:pRg st="2" end="2"/>
                                            </p:txEl>
                                          </p:spTgt>
                                        </p:tgtEl>
                                        <p:attrNameLst>
                                          <p:attrName>style.visibility</p:attrName>
                                        </p:attrNameLst>
                                      </p:cBhvr>
                                      <p:to>
                                        <p:strVal val="visible"/>
                                      </p:to>
                                    </p:set>
                                    <p:animEffect filter="fade" transition="in">
                                      <p:cBhvr additive="repl">
                                        <p:cTn id="91" dur="500"/>
                                        <p:tgtEl>
                                          <p:spTgt spid="131">
                                            <p:txEl>
                                              <p:pRg st="2" end="2"/>
                                            </p:txEl>
                                          </p:spTgt>
                                        </p:tgtEl>
                                      </p:cBhvr>
                                    </p:animEffect>
                                  </p:childTnLst>
                                </p:cTn>
                              </p:par>
                            </p:childTnLst>
                          </p:cTn>
                        </p:par>
                      </p:childTnLst>
                    </p:cTn>
                  </p:par>
                  <p:par>
                    <p:cTn id="92" fill="hold">
                      <p:stCondLst>
                        <p:cond delay="indefinite"/>
                      </p:stCondLst>
                      <p:childTnLst>
                        <p:par>
                          <p:cTn id="93" fill="hold">
                            <p:stCondLst>
                              <p:cond delay="0"/>
                            </p:stCondLst>
                            <p:childTnLst>
                              <p:par>
                                <p:cTn id="94" nodeType="clickEffect" fill="hold" presetClass="entr" presetID="10">
                                  <p:stCondLst>
                                    <p:cond delay="0"/>
                                  </p:stCondLst>
                                  <p:childTnLst>
                                    <p:set>
                                      <p:cBhvr>
                                        <p:cTn id="95" dur="1" fill="hold">
                                          <p:stCondLst>
                                            <p:cond delay="0"/>
                                          </p:stCondLst>
                                        </p:cTn>
                                        <p:tgtEl>
                                          <p:spTgt spid="131">
                                            <p:txEl>
                                              <p:pRg st="3" end="3"/>
                                            </p:txEl>
                                          </p:spTgt>
                                        </p:tgtEl>
                                        <p:attrNameLst>
                                          <p:attrName>style.visibility</p:attrName>
                                        </p:attrNameLst>
                                      </p:cBhvr>
                                      <p:to>
                                        <p:strVal val="visible"/>
                                      </p:to>
                                    </p:set>
                                    <p:animEffect filter="fade" transition="in">
                                      <p:cBhvr additive="repl">
                                        <p:cTn id="96" dur="500"/>
                                        <p:tgtEl>
                                          <p:spTgt spid="131">
                                            <p:txEl>
                                              <p:pRg st="3" end="3"/>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TextShape 1"/>
          <p:cNvSpPr txBox="1"/>
          <p:nvPr/>
        </p:nvSpPr>
        <p:spPr>
          <a:xfrm>
            <a:off x="838080" y="365040"/>
            <a:ext cx="10515240" cy="557280"/>
          </a:xfrm>
          <a:prstGeom prst="rect">
            <a:avLst/>
          </a:prstGeom>
          <a:noFill/>
          <a:ln>
            <a:noFill/>
          </a:ln>
        </p:spPr>
        <p:txBody>
          <a:bodyPr anchor="ctr">
            <a:normAutofit fontScale="31000"/>
          </a:bodyPr>
          <a:p>
            <a:pPr>
              <a:lnSpc>
                <a:spcPct val="90000"/>
              </a:lnSpc>
            </a:pPr>
            <a:r>
              <a:rPr b="1" lang="en-US" sz="4400" spc="-1" strike="noStrike">
                <a:solidFill>
                  <a:srgbClr val="ff0000"/>
                </a:solidFill>
                <a:latin typeface="Calibri Light"/>
              </a:rPr>
              <a:t>Government’s not implementing SDG 8 and UNCRPD 27-3</a:t>
            </a:r>
            <a:endParaRPr b="0" lang="en-US" sz="4400" spc="-1" strike="noStrike">
              <a:solidFill>
                <a:srgbClr val="000000"/>
              </a:solidFill>
              <a:latin typeface="Calibri"/>
            </a:endParaRPr>
          </a:p>
        </p:txBody>
      </p:sp>
      <p:sp>
        <p:nvSpPr>
          <p:cNvPr id="134" name="TextShape 2"/>
          <p:cNvSpPr txBox="1"/>
          <p:nvPr/>
        </p:nvSpPr>
        <p:spPr>
          <a:xfrm>
            <a:off x="202680" y="1440720"/>
            <a:ext cx="11653920" cy="5569200"/>
          </a:xfrm>
          <a:prstGeom prst="rect">
            <a:avLst/>
          </a:prstGeom>
          <a:noFill/>
          <a:ln>
            <a:noFill/>
          </a:ln>
        </p:spPr>
        <p:txBody>
          <a:bodyPr>
            <a:normAutofit/>
          </a:bodyPr>
          <a:p>
            <a:pPr marL="228600" indent="-228240">
              <a:lnSpc>
                <a:spcPct val="107000"/>
              </a:lnSpc>
              <a:spcBef>
                <a:spcPts val="1001"/>
              </a:spcBef>
              <a:spcAft>
                <a:spcPts val="799"/>
              </a:spcAft>
              <a:buClr>
                <a:srgbClr val="000000"/>
              </a:buClr>
              <a:buFont typeface="Arial"/>
              <a:buChar char="•"/>
            </a:pPr>
            <a:r>
              <a:rPr b="0" lang="en-US" sz="2400" spc="-1" strike="noStrike">
                <a:solidFill>
                  <a:srgbClr val="000000"/>
                </a:solidFill>
                <a:latin typeface="Calibri"/>
                <a:ea typeface="Calibri"/>
              </a:rPr>
              <a:t>h) promote the employment of persons with disabilities in the private sector through appropriate policies and measures, which may include affirmative action programmes, incentives and other</a:t>
            </a:r>
            <a:r>
              <a:rPr b="0" lang="en-US" sz="2400" spc="-41" strike="noStrike">
                <a:solidFill>
                  <a:srgbClr val="000000"/>
                </a:solidFill>
                <a:latin typeface="Calibri"/>
                <a:ea typeface="Calibri"/>
              </a:rPr>
              <a:t> </a:t>
            </a:r>
            <a:r>
              <a:rPr b="0" lang="en-US" sz="2400" spc="-1" strike="noStrike">
                <a:solidFill>
                  <a:srgbClr val="000000"/>
                </a:solidFill>
                <a:latin typeface="Calibri"/>
                <a:ea typeface="Calibri"/>
              </a:rPr>
              <a:t>measures;   </a:t>
            </a:r>
            <a:endParaRPr b="0" lang="en-US" sz="2400" spc="-1" strike="noStrike">
              <a:solidFill>
                <a:srgbClr val="000000"/>
              </a:solidFill>
              <a:latin typeface="Calibri"/>
            </a:endParaRPr>
          </a:p>
          <a:p>
            <a:pPr marL="228600" indent="-228240">
              <a:lnSpc>
                <a:spcPct val="107000"/>
              </a:lnSpc>
              <a:spcBef>
                <a:spcPts val="1001"/>
              </a:spcBef>
              <a:spcAft>
                <a:spcPts val="799"/>
              </a:spcAft>
              <a:buClr>
                <a:srgbClr val="000000"/>
              </a:buClr>
              <a:buFont typeface="Arial"/>
              <a:buChar char="•"/>
            </a:pPr>
            <a:r>
              <a:rPr b="0" lang="en-US" sz="2400" spc="-1" strike="noStrike">
                <a:solidFill>
                  <a:srgbClr val="000000"/>
                </a:solidFill>
                <a:latin typeface="Calibri"/>
                <a:ea typeface="Calibri"/>
              </a:rPr>
              <a:t>i) ensure that reasonable accommodation is provided to persons with disabilities in the</a:t>
            </a:r>
            <a:r>
              <a:rPr b="0" lang="en-US" sz="2400" spc="-72" strike="noStrike">
                <a:solidFill>
                  <a:srgbClr val="000000"/>
                </a:solidFill>
                <a:latin typeface="Calibri"/>
                <a:ea typeface="Calibri"/>
              </a:rPr>
              <a:t> </a:t>
            </a:r>
            <a:r>
              <a:rPr b="0" lang="en-US" sz="2400" spc="-1" strike="noStrike">
                <a:solidFill>
                  <a:srgbClr val="000000"/>
                </a:solidFill>
                <a:latin typeface="Calibri"/>
                <a:ea typeface="Calibri"/>
              </a:rPr>
              <a:t>workplace;</a:t>
            </a:r>
            <a:endParaRPr b="0" lang="en-US" sz="2400" spc="-1" strike="noStrike">
              <a:solidFill>
                <a:srgbClr val="000000"/>
              </a:solidFill>
              <a:latin typeface="Calibri"/>
            </a:endParaRPr>
          </a:p>
          <a:p>
            <a:pPr marL="228600" indent="-228240">
              <a:lnSpc>
                <a:spcPct val="107000"/>
              </a:lnSpc>
              <a:spcBef>
                <a:spcPts val="1001"/>
              </a:spcBef>
              <a:spcAft>
                <a:spcPts val="799"/>
              </a:spcAft>
              <a:buClr>
                <a:srgbClr val="000000"/>
              </a:buClr>
              <a:buFont typeface="Arial"/>
              <a:buChar char="•"/>
            </a:pPr>
            <a:r>
              <a:rPr b="0" lang="en-US" sz="2400" spc="-1" strike="noStrike">
                <a:solidFill>
                  <a:srgbClr val="000000"/>
                </a:solidFill>
                <a:latin typeface="Calibri"/>
                <a:ea typeface="Calibri"/>
              </a:rPr>
              <a:t> </a:t>
            </a:r>
            <a:r>
              <a:rPr b="0" lang="en-US" sz="2400" spc="-1" strike="noStrike">
                <a:solidFill>
                  <a:srgbClr val="000000"/>
                </a:solidFill>
                <a:latin typeface="Calibri"/>
                <a:ea typeface="Calibri"/>
              </a:rPr>
              <a:t>j) promote the acquisition by persons with disabilities of work experience in the open labour market;</a:t>
            </a:r>
            <a:r>
              <a:rPr b="0" lang="en-US" sz="2400" spc="-92" strike="noStrike">
                <a:solidFill>
                  <a:srgbClr val="000000"/>
                </a:solidFill>
                <a:latin typeface="Calibri"/>
                <a:ea typeface="Calibri"/>
              </a:rPr>
              <a:t>  </a:t>
            </a:r>
            <a:endParaRPr b="0" lang="en-US" sz="2400" spc="-1" strike="noStrike">
              <a:solidFill>
                <a:srgbClr val="000000"/>
              </a:solidFill>
              <a:latin typeface="Calibri"/>
            </a:endParaRPr>
          </a:p>
          <a:p>
            <a:pPr marL="228600" indent="-228240">
              <a:lnSpc>
                <a:spcPct val="107000"/>
              </a:lnSpc>
              <a:spcBef>
                <a:spcPts val="1001"/>
              </a:spcBef>
              <a:spcAft>
                <a:spcPts val="799"/>
              </a:spcAft>
              <a:buClr>
                <a:srgbClr val="000000"/>
              </a:buClr>
              <a:buFont typeface="Arial"/>
              <a:buChar char="•"/>
            </a:pPr>
            <a:r>
              <a:rPr b="0" lang="en-US" sz="2400" spc="-92" strike="noStrike">
                <a:solidFill>
                  <a:srgbClr val="000000"/>
                </a:solidFill>
                <a:latin typeface="Calibri"/>
                <a:ea typeface="Calibri"/>
              </a:rPr>
              <a:t> </a:t>
            </a:r>
            <a:r>
              <a:rPr b="0" lang="en-US" sz="2400" spc="-1" strike="noStrike">
                <a:solidFill>
                  <a:srgbClr val="000000"/>
                </a:solidFill>
                <a:latin typeface="Calibri"/>
                <a:ea typeface="Calibri"/>
              </a:rPr>
              <a:t>k) promote vocational and professional rehabilitation, job retention and return to-work programmes for persons with disabilities.</a:t>
            </a:r>
            <a:endParaRPr b="0" lang="en-US" sz="2400" spc="-1" strike="noStrike">
              <a:solidFill>
                <a:srgbClr val="000000"/>
              </a:solidFill>
              <a:latin typeface="Calibri"/>
            </a:endParaRPr>
          </a:p>
          <a:p>
            <a:pPr marL="228600" indent="-228240">
              <a:lnSpc>
                <a:spcPct val="107000"/>
              </a:lnSpc>
              <a:spcBef>
                <a:spcPts val="1001"/>
              </a:spcBef>
              <a:spcAft>
                <a:spcPts val="799"/>
              </a:spcAft>
              <a:buClr>
                <a:srgbClr val="000000"/>
              </a:buClr>
              <a:buFont typeface="Arial"/>
              <a:buChar char="•"/>
            </a:pPr>
            <a:r>
              <a:rPr b="0" lang="en-US" sz="2400" spc="-1" strike="noStrike">
                <a:solidFill>
                  <a:srgbClr val="000000"/>
                </a:solidFill>
                <a:latin typeface="Calibri"/>
                <a:ea typeface="Calibri"/>
              </a:rPr>
              <a:t>2. Prohibition of slavery or servitude, and are protected, on an equal basis with others, from forced or compulsory</a:t>
            </a:r>
            <a:r>
              <a:rPr b="0" lang="en-US" sz="2400" spc="-46" strike="noStrike">
                <a:solidFill>
                  <a:srgbClr val="000000"/>
                </a:solidFill>
                <a:latin typeface="Calibri"/>
                <a:ea typeface="Calibri"/>
              </a:rPr>
              <a:t> </a:t>
            </a:r>
            <a:r>
              <a:rPr b="0" lang="en-US" sz="2400" spc="-1" strike="noStrike">
                <a:solidFill>
                  <a:srgbClr val="000000"/>
                </a:solidFill>
                <a:latin typeface="Calibri"/>
                <a:ea typeface="Calibri"/>
              </a:rPr>
              <a:t>labour”.</a:t>
            </a:r>
            <a:endParaRPr b="0" lang="en-US" sz="2400" spc="-1" strike="noStrike">
              <a:solidFill>
                <a:srgbClr val="000000"/>
              </a:solidFill>
              <a:latin typeface="Calibri"/>
            </a:endParaRPr>
          </a:p>
        </p:txBody>
      </p:sp>
      <p:pic>
        <p:nvPicPr>
          <p:cNvPr id="135" name="Picture 3" descr=""/>
          <p:cNvPicPr/>
          <p:nvPr/>
        </p:nvPicPr>
        <p:blipFill>
          <a:blip r:embed="rId1"/>
          <a:stretch/>
        </p:blipFill>
        <p:spPr>
          <a:xfrm>
            <a:off x="10781640" y="70200"/>
            <a:ext cx="1303200" cy="1221480"/>
          </a:xfrm>
          <a:prstGeom prst="rect">
            <a:avLst/>
          </a:prstGeom>
          <a:ln>
            <a:noFill/>
          </a:ln>
        </p:spPr>
      </p:pic>
    </p:spTree>
  </p:cSld>
  <mc:AlternateContent>
    <mc:Choice Requires="p14">
      <p:transition spd="slow" p14:dur="2000"/>
    </mc:Choice>
    <mc:Fallback>
      <p:transition spd="slow"/>
    </mc:Fallback>
  </mc:AlternateContent>
  <p:timing>
    <p:tnLst>
      <p:par>
        <p:cTn id="97" dur="indefinite" restart="never" nodeType="tmRoot">
          <p:childTnLst>
            <p:seq>
              <p:cTn id="98" dur="indefinite" nodeType="mainSeq">
                <p:childTnLst>
                  <p:par>
                    <p:cTn id="99" fill="hold">
                      <p:stCondLst>
                        <p:cond delay="indefinite"/>
                      </p:stCondLst>
                      <p:childTnLst>
                        <p:par>
                          <p:cTn id="100" fill="hold">
                            <p:stCondLst>
                              <p:cond delay="0"/>
                            </p:stCondLst>
                            <p:childTnLst>
                              <p:par>
                                <p:cTn id="101" nodeType="clickEffect" fill="hold" presetClass="entr" presetID="10">
                                  <p:stCondLst>
                                    <p:cond delay="0"/>
                                  </p:stCondLst>
                                  <p:childTnLst>
                                    <p:set>
                                      <p:cBhvr>
                                        <p:cTn id="102" dur="1" fill="hold">
                                          <p:stCondLst>
                                            <p:cond delay="0"/>
                                          </p:stCondLst>
                                        </p:cTn>
                                        <p:tgtEl>
                                          <p:spTgt spid="134">
                                            <p:txEl>
                                              <p:pRg st="0" end="0"/>
                                            </p:txEl>
                                          </p:spTgt>
                                        </p:tgtEl>
                                        <p:attrNameLst>
                                          <p:attrName>style.visibility</p:attrName>
                                        </p:attrNameLst>
                                      </p:cBhvr>
                                      <p:to>
                                        <p:strVal val="visible"/>
                                      </p:to>
                                    </p:set>
                                    <p:animEffect filter="fade" transition="in">
                                      <p:cBhvr additive="repl">
                                        <p:cTn id="103" dur="500"/>
                                        <p:tgtEl>
                                          <p:spTgt spid="134">
                                            <p:txEl>
                                              <p:pRg st="0" end="0"/>
                                            </p:txEl>
                                          </p:spTgt>
                                        </p:tgtEl>
                                      </p:cBhvr>
                                    </p:animEffect>
                                  </p:childTnLst>
                                </p:cTn>
                              </p:par>
                            </p:childTnLst>
                          </p:cTn>
                        </p:par>
                      </p:childTnLst>
                    </p:cTn>
                  </p:par>
                  <p:par>
                    <p:cTn id="104" fill="hold">
                      <p:stCondLst>
                        <p:cond delay="indefinite"/>
                      </p:stCondLst>
                      <p:childTnLst>
                        <p:par>
                          <p:cTn id="105" fill="hold">
                            <p:stCondLst>
                              <p:cond delay="0"/>
                            </p:stCondLst>
                            <p:childTnLst>
                              <p:par>
                                <p:cTn id="106" nodeType="clickEffect" fill="hold" presetClass="entr" presetID="10">
                                  <p:stCondLst>
                                    <p:cond delay="0"/>
                                  </p:stCondLst>
                                  <p:childTnLst>
                                    <p:set>
                                      <p:cBhvr>
                                        <p:cTn id="107" dur="1" fill="hold">
                                          <p:stCondLst>
                                            <p:cond delay="0"/>
                                          </p:stCondLst>
                                        </p:cTn>
                                        <p:tgtEl>
                                          <p:spTgt spid="134">
                                            <p:txEl>
                                              <p:pRg st="1" end="1"/>
                                            </p:txEl>
                                          </p:spTgt>
                                        </p:tgtEl>
                                        <p:attrNameLst>
                                          <p:attrName>style.visibility</p:attrName>
                                        </p:attrNameLst>
                                      </p:cBhvr>
                                      <p:to>
                                        <p:strVal val="visible"/>
                                      </p:to>
                                    </p:set>
                                    <p:animEffect filter="fade" transition="in">
                                      <p:cBhvr additive="repl">
                                        <p:cTn id="108" dur="500"/>
                                        <p:tgtEl>
                                          <p:spTgt spid="134">
                                            <p:txEl>
                                              <p:pRg st="1" end="1"/>
                                            </p:txEl>
                                          </p:spTgt>
                                        </p:tgtEl>
                                      </p:cBhvr>
                                    </p:animEffect>
                                  </p:childTnLst>
                                </p:cTn>
                              </p:par>
                            </p:childTnLst>
                          </p:cTn>
                        </p:par>
                      </p:childTnLst>
                    </p:cTn>
                  </p:par>
                  <p:par>
                    <p:cTn id="109" fill="hold">
                      <p:stCondLst>
                        <p:cond delay="indefinite"/>
                      </p:stCondLst>
                      <p:childTnLst>
                        <p:par>
                          <p:cTn id="110" fill="hold">
                            <p:stCondLst>
                              <p:cond delay="0"/>
                            </p:stCondLst>
                            <p:childTnLst>
                              <p:par>
                                <p:cTn id="111" nodeType="clickEffect" fill="hold" presetClass="entr" presetID="10">
                                  <p:stCondLst>
                                    <p:cond delay="0"/>
                                  </p:stCondLst>
                                  <p:childTnLst>
                                    <p:set>
                                      <p:cBhvr>
                                        <p:cTn id="112" dur="1" fill="hold">
                                          <p:stCondLst>
                                            <p:cond delay="0"/>
                                          </p:stCondLst>
                                        </p:cTn>
                                        <p:tgtEl>
                                          <p:spTgt spid="134">
                                            <p:txEl>
                                              <p:pRg st="2" end="2"/>
                                            </p:txEl>
                                          </p:spTgt>
                                        </p:tgtEl>
                                        <p:attrNameLst>
                                          <p:attrName>style.visibility</p:attrName>
                                        </p:attrNameLst>
                                      </p:cBhvr>
                                      <p:to>
                                        <p:strVal val="visible"/>
                                      </p:to>
                                    </p:set>
                                    <p:animEffect filter="fade" transition="in">
                                      <p:cBhvr additive="repl">
                                        <p:cTn id="113" dur="500"/>
                                        <p:tgtEl>
                                          <p:spTgt spid="134">
                                            <p:txEl>
                                              <p:pRg st="2" end="2"/>
                                            </p:txEl>
                                          </p:spTgt>
                                        </p:tgtEl>
                                      </p:cBhvr>
                                    </p:animEffect>
                                  </p:childTnLst>
                                </p:cTn>
                              </p:par>
                            </p:childTnLst>
                          </p:cTn>
                        </p:par>
                      </p:childTnLst>
                    </p:cTn>
                  </p:par>
                  <p:par>
                    <p:cTn id="114" fill="hold">
                      <p:stCondLst>
                        <p:cond delay="indefinite"/>
                      </p:stCondLst>
                      <p:childTnLst>
                        <p:par>
                          <p:cTn id="115" fill="hold">
                            <p:stCondLst>
                              <p:cond delay="0"/>
                            </p:stCondLst>
                            <p:childTnLst>
                              <p:par>
                                <p:cTn id="116" nodeType="clickEffect" fill="hold" presetClass="entr" presetID="10">
                                  <p:stCondLst>
                                    <p:cond delay="0"/>
                                  </p:stCondLst>
                                  <p:childTnLst>
                                    <p:set>
                                      <p:cBhvr>
                                        <p:cTn id="117" dur="1" fill="hold">
                                          <p:stCondLst>
                                            <p:cond delay="0"/>
                                          </p:stCondLst>
                                        </p:cTn>
                                        <p:tgtEl>
                                          <p:spTgt spid="134">
                                            <p:txEl>
                                              <p:pRg st="3" end="3"/>
                                            </p:txEl>
                                          </p:spTgt>
                                        </p:tgtEl>
                                        <p:attrNameLst>
                                          <p:attrName>style.visibility</p:attrName>
                                        </p:attrNameLst>
                                      </p:cBhvr>
                                      <p:to>
                                        <p:strVal val="visible"/>
                                      </p:to>
                                    </p:set>
                                    <p:animEffect filter="fade" transition="in">
                                      <p:cBhvr additive="repl">
                                        <p:cTn id="118" dur="500"/>
                                        <p:tgtEl>
                                          <p:spTgt spid="134">
                                            <p:txEl>
                                              <p:pRg st="3" end="3"/>
                                            </p:txEl>
                                          </p:spTgt>
                                        </p:tgtEl>
                                      </p:cBhvr>
                                    </p:animEffect>
                                  </p:childTnLst>
                                </p:cTn>
                              </p:par>
                            </p:childTnLst>
                          </p:cTn>
                        </p:par>
                      </p:childTnLst>
                    </p:cTn>
                  </p:par>
                  <p:par>
                    <p:cTn id="119" fill="hold">
                      <p:stCondLst>
                        <p:cond delay="indefinite"/>
                      </p:stCondLst>
                      <p:childTnLst>
                        <p:par>
                          <p:cTn id="120" fill="hold">
                            <p:stCondLst>
                              <p:cond delay="0"/>
                            </p:stCondLst>
                            <p:childTnLst>
                              <p:par>
                                <p:cTn id="121" nodeType="clickEffect" fill="hold" presetClass="entr" presetID="10">
                                  <p:stCondLst>
                                    <p:cond delay="0"/>
                                  </p:stCondLst>
                                  <p:childTnLst>
                                    <p:set>
                                      <p:cBhvr>
                                        <p:cTn id="122" dur="1" fill="hold">
                                          <p:stCondLst>
                                            <p:cond delay="0"/>
                                          </p:stCondLst>
                                        </p:cTn>
                                        <p:tgtEl>
                                          <p:spTgt spid="134">
                                            <p:txEl>
                                              <p:pRg st="4" end="4"/>
                                            </p:txEl>
                                          </p:spTgt>
                                        </p:tgtEl>
                                        <p:attrNameLst>
                                          <p:attrName>style.visibility</p:attrName>
                                        </p:attrNameLst>
                                      </p:cBhvr>
                                      <p:to>
                                        <p:strVal val="visible"/>
                                      </p:to>
                                    </p:set>
                                    <p:animEffect filter="fade" transition="in">
                                      <p:cBhvr additive="repl">
                                        <p:cTn id="123" dur="500"/>
                                        <p:tgtEl>
                                          <p:spTgt spid="134">
                                            <p:txEl>
                                              <p:pRg st="4" end="4"/>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TextShape 1"/>
          <p:cNvSpPr txBox="1"/>
          <p:nvPr/>
        </p:nvSpPr>
        <p:spPr>
          <a:xfrm>
            <a:off x="154440" y="150480"/>
            <a:ext cx="10038960" cy="1325160"/>
          </a:xfrm>
          <a:prstGeom prst="rect">
            <a:avLst/>
          </a:prstGeom>
          <a:noFill/>
          <a:ln>
            <a:noFill/>
          </a:ln>
        </p:spPr>
        <p:txBody>
          <a:bodyPr anchor="ctr">
            <a:noAutofit/>
          </a:bodyPr>
          <a:p>
            <a:pPr>
              <a:lnSpc>
                <a:spcPct val="90000"/>
              </a:lnSpc>
            </a:pPr>
            <a:r>
              <a:rPr b="0" lang="en-US" sz="4400" spc="-1" strike="noStrike">
                <a:solidFill>
                  <a:srgbClr val="ff0000"/>
                </a:solidFill>
                <a:latin typeface="Calibri Light"/>
              </a:rPr>
              <a:t>International Labour Organisation Cartoon on Adjustments and Employment </a:t>
            </a:r>
            <a:endParaRPr b="0" lang="en-US" sz="4400" spc="-1" strike="noStrike">
              <a:solidFill>
                <a:srgbClr val="000000"/>
              </a:solidFill>
              <a:latin typeface="Calibri"/>
            </a:endParaRPr>
          </a:p>
        </p:txBody>
      </p:sp>
      <p:pic>
        <p:nvPicPr>
          <p:cNvPr id="137" name="Picture 4" descr=""/>
          <p:cNvPicPr/>
          <p:nvPr/>
        </p:nvPicPr>
        <p:blipFill>
          <a:blip r:embed="rId1"/>
          <a:stretch/>
        </p:blipFill>
        <p:spPr>
          <a:xfrm>
            <a:off x="10781640" y="70200"/>
            <a:ext cx="1303200" cy="1221480"/>
          </a:xfrm>
          <a:prstGeom prst="rect">
            <a:avLst/>
          </a:prstGeom>
          <a:ln>
            <a:noFill/>
          </a:ln>
        </p:spPr>
      </p:pic>
      <p:sp>
        <p:nvSpPr>
          <p:cNvPr id="138" name="TextShape 2"/>
          <p:cNvSpPr txBox="1"/>
          <p:nvPr/>
        </p:nvSpPr>
        <p:spPr>
          <a:xfrm>
            <a:off x="838080" y="1825560"/>
            <a:ext cx="10515240" cy="4350960"/>
          </a:xfrm>
          <a:prstGeom prst="rect">
            <a:avLst/>
          </a:prstGeom>
          <a:noFill/>
          <a:ln>
            <a:noFill/>
          </a:ln>
        </p:spPr>
        <p:txBody>
          <a:bodyPr>
            <a:noAutofit/>
          </a:bodyPr>
          <a:p>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TextShape 1"/>
          <p:cNvSpPr txBox="1"/>
          <p:nvPr/>
        </p:nvSpPr>
        <p:spPr>
          <a:xfrm>
            <a:off x="266040" y="253440"/>
            <a:ext cx="10515240" cy="1325160"/>
          </a:xfrm>
          <a:prstGeom prst="rect">
            <a:avLst/>
          </a:prstGeom>
          <a:noFill/>
          <a:ln>
            <a:noFill/>
          </a:ln>
        </p:spPr>
        <p:txBody>
          <a:bodyPr anchor="ctr">
            <a:noAutofit/>
          </a:bodyPr>
          <a:p>
            <a:pPr>
              <a:lnSpc>
                <a:spcPct val="90000"/>
              </a:lnSpc>
            </a:pPr>
            <a:r>
              <a:rPr b="0" lang="en-US" sz="4400" spc="-1" strike="noStrike">
                <a:solidFill>
                  <a:srgbClr val="ff0000"/>
                </a:solidFill>
                <a:latin typeface="Calibri Light"/>
              </a:rPr>
              <a:t>Covid has had a very detrimental impact on disabled peoples employment-India</a:t>
            </a:r>
            <a:endParaRPr b="0" lang="en-US" sz="4400" spc="-1" strike="noStrike">
              <a:solidFill>
                <a:srgbClr val="000000"/>
              </a:solidFill>
              <a:latin typeface="Calibri"/>
            </a:endParaRPr>
          </a:p>
        </p:txBody>
      </p:sp>
      <p:pic>
        <p:nvPicPr>
          <p:cNvPr id="140" name="Picture 7" descr=""/>
          <p:cNvPicPr/>
          <p:nvPr/>
        </p:nvPicPr>
        <p:blipFill>
          <a:blip r:embed="rId1"/>
          <a:stretch/>
        </p:blipFill>
        <p:spPr>
          <a:xfrm>
            <a:off x="10781640" y="70200"/>
            <a:ext cx="1303200" cy="1221480"/>
          </a:xfrm>
          <a:prstGeom prst="rect">
            <a:avLst/>
          </a:prstGeom>
          <a:ln>
            <a:noFill/>
          </a:ln>
        </p:spPr>
      </p:pic>
      <p:sp>
        <p:nvSpPr>
          <p:cNvPr id="141" name="TextShape 2"/>
          <p:cNvSpPr txBox="1"/>
          <p:nvPr/>
        </p:nvSpPr>
        <p:spPr>
          <a:xfrm>
            <a:off x="838080" y="1825560"/>
            <a:ext cx="10515240" cy="4350960"/>
          </a:xfrm>
          <a:prstGeom prst="rect">
            <a:avLst/>
          </a:prstGeom>
          <a:noFill/>
          <a:ln>
            <a:noFill/>
          </a:ln>
        </p:spPr>
        <p:txBody>
          <a:bodyPr>
            <a:noAutofit/>
          </a:bodyPr>
          <a:p>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TextShape 1"/>
          <p:cNvSpPr txBox="1"/>
          <p:nvPr/>
        </p:nvSpPr>
        <p:spPr>
          <a:xfrm>
            <a:off x="975240" y="-23760"/>
            <a:ext cx="10515240" cy="777600"/>
          </a:xfrm>
          <a:prstGeom prst="rect">
            <a:avLst/>
          </a:prstGeom>
          <a:noFill/>
          <a:ln>
            <a:noFill/>
          </a:ln>
        </p:spPr>
        <p:txBody>
          <a:bodyPr anchor="ctr">
            <a:noAutofit/>
          </a:bodyPr>
          <a:p>
            <a:pPr>
              <a:lnSpc>
                <a:spcPct val="90000"/>
              </a:lnSpc>
            </a:pPr>
            <a:r>
              <a:rPr b="1" lang="en-US" sz="4400" spc="-1" strike="noStrike">
                <a:solidFill>
                  <a:srgbClr val="ff0000"/>
                </a:solidFill>
                <a:latin typeface="Calibri Light"/>
              </a:rPr>
              <a:t>Kenya Employment Case Study – Safaricom </a:t>
            </a:r>
            <a:endParaRPr b="0" lang="en-US" sz="4400" spc="-1" strike="noStrike">
              <a:solidFill>
                <a:srgbClr val="000000"/>
              </a:solidFill>
              <a:latin typeface="Calibri"/>
            </a:endParaRPr>
          </a:p>
        </p:txBody>
      </p:sp>
      <p:sp>
        <p:nvSpPr>
          <p:cNvPr id="143" name="TextShape 2"/>
          <p:cNvSpPr txBox="1"/>
          <p:nvPr/>
        </p:nvSpPr>
        <p:spPr>
          <a:xfrm>
            <a:off x="838080" y="809640"/>
            <a:ext cx="10515240" cy="5761080"/>
          </a:xfrm>
          <a:prstGeom prst="rect">
            <a:avLst/>
          </a:prstGeom>
          <a:noFill/>
          <a:ln>
            <a:noFill/>
          </a:ln>
        </p:spPr>
        <p:txBody>
          <a:bodyPr>
            <a:noAutofit/>
          </a:bodyPr>
          <a:p>
            <a:pPr marL="360000" indent="-228240">
              <a:lnSpc>
                <a:spcPct val="107000"/>
              </a:lnSpc>
              <a:buClr>
                <a:srgbClr val="000000"/>
              </a:buClr>
              <a:buFont typeface="Arial"/>
              <a:buChar char="•"/>
            </a:pPr>
            <a:r>
              <a:rPr b="1" lang="en-US" sz="3200" spc="-1" strike="noStrike">
                <a:solidFill>
                  <a:srgbClr val="000000"/>
                </a:solidFill>
                <a:latin typeface="Calibri"/>
              </a:rPr>
              <a:t>Safaricom is a leading corporate in Kenya in the Information&amp; Communication  Technology sector</a:t>
            </a:r>
            <a:endParaRPr b="0" lang="en-US" sz="3200" spc="-1" strike="noStrike">
              <a:solidFill>
                <a:srgbClr val="000000"/>
              </a:solidFill>
              <a:latin typeface="Calibri"/>
            </a:endParaRPr>
          </a:p>
          <a:p>
            <a:pPr marL="360000" indent="-228240">
              <a:lnSpc>
                <a:spcPct val="107000"/>
              </a:lnSpc>
              <a:buClr>
                <a:srgbClr val="000000"/>
              </a:buClr>
              <a:buFont typeface="Arial"/>
              <a:buChar char="•"/>
            </a:pPr>
            <a:r>
              <a:rPr b="1" lang="en-US" sz="3200" spc="-1" strike="noStrike">
                <a:solidFill>
                  <a:srgbClr val="000000"/>
                </a:solidFill>
                <a:latin typeface="Calibri"/>
              </a:rPr>
              <a:t>It played a key role during the Global Disability Summit, 2018, and committed to accelerate employment of disabled people,</a:t>
            </a:r>
            <a:endParaRPr b="0" lang="en-US" sz="3200" spc="-1" strike="noStrike">
              <a:solidFill>
                <a:srgbClr val="000000"/>
              </a:solidFill>
              <a:latin typeface="Calibri"/>
            </a:endParaRPr>
          </a:p>
          <a:p>
            <a:pPr marL="360000" indent="-228240">
              <a:lnSpc>
                <a:spcPct val="107000"/>
              </a:lnSpc>
              <a:buClr>
                <a:srgbClr val="000000"/>
              </a:buClr>
              <a:buFont typeface="Arial"/>
              <a:buChar char="•"/>
            </a:pPr>
            <a:r>
              <a:rPr b="1" lang="en-US" sz="3200" spc="-1" strike="noStrike">
                <a:solidFill>
                  <a:srgbClr val="000000"/>
                </a:solidFill>
                <a:latin typeface="Calibri"/>
              </a:rPr>
              <a:t>It chairs the Forum for the Global Disability Summit and is a member of Kenya Business &amp; Disability Network.</a:t>
            </a:r>
            <a:endParaRPr b="0" lang="en-US" sz="3200" spc="-1" strike="noStrike">
              <a:solidFill>
                <a:srgbClr val="000000"/>
              </a:solidFill>
              <a:latin typeface="Calibri"/>
            </a:endParaRPr>
          </a:p>
          <a:p>
            <a:pPr marL="360000" indent="-228240">
              <a:lnSpc>
                <a:spcPct val="107000"/>
              </a:lnSpc>
              <a:buClr>
                <a:srgbClr val="000000"/>
              </a:buClr>
              <a:buFont typeface="Arial"/>
              <a:buChar char="•"/>
            </a:pPr>
            <a:r>
              <a:rPr b="1" lang="en-US" sz="3200" spc="-1" strike="noStrike">
                <a:solidFill>
                  <a:srgbClr val="000000"/>
                </a:solidFill>
                <a:latin typeface="Calibri"/>
              </a:rPr>
              <a:t>It has signed the disability charter for change and partners with government and private sector.</a:t>
            </a:r>
            <a:endParaRPr b="0" lang="en-US" sz="3200" spc="-1" strike="noStrike">
              <a:solidFill>
                <a:srgbClr val="000000"/>
              </a:solidFill>
              <a:latin typeface="Calibri"/>
            </a:endParaRPr>
          </a:p>
        </p:txBody>
      </p:sp>
      <p:pic>
        <p:nvPicPr>
          <p:cNvPr id="144" name="Picture 3" descr=""/>
          <p:cNvPicPr/>
          <p:nvPr/>
        </p:nvPicPr>
        <p:blipFill>
          <a:blip r:embed="rId1"/>
          <a:stretch/>
        </p:blipFill>
        <p:spPr>
          <a:xfrm>
            <a:off x="11033640" y="31680"/>
            <a:ext cx="914040" cy="914040"/>
          </a:xfrm>
          <a:prstGeom prst="rect">
            <a:avLst/>
          </a:prstGeom>
          <a:ln>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TextShape 1"/>
          <p:cNvSpPr txBox="1"/>
          <p:nvPr/>
        </p:nvSpPr>
        <p:spPr>
          <a:xfrm>
            <a:off x="294480" y="71280"/>
            <a:ext cx="10525320" cy="1099800"/>
          </a:xfrm>
          <a:prstGeom prst="rect">
            <a:avLst/>
          </a:prstGeom>
          <a:noFill/>
          <a:ln>
            <a:noFill/>
          </a:ln>
        </p:spPr>
        <p:txBody>
          <a:bodyPr anchor="ctr">
            <a:normAutofit/>
          </a:bodyPr>
          <a:p>
            <a:pPr>
              <a:lnSpc>
                <a:spcPct val="90000"/>
              </a:lnSpc>
            </a:pPr>
            <a:r>
              <a:rPr b="1" lang="en-US" sz="4400" spc="-1" strike="noStrike">
                <a:solidFill>
                  <a:srgbClr val="ff0000"/>
                </a:solidFill>
                <a:latin typeface="Calibri Light"/>
              </a:rPr>
              <a:t>Employment in Kenya Case Study cont.</a:t>
            </a:r>
            <a:endParaRPr b="0" lang="en-US" sz="4400" spc="-1" strike="noStrike">
              <a:solidFill>
                <a:srgbClr val="000000"/>
              </a:solidFill>
              <a:latin typeface="Calibri"/>
            </a:endParaRPr>
          </a:p>
        </p:txBody>
      </p:sp>
      <p:sp>
        <p:nvSpPr>
          <p:cNvPr id="146" name="TextShape 2"/>
          <p:cNvSpPr txBox="1"/>
          <p:nvPr/>
        </p:nvSpPr>
        <p:spPr>
          <a:xfrm>
            <a:off x="380880" y="1171440"/>
            <a:ext cx="11629800" cy="5241960"/>
          </a:xfrm>
          <a:prstGeom prst="rect">
            <a:avLst/>
          </a:prstGeom>
          <a:noFill/>
          <a:ln>
            <a:noFill/>
          </a:ln>
        </p:spPr>
        <p:txBody>
          <a:bodyPr>
            <a:noAutofit/>
          </a:bodyPr>
          <a:p>
            <a:pPr>
              <a:lnSpc>
                <a:spcPct val="107000"/>
              </a:lnSpc>
              <a:spcBef>
                <a:spcPts val="1001"/>
              </a:spcBef>
            </a:pPr>
            <a:endParaRPr b="0" lang="en-US" sz="2800" spc="-1" strike="noStrike">
              <a:solidFill>
                <a:srgbClr val="000000"/>
              </a:solidFill>
              <a:latin typeface="Calibri"/>
            </a:endParaRPr>
          </a:p>
          <a:p>
            <a:pPr marL="228600" indent="-228240">
              <a:lnSpc>
                <a:spcPct val="107000"/>
              </a:lnSpc>
              <a:spcBef>
                <a:spcPts val="1001"/>
              </a:spcBef>
              <a:buClr>
                <a:srgbClr val="000000"/>
              </a:buClr>
              <a:buFont typeface="Arial"/>
              <a:buChar char="•"/>
            </a:pPr>
            <a:r>
              <a:rPr b="1" lang="en-US" sz="2400" spc="-1" strike="noStrike">
                <a:solidFill>
                  <a:srgbClr val="000000"/>
                </a:solidFill>
                <a:latin typeface="Calibri"/>
              </a:rPr>
              <a:t>Safaricom has rehabilitated its environment to accommodate needs for persons with disabilities at the workplace.</a:t>
            </a:r>
            <a:endParaRPr b="0" lang="en-US" sz="2400" spc="-1" strike="noStrike">
              <a:solidFill>
                <a:srgbClr val="000000"/>
              </a:solidFill>
              <a:latin typeface="Calibri"/>
            </a:endParaRPr>
          </a:p>
          <a:p>
            <a:pPr marL="228600" indent="-228240">
              <a:lnSpc>
                <a:spcPct val="107000"/>
              </a:lnSpc>
              <a:spcBef>
                <a:spcPts val="1001"/>
              </a:spcBef>
              <a:buClr>
                <a:srgbClr val="000000"/>
              </a:buClr>
              <a:buFont typeface="Arial"/>
              <a:buChar char="•"/>
            </a:pPr>
            <a:r>
              <a:rPr b="1" lang="en-US" sz="2400" spc="-1" strike="noStrike">
                <a:solidFill>
                  <a:srgbClr val="000000"/>
                </a:solidFill>
                <a:latin typeface="Calibri"/>
              </a:rPr>
              <a:t>It has assisted disabled people acquire assistive devices, technologies ie mobile technologies, and economic empowerment </a:t>
            </a:r>
            <a:endParaRPr b="0" lang="en-US" sz="2400" spc="-1" strike="noStrike">
              <a:solidFill>
                <a:srgbClr val="000000"/>
              </a:solidFill>
              <a:latin typeface="Calibri"/>
            </a:endParaRPr>
          </a:p>
          <a:p>
            <a:pPr marL="228600" indent="-228240">
              <a:lnSpc>
                <a:spcPct val="107000"/>
              </a:lnSpc>
              <a:spcBef>
                <a:spcPts val="1001"/>
              </a:spcBef>
              <a:buClr>
                <a:srgbClr val="000000"/>
              </a:buClr>
              <a:buFont typeface="Arial"/>
              <a:buChar char="•"/>
            </a:pPr>
            <a:r>
              <a:rPr b="1" lang="en-US" sz="2400" spc="-1" strike="noStrike">
                <a:solidFill>
                  <a:srgbClr val="000000"/>
                </a:solidFill>
                <a:latin typeface="Calibri"/>
              </a:rPr>
              <a:t>In partnership with AYUDH Kenya (An International Youth Movement), Safaricom distributed white canes to 20,000 blind people across the 47 counties in Kenya.</a:t>
            </a:r>
            <a:endParaRPr b="0" lang="en-US" sz="2400" spc="-1" strike="noStrike">
              <a:solidFill>
                <a:srgbClr val="000000"/>
              </a:solidFill>
              <a:latin typeface="Calibri"/>
            </a:endParaRPr>
          </a:p>
          <a:p>
            <a:pPr marL="228600" indent="-228240">
              <a:lnSpc>
                <a:spcPct val="107000"/>
              </a:lnSpc>
              <a:spcBef>
                <a:spcPts val="1001"/>
              </a:spcBef>
              <a:buClr>
                <a:srgbClr val="000000"/>
              </a:buClr>
              <a:buFont typeface="Arial"/>
              <a:buChar char="•"/>
            </a:pPr>
            <a:r>
              <a:rPr b="1" lang="en-US" sz="2400" spc="-1" strike="noStrike">
                <a:solidFill>
                  <a:srgbClr val="000000"/>
                </a:solidFill>
                <a:latin typeface="Calibri"/>
              </a:rPr>
              <a:t>The Safaricom Foundation has also distributed assistive devices to more than 5,000 children with visual impairments across over 5 schools.</a:t>
            </a:r>
            <a:endParaRPr b="0" lang="en-US" sz="2400" spc="-1" strike="noStrike">
              <a:solidFill>
                <a:srgbClr val="000000"/>
              </a:solidFill>
              <a:latin typeface="Calibri"/>
            </a:endParaRPr>
          </a:p>
          <a:p>
            <a:pPr marL="228600" indent="-228240">
              <a:lnSpc>
                <a:spcPct val="107000"/>
              </a:lnSpc>
              <a:spcBef>
                <a:spcPts val="1001"/>
              </a:spcBef>
              <a:buClr>
                <a:srgbClr val="000000"/>
              </a:buClr>
              <a:buFont typeface="Arial"/>
              <a:buChar char="•"/>
            </a:pPr>
            <a:r>
              <a:rPr b="1" lang="en-US" sz="2400" spc="-1" strike="noStrike">
                <a:solidFill>
                  <a:srgbClr val="000000"/>
                </a:solidFill>
                <a:latin typeface="Calibri"/>
              </a:rPr>
              <a:t>Safaricom shops/kiosk provided have given disabled people businesses and alternative livelihoods.</a:t>
            </a:r>
            <a:endParaRPr b="0" lang="en-US" sz="2400" spc="-1" strike="noStrike">
              <a:solidFill>
                <a:srgbClr val="000000"/>
              </a:solidFill>
              <a:latin typeface="Calibri"/>
            </a:endParaRPr>
          </a:p>
          <a:p>
            <a:pPr>
              <a:lnSpc>
                <a:spcPct val="107000"/>
              </a:lnSpc>
              <a:spcBef>
                <a:spcPts val="1001"/>
              </a:spcBef>
            </a:pPr>
            <a:endParaRPr b="0" lang="en-US" sz="2400" spc="-1" strike="noStrike">
              <a:solidFill>
                <a:srgbClr val="000000"/>
              </a:solidFill>
              <a:latin typeface="Calibri"/>
            </a:endParaRPr>
          </a:p>
        </p:txBody>
      </p:sp>
      <p:pic>
        <p:nvPicPr>
          <p:cNvPr id="147" name="Picture 3" descr=""/>
          <p:cNvPicPr/>
          <p:nvPr/>
        </p:nvPicPr>
        <p:blipFill>
          <a:blip r:embed="rId1"/>
          <a:stretch/>
        </p:blipFill>
        <p:spPr>
          <a:xfrm>
            <a:off x="10820520" y="164160"/>
            <a:ext cx="1076760" cy="1307160"/>
          </a:xfrm>
          <a:prstGeom prst="rect">
            <a:avLst/>
          </a:prstGeom>
          <a:ln>
            <a:noFill/>
          </a:ln>
        </p:spPr>
      </p:pic>
    </p:spTree>
  </p:cSld>
  <mc:AlternateContent>
    <mc:Choice Requires="p14">
      <p:transition spd="slow" p14:dur="2000"/>
    </mc:Choice>
    <mc:Fallback>
      <p:transition spd="slow"/>
    </mc:Fallback>
  </mc:AlternateContent>
  <p:timing>
    <p:tnLst>
      <p:par>
        <p:cTn id="124" dur="indefinite" restart="never" nodeType="tmRoot">
          <p:childTnLst>
            <p:seq>
              <p:cTn id="125" dur="indefinite" nodeType="mainSeq">
                <p:childTnLst>
                  <p:par>
                    <p:cTn id="126" fill="hold">
                      <p:stCondLst>
                        <p:cond delay="indefinite"/>
                      </p:stCondLst>
                      <p:childTnLst>
                        <p:par>
                          <p:cTn id="127" fill="hold">
                            <p:stCondLst>
                              <p:cond delay="0"/>
                            </p:stCondLst>
                            <p:childTnLst>
                              <p:par>
                                <p:cTn id="128" nodeType="clickEffect" fill="hold" presetClass="entr" presetID="10">
                                  <p:stCondLst>
                                    <p:cond delay="0"/>
                                  </p:stCondLst>
                                  <p:childTnLst>
                                    <p:set>
                                      <p:cBhvr>
                                        <p:cTn id="129" dur="1" fill="hold">
                                          <p:stCondLst>
                                            <p:cond delay="0"/>
                                          </p:stCondLst>
                                        </p:cTn>
                                        <p:tgtEl>
                                          <p:spTgt spid="146">
                                            <p:txEl>
                                              <p:pRg st="1" end="1"/>
                                            </p:txEl>
                                          </p:spTgt>
                                        </p:tgtEl>
                                        <p:attrNameLst>
                                          <p:attrName>style.visibility</p:attrName>
                                        </p:attrNameLst>
                                      </p:cBhvr>
                                      <p:to>
                                        <p:strVal val="visible"/>
                                      </p:to>
                                    </p:set>
                                    <p:animEffect filter="fade" transition="in">
                                      <p:cBhvr additive="repl">
                                        <p:cTn id="130" dur="500"/>
                                        <p:tgtEl>
                                          <p:spTgt spid="146">
                                            <p:txEl>
                                              <p:pRg st="1" end="1"/>
                                            </p:txEl>
                                          </p:spTgt>
                                        </p:tgtEl>
                                      </p:cBhvr>
                                    </p:animEffect>
                                  </p:childTnLst>
                                </p:cTn>
                              </p:par>
                            </p:childTnLst>
                          </p:cTn>
                        </p:par>
                      </p:childTnLst>
                    </p:cTn>
                  </p:par>
                  <p:par>
                    <p:cTn id="131" fill="hold">
                      <p:stCondLst>
                        <p:cond delay="indefinite"/>
                      </p:stCondLst>
                      <p:childTnLst>
                        <p:par>
                          <p:cTn id="132" fill="hold">
                            <p:stCondLst>
                              <p:cond delay="0"/>
                            </p:stCondLst>
                            <p:childTnLst>
                              <p:par>
                                <p:cTn id="133" nodeType="clickEffect" fill="hold" presetClass="entr" presetID="10">
                                  <p:stCondLst>
                                    <p:cond delay="0"/>
                                  </p:stCondLst>
                                  <p:childTnLst>
                                    <p:set>
                                      <p:cBhvr>
                                        <p:cTn id="134" dur="1" fill="hold">
                                          <p:stCondLst>
                                            <p:cond delay="0"/>
                                          </p:stCondLst>
                                        </p:cTn>
                                        <p:tgtEl>
                                          <p:spTgt spid="146">
                                            <p:txEl>
                                              <p:pRg st="2" end="2"/>
                                            </p:txEl>
                                          </p:spTgt>
                                        </p:tgtEl>
                                        <p:attrNameLst>
                                          <p:attrName>style.visibility</p:attrName>
                                        </p:attrNameLst>
                                      </p:cBhvr>
                                      <p:to>
                                        <p:strVal val="visible"/>
                                      </p:to>
                                    </p:set>
                                    <p:animEffect filter="fade" transition="in">
                                      <p:cBhvr additive="repl">
                                        <p:cTn id="135" dur="500"/>
                                        <p:tgtEl>
                                          <p:spTgt spid="146">
                                            <p:txEl>
                                              <p:pRg st="2" end="2"/>
                                            </p:txEl>
                                          </p:spTgt>
                                        </p:tgtEl>
                                      </p:cBhvr>
                                    </p:animEffect>
                                  </p:childTnLst>
                                </p:cTn>
                              </p:par>
                            </p:childTnLst>
                          </p:cTn>
                        </p:par>
                      </p:childTnLst>
                    </p:cTn>
                  </p:par>
                  <p:par>
                    <p:cTn id="136" fill="hold">
                      <p:stCondLst>
                        <p:cond delay="indefinite"/>
                      </p:stCondLst>
                      <p:childTnLst>
                        <p:par>
                          <p:cTn id="137" fill="hold">
                            <p:stCondLst>
                              <p:cond delay="0"/>
                            </p:stCondLst>
                            <p:childTnLst>
                              <p:par>
                                <p:cTn id="138" nodeType="clickEffect" fill="hold" presetClass="entr" presetID="10">
                                  <p:stCondLst>
                                    <p:cond delay="0"/>
                                  </p:stCondLst>
                                  <p:childTnLst>
                                    <p:set>
                                      <p:cBhvr>
                                        <p:cTn id="139" dur="1" fill="hold">
                                          <p:stCondLst>
                                            <p:cond delay="0"/>
                                          </p:stCondLst>
                                        </p:cTn>
                                        <p:tgtEl>
                                          <p:spTgt spid="146">
                                            <p:txEl>
                                              <p:pRg st="3" end="3"/>
                                            </p:txEl>
                                          </p:spTgt>
                                        </p:tgtEl>
                                        <p:attrNameLst>
                                          <p:attrName>style.visibility</p:attrName>
                                        </p:attrNameLst>
                                      </p:cBhvr>
                                      <p:to>
                                        <p:strVal val="visible"/>
                                      </p:to>
                                    </p:set>
                                    <p:animEffect filter="fade" transition="in">
                                      <p:cBhvr additive="repl">
                                        <p:cTn id="140" dur="500"/>
                                        <p:tgtEl>
                                          <p:spTgt spid="146">
                                            <p:txEl>
                                              <p:pRg st="3" end="3"/>
                                            </p:txEl>
                                          </p:spTgt>
                                        </p:tgtEl>
                                      </p:cBhvr>
                                    </p:animEffect>
                                  </p:childTnLst>
                                </p:cTn>
                              </p:par>
                            </p:childTnLst>
                          </p:cTn>
                        </p:par>
                      </p:childTnLst>
                    </p:cTn>
                  </p:par>
                  <p:par>
                    <p:cTn id="141" fill="hold">
                      <p:stCondLst>
                        <p:cond delay="indefinite"/>
                      </p:stCondLst>
                      <p:childTnLst>
                        <p:par>
                          <p:cTn id="142" fill="hold">
                            <p:stCondLst>
                              <p:cond delay="0"/>
                            </p:stCondLst>
                            <p:childTnLst>
                              <p:par>
                                <p:cTn id="143" nodeType="clickEffect" fill="hold" presetClass="entr" presetID="10">
                                  <p:stCondLst>
                                    <p:cond delay="0"/>
                                  </p:stCondLst>
                                  <p:childTnLst>
                                    <p:set>
                                      <p:cBhvr>
                                        <p:cTn id="144" dur="1" fill="hold">
                                          <p:stCondLst>
                                            <p:cond delay="0"/>
                                          </p:stCondLst>
                                        </p:cTn>
                                        <p:tgtEl>
                                          <p:spTgt spid="146">
                                            <p:txEl>
                                              <p:pRg st="4" end="4"/>
                                            </p:txEl>
                                          </p:spTgt>
                                        </p:tgtEl>
                                        <p:attrNameLst>
                                          <p:attrName>style.visibility</p:attrName>
                                        </p:attrNameLst>
                                      </p:cBhvr>
                                      <p:to>
                                        <p:strVal val="visible"/>
                                      </p:to>
                                    </p:set>
                                    <p:animEffect filter="fade" transition="in">
                                      <p:cBhvr additive="repl">
                                        <p:cTn id="145" dur="500"/>
                                        <p:tgtEl>
                                          <p:spTgt spid="146">
                                            <p:txEl>
                                              <p:pRg st="4" end="4"/>
                                            </p:txEl>
                                          </p:spTgt>
                                        </p:tgtEl>
                                      </p:cBhvr>
                                    </p:animEffect>
                                  </p:childTnLst>
                                </p:cTn>
                              </p:par>
                            </p:childTnLst>
                          </p:cTn>
                        </p:par>
                      </p:childTnLst>
                    </p:cTn>
                  </p:par>
                  <p:par>
                    <p:cTn id="146" fill="hold">
                      <p:stCondLst>
                        <p:cond delay="indefinite"/>
                      </p:stCondLst>
                      <p:childTnLst>
                        <p:par>
                          <p:cTn id="147" fill="hold">
                            <p:stCondLst>
                              <p:cond delay="0"/>
                            </p:stCondLst>
                            <p:childTnLst>
                              <p:par>
                                <p:cTn id="148" nodeType="clickEffect" fill="hold" presetClass="entr" presetID="10">
                                  <p:stCondLst>
                                    <p:cond delay="0"/>
                                  </p:stCondLst>
                                  <p:childTnLst>
                                    <p:set>
                                      <p:cBhvr>
                                        <p:cTn id="149" dur="1" fill="hold">
                                          <p:stCondLst>
                                            <p:cond delay="0"/>
                                          </p:stCondLst>
                                        </p:cTn>
                                        <p:tgtEl>
                                          <p:spTgt spid="146">
                                            <p:txEl>
                                              <p:pRg st="5" end="5"/>
                                            </p:txEl>
                                          </p:spTgt>
                                        </p:tgtEl>
                                        <p:attrNameLst>
                                          <p:attrName>style.visibility</p:attrName>
                                        </p:attrNameLst>
                                      </p:cBhvr>
                                      <p:to>
                                        <p:strVal val="visible"/>
                                      </p:to>
                                    </p:set>
                                    <p:animEffect filter="fade" transition="in">
                                      <p:cBhvr additive="repl">
                                        <p:cTn id="150" dur="500"/>
                                        <p:tgtEl>
                                          <p:spTgt spid="146">
                                            <p:txEl>
                                              <p:pRg st="5" end="5"/>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TextShape 1"/>
          <p:cNvSpPr txBox="1"/>
          <p:nvPr/>
        </p:nvSpPr>
        <p:spPr>
          <a:xfrm>
            <a:off x="467280" y="54720"/>
            <a:ext cx="10515240" cy="756720"/>
          </a:xfrm>
          <a:prstGeom prst="rect">
            <a:avLst/>
          </a:prstGeom>
          <a:noFill/>
          <a:ln>
            <a:noFill/>
          </a:ln>
        </p:spPr>
        <p:txBody>
          <a:bodyPr anchor="ctr">
            <a:noAutofit/>
          </a:bodyPr>
          <a:p>
            <a:pPr>
              <a:lnSpc>
                <a:spcPct val="90000"/>
              </a:lnSpc>
            </a:pPr>
            <a:r>
              <a:rPr b="1" lang="en-US" sz="4400" spc="-1" strike="noStrike">
                <a:solidFill>
                  <a:srgbClr val="ff0000"/>
                </a:solidFill>
                <a:latin typeface="Calibri Light"/>
              </a:rPr>
              <a:t>Employment in Kenya Case Study cont.</a:t>
            </a:r>
            <a:endParaRPr b="0" lang="en-US" sz="4400" spc="-1" strike="noStrike">
              <a:solidFill>
                <a:srgbClr val="000000"/>
              </a:solidFill>
              <a:latin typeface="Calibri"/>
            </a:endParaRPr>
          </a:p>
        </p:txBody>
      </p:sp>
      <p:pic>
        <p:nvPicPr>
          <p:cNvPr id="149" name="Picture 3" descr=""/>
          <p:cNvPicPr/>
          <p:nvPr/>
        </p:nvPicPr>
        <p:blipFill>
          <a:blip r:embed="rId1"/>
          <a:stretch/>
        </p:blipFill>
        <p:spPr>
          <a:xfrm>
            <a:off x="10982880" y="76320"/>
            <a:ext cx="914040" cy="914040"/>
          </a:xfrm>
          <a:prstGeom prst="rect">
            <a:avLst/>
          </a:prstGeom>
          <a:ln>
            <a:noFill/>
          </a:ln>
        </p:spPr>
      </p:pic>
      <p:sp>
        <p:nvSpPr>
          <p:cNvPr id="150" name="CustomShape 2"/>
          <p:cNvSpPr/>
          <p:nvPr/>
        </p:nvSpPr>
        <p:spPr>
          <a:xfrm>
            <a:off x="151560" y="990720"/>
            <a:ext cx="12040200" cy="3276360"/>
          </a:xfrm>
          <a:prstGeom prst="rect">
            <a:avLst/>
          </a:prstGeom>
          <a:noFill/>
          <a:ln>
            <a:noFill/>
          </a:ln>
        </p:spPr>
        <p:style>
          <a:lnRef idx="0"/>
          <a:fillRef idx="0"/>
          <a:effectRef idx="0"/>
          <a:fontRef idx="minor"/>
        </p:style>
        <p:txBody>
          <a:bodyPr>
            <a:normAutofit/>
          </a:bodyPr>
          <a:p>
            <a:pPr marL="360000" indent="-228240">
              <a:lnSpc>
                <a:spcPct val="107000"/>
              </a:lnSpc>
              <a:buClr>
                <a:srgbClr val="000000"/>
              </a:buClr>
              <a:buFont typeface="Arial"/>
              <a:buChar char="•"/>
            </a:pPr>
            <a:r>
              <a:rPr b="1" lang="en-GB" sz="2800" spc="-1" strike="noStrike">
                <a:solidFill>
                  <a:srgbClr val="000000"/>
                </a:solidFill>
                <a:latin typeface="Calibri"/>
              </a:rPr>
              <a:t>The commitment obligates Safaricom to assist in eliminating stigma and discrimination for persons with disabilities, economic empowerment and accessibility and affordability of assistive devices and technologies</a:t>
            </a:r>
            <a:endParaRPr b="0" lang="en-GB" sz="2800" spc="-1" strike="noStrike">
              <a:latin typeface="Arial"/>
            </a:endParaRPr>
          </a:p>
          <a:p>
            <a:pPr marL="360000" indent="-228240">
              <a:lnSpc>
                <a:spcPct val="107000"/>
              </a:lnSpc>
              <a:buClr>
                <a:srgbClr val="000000"/>
              </a:buClr>
              <a:buFont typeface="Arial"/>
              <a:buChar char="•"/>
            </a:pPr>
            <a:r>
              <a:rPr b="1" lang="en-GB" sz="2800" spc="-1" strike="noStrike">
                <a:solidFill>
                  <a:srgbClr val="000000"/>
                </a:solidFill>
                <a:latin typeface="Calibri"/>
              </a:rPr>
              <a:t>Currently 2.1% of its staff are disabled people aims to reach 2.9% by 2021</a:t>
            </a:r>
            <a:endParaRPr b="0" lang="en-GB" sz="2800" spc="-1" strike="noStrike">
              <a:latin typeface="Arial"/>
            </a:endParaRPr>
          </a:p>
          <a:p>
            <a:pPr marL="360000" indent="-228240">
              <a:lnSpc>
                <a:spcPct val="107000"/>
              </a:lnSpc>
              <a:buClr>
                <a:srgbClr val="000000"/>
              </a:buClr>
              <a:buFont typeface="Arial"/>
              <a:buChar char="•"/>
            </a:pPr>
            <a:r>
              <a:rPr b="1" lang="en-GB" sz="2800" spc="-1" strike="noStrike">
                <a:solidFill>
                  <a:srgbClr val="000000"/>
                </a:solidFill>
                <a:latin typeface="Calibri"/>
              </a:rPr>
              <a:t> </a:t>
            </a:r>
            <a:r>
              <a:rPr b="1" lang="en-GB" sz="2800" spc="-1" strike="noStrike">
                <a:solidFill>
                  <a:srgbClr val="000000"/>
                </a:solidFill>
                <a:latin typeface="Calibri"/>
              </a:rPr>
              <a:t>Safaricom PLC is a listed Kenyan mobile network operator headquartered at Safaricom House in Nairobi, Kenya. It is the largest telecommunications provider in Kenya, and one of the most profitable companies in the East and Central Africa region</a:t>
            </a:r>
            <a:endParaRPr b="0" lang="en-GB" sz="2800" spc="-1" strike="noStrike">
              <a:latin typeface="Arial"/>
            </a:endParaRPr>
          </a:p>
          <a:p>
            <a:pPr>
              <a:lnSpc>
                <a:spcPct val="90000"/>
              </a:lnSpc>
              <a:spcBef>
                <a:spcPts val="1001"/>
              </a:spcBef>
            </a:pPr>
            <a:endParaRPr b="0" lang="en-GB" sz="2800" spc="-1" strike="noStrike">
              <a:latin typeface="Arial"/>
            </a:endParaRPr>
          </a:p>
        </p:txBody>
      </p:sp>
      <p:pic>
        <p:nvPicPr>
          <p:cNvPr id="151" name="Picture 2" descr=""/>
          <p:cNvPicPr/>
          <p:nvPr/>
        </p:nvPicPr>
        <p:blipFill>
          <a:blip r:embed="rId2"/>
          <a:stretch/>
        </p:blipFill>
        <p:spPr>
          <a:xfrm>
            <a:off x="7085160" y="3836880"/>
            <a:ext cx="4622400" cy="3070080"/>
          </a:xfrm>
          <a:prstGeom prst="rect">
            <a:avLst/>
          </a:prstGeom>
          <a:ln>
            <a:noFill/>
          </a:ln>
        </p:spPr>
      </p:pic>
      <p:pic>
        <p:nvPicPr>
          <p:cNvPr id="152" name="Picture 4" descr=""/>
          <p:cNvPicPr/>
          <p:nvPr/>
        </p:nvPicPr>
        <p:blipFill>
          <a:blip r:embed="rId3"/>
          <a:stretch/>
        </p:blipFill>
        <p:spPr>
          <a:xfrm>
            <a:off x="1356480" y="4267080"/>
            <a:ext cx="3928320" cy="2209320"/>
          </a:xfrm>
          <a:prstGeom prst="rect">
            <a:avLst/>
          </a:prstGeom>
          <a:ln>
            <a:noFill/>
          </a:ln>
        </p:spPr>
      </p:pic>
    </p:spTree>
  </p:cSld>
  <mc:AlternateContent>
    <mc:Choice Requires="p14">
      <p:transition spd="slow" p14:dur="2000"/>
    </mc:Choice>
    <mc:Fallback>
      <p:transition spd="slow"/>
    </mc:Fallback>
  </mc:AlternateContent>
  <p:timing>
    <p:tnLst>
      <p:par>
        <p:cTn id="151" dur="indefinite" restart="never" nodeType="tmRoot">
          <p:childTnLst>
            <p:seq>
              <p:cTn id="152" dur="indefinite" nodeType="mainSeq">
                <p:childTnLst>
                  <p:par>
                    <p:cTn id="153" fill="hold">
                      <p:stCondLst>
                        <p:cond delay="indefinite"/>
                      </p:stCondLst>
                      <p:childTnLst>
                        <p:par>
                          <p:cTn id="154" fill="hold">
                            <p:stCondLst>
                              <p:cond delay="0"/>
                            </p:stCondLst>
                            <p:childTnLst>
                              <p:par>
                                <p:cTn id="155" nodeType="clickEffect" fill="hold" presetClass="entr" presetID="10">
                                  <p:stCondLst>
                                    <p:cond delay="0"/>
                                  </p:stCondLst>
                                  <p:childTnLst>
                                    <p:set>
                                      <p:cBhvr>
                                        <p:cTn id="156" dur="1" fill="hold">
                                          <p:stCondLst>
                                            <p:cond delay="0"/>
                                          </p:stCondLst>
                                        </p:cTn>
                                        <p:tgtEl>
                                          <p:spTgt spid="150">
                                            <p:txEl>
                                              <p:pRg st="0" end="0"/>
                                            </p:txEl>
                                          </p:spTgt>
                                        </p:tgtEl>
                                        <p:attrNameLst>
                                          <p:attrName>style.visibility</p:attrName>
                                        </p:attrNameLst>
                                      </p:cBhvr>
                                      <p:to>
                                        <p:strVal val="visible"/>
                                      </p:to>
                                    </p:set>
                                    <p:animEffect filter="fade" transition="in">
                                      <p:cBhvr additive="repl">
                                        <p:cTn id="157" dur="500"/>
                                        <p:tgtEl>
                                          <p:spTgt spid="150">
                                            <p:txEl>
                                              <p:pRg st="0" end="0"/>
                                            </p:txEl>
                                          </p:spTgt>
                                        </p:tgtEl>
                                      </p:cBhvr>
                                    </p:animEffect>
                                  </p:childTnLst>
                                </p:cTn>
                              </p:par>
                            </p:childTnLst>
                          </p:cTn>
                        </p:par>
                      </p:childTnLst>
                    </p:cTn>
                  </p:par>
                  <p:par>
                    <p:cTn id="158" fill="hold">
                      <p:stCondLst>
                        <p:cond delay="indefinite"/>
                      </p:stCondLst>
                      <p:childTnLst>
                        <p:par>
                          <p:cTn id="159" fill="hold">
                            <p:stCondLst>
                              <p:cond delay="0"/>
                            </p:stCondLst>
                            <p:childTnLst>
                              <p:par>
                                <p:cTn id="160" nodeType="clickEffect" fill="hold" presetClass="entr" presetID="10">
                                  <p:stCondLst>
                                    <p:cond delay="0"/>
                                  </p:stCondLst>
                                  <p:childTnLst>
                                    <p:set>
                                      <p:cBhvr>
                                        <p:cTn id="161" dur="1" fill="hold">
                                          <p:stCondLst>
                                            <p:cond delay="0"/>
                                          </p:stCondLst>
                                        </p:cTn>
                                        <p:tgtEl>
                                          <p:spTgt spid="150">
                                            <p:txEl>
                                              <p:pRg st="1" end="1"/>
                                            </p:txEl>
                                          </p:spTgt>
                                        </p:tgtEl>
                                        <p:attrNameLst>
                                          <p:attrName>style.visibility</p:attrName>
                                        </p:attrNameLst>
                                      </p:cBhvr>
                                      <p:to>
                                        <p:strVal val="visible"/>
                                      </p:to>
                                    </p:set>
                                    <p:animEffect filter="fade" transition="in">
                                      <p:cBhvr additive="repl">
                                        <p:cTn id="162" dur="500"/>
                                        <p:tgtEl>
                                          <p:spTgt spid="150">
                                            <p:txEl>
                                              <p:pRg st="1" end="1"/>
                                            </p:txEl>
                                          </p:spTgt>
                                        </p:tgtEl>
                                      </p:cBhvr>
                                    </p:animEffect>
                                  </p:childTnLst>
                                </p:cTn>
                              </p:par>
                            </p:childTnLst>
                          </p:cTn>
                        </p:par>
                      </p:childTnLst>
                    </p:cTn>
                  </p:par>
                  <p:par>
                    <p:cTn id="163" fill="hold">
                      <p:stCondLst>
                        <p:cond delay="indefinite"/>
                      </p:stCondLst>
                      <p:childTnLst>
                        <p:par>
                          <p:cTn id="164" fill="hold">
                            <p:stCondLst>
                              <p:cond delay="0"/>
                            </p:stCondLst>
                            <p:childTnLst>
                              <p:par>
                                <p:cTn id="165" nodeType="clickEffect" fill="hold" presetClass="entr" presetID="10">
                                  <p:stCondLst>
                                    <p:cond delay="0"/>
                                  </p:stCondLst>
                                  <p:childTnLst>
                                    <p:set>
                                      <p:cBhvr>
                                        <p:cTn id="166" dur="1" fill="hold">
                                          <p:stCondLst>
                                            <p:cond delay="0"/>
                                          </p:stCondLst>
                                        </p:cTn>
                                        <p:tgtEl>
                                          <p:spTgt spid="150">
                                            <p:txEl>
                                              <p:pRg st="2" end="2"/>
                                            </p:txEl>
                                          </p:spTgt>
                                        </p:tgtEl>
                                        <p:attrNameLst>
                                          <p:attrName>style.visibility</p:attrName>
                                        </p:attrNameLst>
                                      </p:cBhvr>
                                      <p:to>
                                        <p:strVal val="visible"/>
                                      </p:to>
                                    </p:set>
                                    <p:animEffect filter="fade" transition="in">
                                      <p:cBhvr additive="repl">
                                        <p:cTn id="167" dur="500"/>
                                        <p:tgtEl>
                                          <p:spTgt spid="150">
                                            <p:txEl>
                                              <p:pRg st="2" end="2"/>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TextShape 1"/>
          <p:cNvSpPr txBox="1"/>
          <p:nvPr/>
        </p:nvSpPr>
        <p:spPr>
          <a:xfrm>
            <a:off x="937440" y="231480"/>
            <a:ext cx="6745320" cy="1325160"/>
          </a:xfrm>
          <a:prstGeom prst="rect">
            <a:avLst/>
          </a:prstGeom>
          <a:noFill/>
          <a:ln>
            <a:noFill/>
          </a:ln>
        </p:spPr>
        <p:txBody>
          <a:bodyPr anchor="ctr">
            <a:noAutofit/>
          </a:bodyPr>
          <a:p>
            <a:pPr>
              <a:lnSpc>
                <a:spcPct val="90000"/>
              </a:lnSpc>
            </a:pPr>
            <a:r>
              <a:rPr b="1" lang="en-US" sz="4400" spc="-1" strike="noStrike">
                <a:solidFill>
                  <a:srgbClr val="ff0000"/>
                </a:solidFill>
                <a:latin typeface="Calibri Light"/>
              </a:rPr>
              <a:t>Introduction -2</a:t>
            </a:r>
            <a:endParaRPr b="0" lang="en-US" sz="4400" spc="-1" strike="noStrike">
              <a:solidFill>
                <a:srgbClr val="000000"/>
              </a:solidFill>
              <a:latin typeface="Calibri"/>
            </a:endParaRPr>
          </a:p>
        </p:txBody>
      </p:sp>
      <p:sp>
        <p:nvSpPr>
          <p:cNvPr id="93" name="TextShape 2"/>
          <p:cNvSpPr txBox="1"/>
          <p:nvPr/>
        </p:nvSpPr>
        <p:spPr>
          <a:xfrm>
            <a:off x="838080" y="1825560"/>
            <a:ext cx="10515240" cy="4350960"/>
          </a:xfrm>
          <a:prstGeom prst="rect">
            <a:avLst/>
          </a:prstGeom>
          <a:noFill/>
          <a:ln>
            <a:noFill/>
          </a:ln>
        </p:spPr>
        <p:txBody>
          <a:bodyPr>
            <a:normAutofit/>
          </a:bodyPr>
          <a:p>
            <a:pPr marL="228600" indent="-228240">
              <a:lnSpc>
                <a:spcPct val="107000"/>
              </a:lnSpc>
              <a:spcBef>
                <a:spcPts val="1001"/>
              </a:spcBef>
              <a:spcAft>
                <a:spcPts val="799"/>
              </a:spcAft>
              <a:buClr>
                <a:srgbClr val="000000"/>
              </a:buClr>
              <a:buFont typeface="Arial"/>
              <a:buChar char="•"/>
            </a:pPr>
            <a:r>
              <a:rPr b="1" lang="en-US" sz="2400" spc="-1" strike="noStrike">
                <a:solidFill>
                  <a:srgbClr val="000000"/>
                </a:solidFill>
                <a:latin typeface="Calibri"/>
                <a:ea typeface="Calibri"/>
              </a:rPr>
              <a:t>Microfinance and organisation like cooperatives in agriculture and other self-employed activities, alongside assistive devices, can make all the difference to self-employed disabled people and their families.</a:t>
            </a:r>
            <a:endParaRPr b="0" lang="en-US" sz="2400" spc="-1" strike="noStrike">
              <a:solidFill>
                <a:srgbClr val="000000"/>
              </a:solidFill>
              <a:latin typeface="Calibri"/>
            </a:endParaRPr>
          </a:p>
          <a:p>
            <a:pPr marL="228600" indent="-228240">
              <a:lnSpc>
                <a:spcPct val="107000"/>
              </a:lnSpc>
              <a:spcBef>
                <a:spcPts val="1001"/>
              </a:spcBef>
              <a:spcAft>
                <a:spcPts val="799"/>
              </a:spcAft>
              <a:buClr>
                <a:srgbClr val="000000"/>
              </a:buClr>
              <a:buFont typeface="Arial"/>
              <a:buChar char="•"/>
            </a:pPr>
            <a:r>
              <a:rPr b="1" lang="en-US" sz="2400" spc="-1" strike="noStrike">
                <a:solidFill>
                  <a:srgbClr val="000000"/>
                </a:solidFill>
                <a:latin typeface="Calibri"/>
                <a:ea typeface="Calibri"/>
              </a:rPr>
              <a:t>As we demonstrate all arguments and barriers that hinder the employment of disabled people can be addressed </a:t>
            </a:r>
            <a:endParaRPr b="0" lang="en-US" sz="2400" spc="-1" strike="noStrike">
              <a:solidFill>
                <a:srgbClr val="000000"/>
              </a:solidFill>
              <a:latin typeface="Calibri"/>
            </a:endParaRPr>
          </a:p>
          <a:p>
            <a:pPr marL="228600" indent="-228240">
              <a:lnSpc>
                <a:spcPct val="107000"/>
              </a:lnSpc>
              <a:spcBef>
                <a:spcPts val="1001"/>
              </a:spcBef>
              <a:spcAft>
                <a:spcPts val="799"/>
              </a:spcAft>
              <a:buClr>
                <a:srgbClr val="000000"/>
              </a:buClr>
              <a:buFont typeface="Arial"/>
              <a:buChar char="•"/>
            </a:pPr>
            <a:r>
              <a:rPr b="1" lang="en-US" sz="2400" spc="-1" strike="noStrike">
                <a:solidFill>
                  <a:srgbClr val="000000"/>
                </a:solidFill>
                <a:latin typeface="Calibri"/>
                <a:ea typeface="Calibri"/>
              </a:rPr>
              <a:t>the actions to address the current employment gaps and challenges are well known and have been shown to be effective. </a:t>
            </a:r>
            <a:endParaRPr b="0" lang="en-US" sz="2400" spc="-1" strike="noStrike">
              <a:solidFill>
                <a:srgbClr val="000000"/>
              </a:solidFill>
              <a:latin typeface="Calibri"/>
            </a:endParaRPr>
          </a:p>
          <a:p>
            <a:pPr marL="228600" indent="-228240">
              <a:lnSpc>
                <a:spcPct val="107000"/>
              </a:lnSpc>
              <a:spcBef>
                <a:spcPts val="1001"/>
              </a:spcBef>
              <a:spcAft>
                <a:spcPts val="799"/>
              </a:spcAft>
              <a:buClr>
                <a:srgbClr val="000000"/>
              </a:buClr>
              <a:buFont typeface="Arial"/>
              <a:buChar char="•"/>
            </a:pPr>
            <a:r>
              <a:rPr b="1" lang="en-US" sz="2400" spc="-1" strike="noStrike">
                <a:solidFill>
                  <a:srgbClr val="000000"/>
                </a:solidFill>
                <a:latin typeface="Calibri"/>
                <a:ea typeface="Calibri"/>
              </a:rPr>
              <a:t>What is needed is a major renewed effort on behalf of States parties, employers and DPOs civil society to implement the commitment already made.</a:t>
            </a:r>
            <a:endParaRPr b="0" lang="en-US" sz="2400" spc="-1" strike="noStrike">
              <a:solidFill>
                <a:srgbClr val="000000"/>
              </a:solidFill>
              <a:latin typeface="Calibri"/>
            </a:endParaRPr>
          </a:p>
          <a:p>
            <a:pPr>
              <a:lnSpc>
                <a:spcPct val="90000"/>
              </a:lnSpc>
              <a:spcBef>
                <a:spcPts val="1001"/>
              </a:spcBef>
            </a:pPr>
            <a:endParaRPr b="0" lang="en-US" sz="2400" spc="-1" strike="noStrike">
              <a:solidFill>
                <a:srgbClr val="000000"/>
              </a:solidFill>
              <a:latin typeface="Calibri"/>
            </a:endParaRPr>
          </a:p>
        </p:txBody>
      </p:sp>
      <p:pic>
        <p:nvPicPr>
          <p:cNvPr id="94" name="Picture 3" descr=""/>
          <p:cNvPicPr/>
          <p:nvPr/>
        </p:nvPicPr>
        <p:blipFill>
          <a:blip r:embed="rId1"/>
          <a:stretch/>
        </p:blipFill>
        <p:spPr>
          <a:xfrm>
            <a:off x="10593720" y="76320"/>
            <a:ext cx="1303200" cy="1325160"/>
          </a:xfrm>
          <a:prstGeom prst="rect">
            <a:avLst/>
          </a:prstGeom>
          <a:ln>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TextShape 1"/>
          <p:cNvSpPr txBox="1"/>
          <p:nvPr/>
        </p:nvSpPr>
        <p:spPr>
          <a:xfrm>
            <a:off x="838080" y="365040"/>
            <a:ext cx="9006480" cy="1325160"/>
          </a:xfrm>
          <a:prstGeom prst="rect">
            <a:avLst/>
          </a:prstGeom>
          <a:noFill/>
          <a:ln>
            <a:noFill/>
          </a:ln>
        </p:spPr>
        <p:txBody>
          <a:bodyPr anchor="ctr">
            <a:normAutofit/>
          </a:bodyPr>
          <a:p>
            <a:pPr>
              <a:lnSpc>
                <a:spcPct val="90000"/>
              </a:lnSpc>
            </a:pPr>
            <a:r>
              <a:rPr b="0" lang="en-US" sz="4400" spc="-1" strike="noStrike">
                <a:solidFill>
                  <a:srgbClr val="ff0000"/>
                </a:solidFill>
                <a:latin typeface="Calibri Light"/>
              </a:rPr>
              <a:t>Safaricom Employing Disabled People</a:t>
            </a:r>
            <a:endParaRPr b="0" lang="en-US" sz="4400" spc="-1" strike="noStrike">
              <a:solidFill>
                <a:srgbClr val="000000"/>
              </a:solidFill>
              <a:latin typeface="Calibri"/>
            </a:endParaRPr>
          </a:p>
        </p:txBody>
      </p:sp>
      <p:pic>
        <p:nvPicPr>
          <p:cNvPr id="154" name="Picture 4" descr=""/>
          <p:cNvPicPr/>
          <p:nvPr/>
        </p:nvPicPr>
        <p:blipFill>
          <a:blip r:embed="rId1"/>
          <a:stretch/>
        </p:blipFill>
        <p:spPr>
          <a:xfrm>
            <a:off x="10781640" y="70200"/>
            <a:ext cx="1303200" cy="1221480"/>
          </a:xfrm>
          <a:prstGeom prst="rect">
            <a:avLst/>
          </a:prstGeom>
          <a:ln>
            <a:noFill/>
          </a:ln>
        </p:spPr>
      </p:pic>
      <p:sp>
        <p:nvSpPr>
          <p:cNvPr id="155" name="TextShape 2"/>
          <p:cNvSpPr txBox="1"/>
          <p:nvPr/>
        </p:nvSpPr>
        <p:spPr>
          <a:xfrm>
            <a:off x="838080" y="1825560"/>
            <a:ext cx="10515240" cy="4350960"/>
          </a:xfrm>
          <a:prstGeom prst="rect">
            <a:avLst/>
          </a:prstGeom>
          <a:noFill/>
          <a:ln>
            <a:noFill/>
          </a:ln>
        </p:spPr>
        <p:txBody>
          <a:bodyPr>
            <a:noAutofit/>
          </a:bodyPr>
          <a:p>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TextShape 1"/>
          <p:cNvSpPr txBox="1"/>
          <p:nvPr/>
        </p:nvSpPr>
        <p:spPr>
          <a:xfrm>
            <a:off x="838080" y="365040"/>
            <a:ext cx="10515240" cy="1325160"/>
          </a:xfrm>
          <a:prstGeom prst="rect">
            <a:avLst/>
          </a:prstGeom>
          <a:noFill/>
          <a:ln>
            <a:noFill/>
          </a:ln>
        </p:spPr>
        <p:txBody>
          <a:bodyPr anchor="ctr">
            <a:noAutofit/>
          </a:bodyPr>
          <a:p>
            <a:pPr>
              <a:lnSpc>
                <a:spcPct val="90000"/>
              </a:lnSpc>
            </a:pPr>
            <a:r>
              <a:rPr b="1" lang="en-US" sz="4400" spc="-1" strike="noStrike">
                <a:solidFill>
                  <a:srgbClr val="ff0000"/>
                </a:solidFill>
                <a:latin typeface="Calibri Light"/>
              </a:rPr>
              <a:t>Disability Inclusive Development  project – </a:t>
            </a:r>
            <a:br/>
            <a:r>
              <a:rPr b="1" lang="en-US" sz="4400" spc="-1" strike="noStrike">
                <a:solidFill>
                  <a:srgbClr val="ff0000"/>
                </a:solidFill>
                <a:latin typeface="Calibri Light"/>
              </a:rPr>
              <a:t>the InBusiness project in Kenya</a:t>
            </a:r>
            <a:endParaRPr b="0" lang="en-US" sz="4400" spc="-1" strike="noStrike">
              <a:solidFill>
                <a:srgbClr val="000000"/>
              </a:solidFill>
              <a:latin typeface="Calibri"/>
            </a:endParaRPr>
          </a:p>
        </p:txBody>
      </p:sp>
      <p:sp>
        <p:nvSpPr>
          <p:cNvPr id="157" name="TextShape 2"/>
          <p:cNvSpPr txBox="1"/>
          <p:nvPr/>
        </p:nvSpPr>
        <p:spPr>
          <a:xfrm>
            <a:off x="412560" y="1825560"/>
            <a:ext cx="11541240" cy="4667040"/>
          </a:xfrm>
          <a:prstGeom prst="rect">
            <a:avLst/>
          </a:prstGeom>
          <a:noFill/>
          <a:ln>
            <a:noFill/>
          </a:ln>
        </p:spPr>
        <p:txBody>
          <a:bodyPr>
            <a:normAutofit fontScale="39000"/>
          </a:bodyPr>
          <a:p>
            <a:pPr>
              <a:lnSpc>
                <a:spcPct val="90000"/>
              </a:lnSpc>
              <a:spcBef>
                <a:spcPts val="1001"/>
              </a:spcBef>
            </a:pPr>
            <a:r>
              <a:rPr b="0" lang="en-US" sz="3400" spc="-1" strike="noStrike">
                <a:solidFill>
                  <a:srgbClr val="000000"/>
                </a:solidFill>
                <a:latin typeface="Calibri"/>
              </a:rPr>
              <a:t>The InBusiness project in Kenya, the first stage of which has now completed, will provide support to around 100 micro- and small-businesses owned by people with disabilities. </a:t>
            </a:r>
            <a:endParaRPr b="0" lang="en-US" sz="3400" spc="-1" strike="noStrike">
              <a:solidFill>
                <a:srgbClr val="000000"/>
              </a:solidFill>
              <a:latin typeface="Calibri"/>
            </a:endParaRPr>
          </a:p>
          <a:p>
            <a:pPr>
              <a:lnSpc>
                <a:spcPct val="90000"/>
              </a:lnSpc>
              <a:spcBef>
                <a:spcPts val="1001"/>
              </a:spcBef>
            </a:pPr>
            <a:r>
              <a:rPr b="0" lang="en-US" sz="3400" spc="-1" strike="noStrike">
                <a:solidFill>
                  <a:srgbClr val="000000"/>
                </a:solidFill>
                <a:latin typeface="Calibri"/>
              </a:rPr>
              <a:t>The small project is testing the best ways to provide training and expertise to help business owners become sustainable. They receive coaching from more experienced peers on business development services such as record keeping, stock management and supply chains. Some of the businesses are owned by refugees in camps. </a:t>
            </a:r>
            <a:endParaRPr b="0" lang="en-US" sz="3400" spc="-1" strike="noStrike">
              <a:solidFill>
                <a:srgbClr val="000000"/>
              </a:solidFill>
              <a:latin typeface="Calibri"/>
            </a:endParaRPr>
          </a:p>
          <a:p>
            <a:pPr>
              <a:lnSpc>
                <a:spcPct val="90000"/>
              </a:lnSpc>
              <a:spcBef>
                <a:spcPts val="1001"/>
              </a:spcBef>
            </a:pPr>
            <a:r>
              <a:rPr b="0" lang="en-US" sz="3400" spc="-1" strike="noStrike">
                <a:solidFill>
                  <a:srgbClr val="000000"/>
                </a:solidFill>
                <a:latin typeface="Calibri"/>
              </a:rPr>
              <a:t>The project has developed strategies for working in such environments and dealing with conflicts with host communities. </a:t>
            </a:r>
            <a:endParaRPr b="0" lang="en-US" sz="3400" spc="-1" strike="noStrike">
              <a:solidFill>
                <a:srgbClr val="000000"/>
              </a:solidFill>
              <a:latin typeface="Calibri"/>
            </a:endParaRPr>
          </a:p>
          <a:p>
            <a:pPr>
              <a:lnSpc>
                <a:spcPct val="90000"/>
              </a:lnSpc>
              <a:spcBef>
                <a:spcPts val="1001"/>
              </a:spcBef>
            </a:pPr>
            <a:r>
              <a:rPr b="0" lang="en-US" sz="3400" spc="-1" strike="noStrike">
                <a:solidFill>
                  <a:srgbClr val="000000"/>
                </a:solidFill>
                <a:latin typeface="Calibri"/>
              </a:rPr>
              <a:t>Findings from the first stage of the InBusiness project are already being applied to further work with microbusinesses owned by people with disabilities affected by COVID-19, both within and outside of the project, including how the use of mobile cash transactions can reduce infection transmission by removing direct cash payments.</a:t>
            </a:r>
            <a:endParaRPr b="0" lang="en-US" sz="3400" spc="-1" strike="noStrike">
              <a:solidFill>
                <a:srgbClr val="000000"/>
              </a:solidFill>
              <a:latin typeface="Calibri"/>
            </a:endParaRPr>
          </a:p>
          <a:p>
            <a:pPr>
              <a:lnSpc>
                <a:spcPct val="90000"/>
              </a:lnSpc>
              <a:spcBef>
                <a:spcPts val="1001"/>
              </a:spcBef>
            </a:pPr>
            <a:endParaRPr b="0" lang="en-US" sz="3400" spc="-1" strike="noStrike">
              <a:solidFill>
                <a:srgbClr val="000000"/>
              </a:solidFill>
              <a:latin typeface="Calibri"/>
            </a:endParaRPr>
          </a:p>
          <a:p>
            <a:pPr>
              <a:lnSpc>
                <a:spcPct val="90000"/>
              </a:lnSpc>
              <a:spcBef>
                <a:spcPts val="1001"/>
              </a:spcBef>
            </a:pPr>
            <a:endParaRPr b="0" lang="en-US" sz="3400" spc="-1" strike="noStrike">
              <a:solidFill>
                <a:srgbClr val="000000"/>
              </a:solidFill>
              <a:latin typeface="Calibri"/>
            </a:endParaRPr>
          </a:p>
          <a:p>
            <a:pPr>
              <a:lnSpc>
                <a:spcPct val="90000"/>
              </a:lnSpc>
              <a:spcBef>
                <a:spcPts val="1001"/>
              </a:spcBef>
            </a:pPr>
            <a:r>
              <a:rPr b="0" lang="en-US" sz="1800" spc="-1" strike="noStrike">
                <a:solidFill>
                  <a:srgbClr val="000000"/>
                </a:solidFill>
                <a:latin typeface="Calibri"/>
              </a:rPr>
              <a:t>Source </a:t>
            </a:r>
            <a:r>
              <a:rPr b="0" lang="en-US" sz="1800" spc="-1" strike="noStrike" u="sng">
                <a:solidFill>
                  <a:srgbClr val="0563c1"/>
                </a:solidFill>
                <a:uFillTx/>
                <a:latin typeface="Calibri"/>
                <a:hlinkClick r:id="rId1"/>
              </a:rPr>
              <a:t>https://assets.publishing.service.gov.uk/government/uploads/system/uploads/attachment_data/file/934618/Progress_Paper_of_the_Disability_Inclusion_Strategy_November_2020.pdf</a:t>
            </a:r>
            <a:r>
              <a:rPr b="0" lang="en-US" sz="1800" spc="-1" strike="noStrike">
                <a:solidFill>
                  <a:srgbClr val="000000"/>
                </a:solidFill>
                <a:latin typeface="Calibri"/>
              </a:rPr>
              <a:t>  p35</a:t>
            </a:r>
            <a:endParaRPr b="0" lang="en-US" sz="1800" spc="-1" strike="noStrike">
              <a:solidFill>
                <a:srgbClr val="000000"/>
              </a:solidFill>
              <a:latin typeface="Calibri"/>
            </a:endParaRPr>
          </a:p>
          <a:p>
            <a:pPr>
              <a:lnSpc>
                <a:spcPct val="90000"/>
              </a:lnSpc>
              <a:spcBef>
                <a:spcPts val="1001"/>
              </a:spcBef>
            </a:pPr>
            <a:endParaRPr b="0" lang="en-US" sz="1800" spc="-1" strike="noStrike">
              <a:solidFill>
                <a:srgbClr val="000000"/>
              </a:solidFill>
              <a:latin typeface="Calibri"/>
            </a:endParaRPr>
          </a:p>
        </p:txBody>
      </p:sp>
      <p:pic>
        <p:nvPicPr>
          <p:cNvPr id="158" name="Picture 3" descr=""/>
          <p:cNvPicPr/>
          <p:nvPr/>
        </p:nvPicPr>
        <p:blipFill>
          <a:blip r:embed="rId2"/>
          <a:stretch/>
        </p:blipFill>
        <p:spPr>
          <a:xfrm>
            <a:off x="10982880" y="76320"/>
            <a:ext cx="914040" cy="914040"/>
          </a:xfrm>
          <a:prstGeom prst="rect">
            <a:avLst/>
          </a:prstGeom>
          <a:ln>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TextShape 1"/>
          <p:cNvSpPr txBox="1"/>
          <p:nvPr/>
        </p:nvSpPr>
        <p:spPr>
          <a:xfrm>
            <a:off x="838080" y="365040"/>
            <a:ext cx="10515240" cy="872280"/>
          </a:xfrm>
          <a:prstGeom prst="rect">
            <a:avLst/>
          </a:prstGeom>
          <a:noFill/>
          <a:ln>
            <a:noFill/>
          </a:ln>
        </p:spPr>
        <p:txBody>
          <a:bodyPr anchor="ctr">
            <a:noAutofit/>
          </a:bodyPr>
          <a:p>
            <a:pPr>
              <a:lnSpc>
                <a:spcPct val="90000"/>
              </a:lnSpc>
            </a:pPr>
            <a:r>
              <a:rPr b="0" lang="en-US" sz="4400" spc="-1" strike="noStrike">
                <a:solidFill>
                  <a:srgbClr val="ff0000"/>
                </a:solidFill>
                <a:latin typeface="Calibri Light"/>
              </a:rPr>
              <a:t>India Empolyment </a:t>
            </a:r>
            <a:endParaRPr b="0" lang="en-US" sz="4400" spc="-1" strike="noStrike">
              <a:solidFill>
                <a:srgbClr val="000000"/>
              </a:solidFill>
              <a:latin typeface="Calibri"/>
            </a:endParaRPr>
          </a:p>
        </p:txBody>
      </p:sp>
      <p:sp>
        <p:nvSpPr>
          <p:cNvPr id="160" name="TextShape 2"/>
          <p:cNvSpPr txBox="1"/>
          <p:nvPr/>
        </p:nvSpPr>
        <p:spPr>
          <a:xfrm>
            <a:off x="256320" y="1393920"/>
            <a:ext cx="11097000" cy="437076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1" lang="en-US" sz="2000" spc="-1" strike="noStrike">
                <a:solidFill>
                  <a:srgbClr val="000000"/>
                </a:solidFill>
                <a:latin typeface="Calibri"/>
                <a:ea typeface="Calibri"/>
              </a:rPr>
              <a:t>There are an estimated 70 million disabled people in India (a gross underestimate), of whom only about 0.1% are employed currently in industries. The International Labour Organization's 2011 reported that 73.6% of disabled people in India are still outside the labour force. Currently, available evidence shows that lack of employment opportunities is a significant problem, which causes concern among working-age disabled adults. </a:t>
            </a:r>
            <a:endParaRPr b="0" lang="en-US" sz="2000" spc="-1" strike="noStrike">
              <a:solidFill>
                <a:srgbClr val="000000"/>
              </a:solidFill>
              <a:latin typeface="Calibri"/>
            </a:endParaRPr>
          </a:p>
          <a:p>
            <a:pPr marL="228600" indent="-228240">
              <a:lnSpc>
                <a:spcPct val="90000"/>
              </a:lnSpc>
              <a:spcBef>
                <a:spcPts val="1001"/>
              </a:spcBef>
              <a:buClr>
                <a:srgbClr val="000000"/>
              </a:buClr>
              <a:buFont typeface="Arial"/>
              <a:buChar char="•"/>
            </a:pPr>
            <a:r>
              <a:rPr b="1" lang="en-US" sz="2000" spc="-1" strike="noStrike">
                <a:solidFill>
                  <a:srgbClr val="000000"/>
                </a:solidFill>
                <a:latin typeface="Calibri"/>
                <a:ea typeface="Calibri"/>
              </a:rPr>
              <a:t>2016 </a:t>
            </a:r>
            <a:r>
              <a:rPr b="1" lang="en-US" sz="2000" spc="-1" strike="noStrike">
                <a:solidFill>
                  <a:srgbClr val="333333"/>
                </a:solidFill>
                <a:latin typeface="Calibri"/>
                <a:ea typeface="Calibri"/>
              </a:rPr>
              <a:t>Act requires establishments to prepare and publish an Equal Opportunity Policy (the “EOP”) for persons with disabilities. The EOP must </a:t>
            </a:r>
            <a:r>
              <a:rPr b="1" i="1" lang="en-US" sz="2000" spc="-1" strike="noStrike">
                <a:solidFill>
                  <a:srgbClr val="333333"/>
                </a:solidFill>
                <a:latin typeface="Calibri"/>
                <a:ea typeface="Calibri"/>
              </a:rPr>
              <a:t>inter alia </a:t>
            </a:r>
            <a:r>
              <a:rPr b="1" lang="en-US" sz="2000" spc="-1" strike="noStrike">
                <a:solidFill>
                  <a:srgbClr val="333333"/>
                </a:solidFill>
                <a:latin typeface="Calibri"/>
                <a:ea typeface="Calibri"/>
              </a:rPr>
              <a:t>contain: (a) details regarding amenities and facilities put in place for persons with disabilities; (b) lists of posts identified for such persons; and (c) details of training, promotion, allotment of accommodation and provision of assistive devices and barrier free accessibility for such persons.</a:t>
            </a:r>
            <a:endParaRPr b="0" lang="en-US" sz="2000" spc="-1" strike="noStrike">
              <a:solidFill>
                <a:srgbClr val="000000"/>
              </a:solidFill>
              <a:latin typeface="Calibri"/>
            </a:endParaRPr>
          </a:p>
          <a:p>
            <a:pPr marL="228600" indent="-228240">
              <a:lnSpc>
                <a:spcPct val="90000"/>
              </a:lnSpc>
              <a:spcBef>
                <a:spcPts val="1001"/>
              </a:spcBef>
              <a:buClr>
                <a:srgbClr val="333333"/>
              </a:buClr>
              <a:buFont typeface="Arial"/>
              <a:buChar char="•"/>
            </a:pPr>
            <a:r>
              <a:rPr b="1" lang="en-US" sz="2000" spc="-1" strike="noStrike">
                <a:solidFill>
                  <a:srgbClr val="333333"/>
                </a:solidFill>
                <a:latin typeface="Calibri"/>
                <a:ea typeface="Calibri"/>
              </a:rPr>
              <a:t>A 2017 Study of </a:t>
            </a:r>
            <a:r>
              <a:rPr b="1" lang="en-US" sz="2000" spc="-1" strike="noStrike">
                <a:solidFill>
                  <a:srgbClr val="000000"/>
                </a:solidFill>
                <a:latin typeface="Calibri"/>
                <a:ea typeface="Calibri"/>
              </a:rPr>
              <a:t>Information Technology (IT) and IT-enabled sectors to employ disabled people found of the 147 interviewed physical access to and within the worksite was highlighted as a concern by 95% of respondents. The majority perceived that communication, attitude of people, discrimination, harassment at the workplace, and information were critical barriers. </a:t>
            </a:r>
            <a:endParaRPr b="0" lang="en-US" sz="2000" spc="-1" strike="noStrike">
              <a:solidFill>
                <a:srgbClr val="000000"/>
              </a:solidFill>
              <a:latin typeface="Calibri"/>
            </a:endParaRPr>
          </a:p>
        </p:txBody>
      </p:sp>
      <p:pic>
        <p:nvPicPr>
          <p:cNvPr id="161" name="Picture 3" descr=""/>
          <p:cNvPicPr/>
          <p:nvPr/>
        </p:nvPicPr>
        <p:blipFill>
          <a:blip r:embed="rId1"/>
          <a:stretch/>
        </p:blipFill>
        <p:spPr>
          <a:xfrm>
            <a:off x="10781640" y="70200"/>
            <a:ext cx="1303200" cy="1221480"/>
          </a:xfrm>
          <a:prstGeom prst="rect">
            <a:avLst/>
          </a:prstGeom>
          <a:ln>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TextShape 1"/>
          <p:cNvSpPr txBox="1"/>
          <p:nvPr/>
        </p:nvSpPr>
        <p:spPr>
          <a:xfrm>
            <a:off x="838080" y="365040"/>
            <a:ext cx="10515240" cy="1325160"/>
          </a:xfrm>
          <a:prstGeom prst="rect">
            <a:avLst/>
          </a:prstGeom>
          <a:noFill/>
          <a:ln>
            <a:noFill/>
          </a:ln>
        </p:spPr>
        <p:txBody>
          <a:bodyPr anchor="ctr">
            <a:noAutofit/>
          </a:bodyPr>
          <a:p>
            <a:pPr>
              <a:lnSpc>
                <a:spcPct val="90000"/>
              </a:lnSpc>
            </a:pPr>
            <a:r>
              <a:rPr b="0" lang="en-US" sz="4400" spc="-1" strike="noStrike">
                <a:solidFill>
                  <a:srgbClr val="ff0000"/>
                </a:solidFill>
                <a:latin typeface="Calibri Light"/>
              </a:rPr>
              <a:t>Arman Ali CEO  National Centre for Promotion of Employment for Disabled People-India</a:t>
            </a:r>
            <a:endParaRPr b="0" lang="en-US" sz="4400" spc="-1" strike="noStrike">
              <a:solidFill>
                <a:srgbClr val="000000"/>
              </a:solidFill>
              <a:latin typeface="Calibri"/>
            </a:endParaRPr>
          </a:p>
        </p:txBody>
      </p:sp>
      <p:sp>
        <p:nvSpPr>
          <p:cNvPr id="163" name="TextShape 2"/>
          <p:cNvSpPr txBox="1"/>
          <p:nvPr/>
        </p:nvSpPr>
        <p:spPr>
          <a:xfrm>
            <a:off x="838080" y="1825560"/>
            <a:ext cx="10515240" cy="4350960"/>
          </a:xfrm>
          <a:prstGeom prst="rect">
            <a:avLst/>
          </a:prstGeom>
          <a:noFill/>
          <a:ln>
            <a:noFill/>
          </a:ln>
        </p:spPr>
        <p:txBody>
          <a:bodyPr>
            <a:noAutofit/>
          </a:bodyPr>
          <a:p>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64" name="Table 1"/>
          <p:cNvGraphicFramePr/>
          <p:nvPr/>
        </p:nvGraphicFramePr>
        <p:xfrm>
          <a:off x="520560" y="32040"/>
          <a:ext cx="11151000" cy="6568920"/>
        </p:xfrm>
        <a:graphic>
          <a:graphicData uri="http://schemas.openxmlformats.org/drawingml/2006/table">
            <a:tbl>
              <a:tblPr/>
              <a:tblGrid>
                <a:gridCol w="5601600"/>
                <a:gridCol w="5549400"/>
              </a:tblGrid>
              <a:tr h="412560">
                <a:tc>
                  <a:txBody>
                    <a:bodyPr lIns="68400" rIns="68400" tIns="0" bIns="0">
                      <a:noAutofit/>
                    </a:bodyPr>
                    <a:p>
                      <a:pPr>
                        <a:lnSpc>
                          <a:spcPct val="107000"/>
                        </a:lnSpc>
                        <a:spcAft>
                          <a:spcPts val="799"/>
                        </a:spcAft>
                      </a:pPr>
                      <a:r>
                        <a:rPr b="1" lang="en-GB" sz="1400" spc="-1" strike="noStrike">
                          <a:solidFill>
                            <a:srgbClr val="ffffff"/>
                          </a:solidFill>
                          <a:latin typeface="Calibri"/>
                          <a:ea typeface="Calibri"/>
                        </a:rPr>
                        <a:t>Don’ts </a:t>
                      </a:r>
                      <a:endParaRPr b="0" lang="en-GB" sz="1400" spc="-1" strike="noStrike">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lIns="68400" rIns="68400" tIns="0" bIns="0">
                      <a:noAutofit/>
                    </a:bodyPr>
                    <a:p>
                      <a:pPr>
                        <a:lnSpc>
                          <a:spcPct val="107000"/>
                        </a:lnSpc>
                        <a:spcAft>
                          <a:spcPts val="799"/>
                        </a:spcAft>
                      </a:pPr>
                      <a:r>
                        <a:rPr b="1" lang="en-GB" sz="1400" spc="-1" strike="noStrike">
                          <a:solidFill>
                            <a:srgbClr val="ffffff"/>
                          </a:solidFill>
                          <a:latin typeface="Calibri"/>
                          <a:ea typeface="Calibri"/>
                        </a:rPr>
                        <a:t>Do’s </a:t>
                      </a:r>
                      <a:endParaRPr b="0" lang="en-GB" sz="1400" spc="-1" strike="noStrike">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r>
              <a:tr h="475200">
                <a:tc>
                  <a:txBody>
                    <a:bodyPr lIns="68400" rIns="68400" tIns="0" bIns="0">
                      <a:noAutofit/>
                    </a:bodyPr>
                    <a:p>
                      <a:pPr>
                        <a:lnSpc>
                          <a:spcPct val="107000"/>
                        </a:lnSpc>
                        <a:spcAft>
                          <a:spcPts val="799"/>
                        </a:spcAft>
                      </a:pPr>
                      <a:r>
                        <a:rPr b="1" lang="en-GB" sz="1400" spc="-1" strike="noStrike">
                          <a:solidFill>
                            <a:srgbClr val="000000"/>
                          </a:solidFill>
                          <a:latin typeface="Calibri"/>
                          <a:ea typeface="Calibri"/>
                        </a:rPr>
                        <a:t>Don’t assume that disabled people are unemployable. </a:t>
                      </a:r>
                      <a:endParaRPr b="0" lang="en-GB" sz="14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68400" rIns="68400" tIns="0" bIns="0">
                      <a:noAutofit/>
                    </a:bodyPr>
                    <a:p>
                      <a:pPr>
                        <a:lnSpc>
                          <a:spcPct val="107000"/>
                        </a:lnSpc>
                        <a:spcAft>
                          <a:spcPts val="799"/>
                        </a:spcAft>
                      </a:pPr>
                      <a:r>
                        <a:rPr b="1" lang="en-GB" sz="1400" spc="-1" strike="noStrike">
                          <a:solidFill>
                            <a:srgbClr val="000000"/>
                          </a:solidFill>
                          <a:latin typeface="Calibri"/>
                          <a:ea typeface="Calibri"/>
                        </a:rPr>
                        <a:t>Do learn where to contact and recruit disabled people.</a:t>
                      </a:r>
                      <a:endParaRPr b="0" lang="en-GB" sz="14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383040">
                <a:tc>
                  <a:txBody>
                    <a:bodyPr lIns="68400" rIns="68400" tIns="0" bIns="0">
                      <a:noAutofit/>
                    </a:bodyPr>
                    <a:p>
                      <a:pPr>
                        <a:lnSpc>
                          <a:spcPct val="107000"/>
                        </a:lnSpc>
                        <a:spcAft>
                          <a:spcPts val="799"/>
                        </a:spcAft>
                      </a:pPr>
                      <a:r>
                        <a:rPr b="1" lang="en-GB" sz="1400" spc="-1" strike="noStrike">
                          <a:solidFill>
                            <a:srgbClr val="000000"/>
                          </a:solidFill>
                          <a:latin typeface="Calibri"/>
                          <a:ea typeface="Calibri"/>
                        </a:rPr>
                        <a:t>Don’t assume that disabled people lack the necessary education and training for employment. </a:t>
                      </a:r>
                      <a:endParaRPr b="0" lang="en-GB" sz="14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8400" rIns="68400" tIns="0" bIns="0">
                      <a:noAutofit/>
                    </a:bodyPr>
                    <a:p>
                      <a:pPr>
                        <a:lnSpc>
                          <a:spcPct val="107000"/>
                        </a:lnSpc>
                        <a:spcAft>
                          <a:spcPts val="799"/>
                        </a:spcAft>
                      </a:pPr>
                      <a:r>
                        <a:rPr b="1" lang="en-GB" sz="1400" spc="-1" strike="noStrike">
                          <a:solidFill>
                            <a:srgbClr val="000000"/>
                          </a:solidFill>
                          <a:latin typeface="Calibri"/>
                          <a:ea typeface="Calibri"/>
                        </a:rPr>
                        <a:t>Do learn how to communicate with disabled people.</a:t>
                      </a:r>
                      <a:endParaRPr b="0" lang="en-GB" sz="14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691560">
                <a:tc>
                  <a:txBody>
                    <a:bodyPr lIns="68400" rIns="68400" tIns="0" bIns="0">
                      <a:noAutofit/>
                    </a:bodyPr>
                    <a:p>
                      <a:pPr>
                        <a:lnSpc>
                          <a:spcPct val="107000"/>
                        </a:lnSpc>
                        <a:spcAft>
                          <a:spcPts val="799"/>
                        </a:spcAft>
                      </a:pPr>
                      <a:r>
                        <a:rPr b="1" lang="en-GB" sz="1400" spc="-1" strike="noStrike">
                          <a:solidFill>
                            <a:srgbClr val="000000"/>
                          </a:solidFill>
                          <a:latin typeface="Calibri"/>
                          <a:ea typeface="Calibri"/>
                        </a:rPr>
                        <a:t>Don’t assume that disabled people do not want to work. </a:t>
                      </a:r>
                      <a:endParaRPr b="0" lang="en-GB" sz="14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68400" rIns="68400" tIns="0" bIns="0">
                      <a:noAutofit/>
                    </a:bodyPr>
                    <a:p>
                      <a:pPr>
                        <a:lnSpc>
                          <a:spcPct val="107000"/>
                        </a:lnSpc>
                        <a:spcAft>
                          <a:spcPts val="799"/>
                        </a:spcAft>
                      </a:pPr>
                      <a:r>
                        <a:rPr b="1" lang="en-GB" sz="1400" spc="-1" strike="noStrike">
                          <a:solidFill>
                            <a:srgbClr val="000000"/>
                          </a:solidFill>
                          <a:latin typeface="Calibri"/>
                          <a:ea typeface="Calibri"/>
                        </a:rPr>
                        <a:t>Do ensure that your applications and other company forms do not ask disability related questions and that they are in formats that are accessible to disabled people. </a:t>
                      </a:r>
                      <a:endParaRPr b="0" lang="en-GB" sz="14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572040">
                <a:tc>
                  <a:txBody>
                    <a:bodyPr lIns="68400" rIns="68400" tIns="0" bIns="0">
                      <a:noAutofit/>
                    </a:bodyPr>
                    <a:p>
                      <a:pPr>
                        <a:lnSpc>
                          <a:spcPct val="107000"/>
                        </a:lnSpc>
                        <a:spcAft>
                          <a:spcPts val="799"/>
                        </a:spcAft>
                      </a:pPr>
                      <a:r>
                        <a:rPr b="1" lang="en-GB" sz="1400" spc="-1" strike="noStrike">
                          <a:solidFill>
                            <a:srgbClr val="000000"/>
                          </a:solidFill>
                          <a:latin typeface="Calibri"/>
                          <a:ea typeface="Calibri"/>
                        </a:rPr>
                        <a:t>Don’t ask if a person has a disability during an employment interview.</a:t>
                      </a:r>
                      <a:endParaRPr b="0" lang="en-GB" sz="14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8400" rIns="68400" tIns="0" bIns="0">
                      <a:noAutofit/>
                    </a:bodyPr>
                    <a:p>
                      <a:pPr>
                        <a:lnSpc>
                          <a:spcPct val="107000"/>
                        </a:lnSpc>
                        <a:spcAft>
                          <a:spcPts val="799"/>
                        </a:spcAft>
                      </a:pPr>
                      <a:r>
                        <a:rPr b="1" lang="en-GB" sz="1400" spc="-1" strike="noStrike">
                          <a:solidFill>
                            <a:srgbClr val="000000"/>
                          </a:solidFill>
                          <a:latin typeface="Calibri"/>
                          <a:ea typeface="Calibri"/>
                        </a:rPr>
                        <a:t>Do consider having written job descriptions that identify the essential functions of the job.</a:t>
                      </a:r>
                      <a:endParaRPr b="0" lang="en-GB" sz="14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642600">
                <a:tc>
                  <a:txBody>
                    <a:bodyPr lIns="68400" rIns="68400" tIns="0" bIns="0">
                      <a:noAutofit/>
                    </a:bodyPr>
                    <a:p>
                      <a:pPr>
                        <a:lnSpc>
                          <a:spcPct val="107000"/>
                        </a:lnSpc>
                        <a:spcAft>
                          <a:spcPts val="799"/>
                        </a:spcAft>
                      </a:pPr>
                      <a:r>
                        <a:rPr b="1" lang="en-GB" sz="1400" spc="-1" strike="noStrike">
                          <a:solidFill>
                            <a:srgbClr val="000000"/>
                          </a:solidFill>
                          <a:latin typeface="Calibri"/>
                          <a:ea typeface="Calibri"/>
                        </a:rPr>
                        <a:t>Don’t assume that certain jobs are more suited to disabled people. </a:t>
                      </a:r>
                      <a:endParaRPr b="0" lang="en-GB" sz="1400" spc="-1" strike="noStrike">
                        <a:latin typeface="Arial"/>
                      </a:endParaRPr>
                    </a:p>
                    <a:p>
                      <a:pPr>
                        <a:lnSpc>
                          <a:spcPct val="107000"/>
                        </a:lnSpc>
                        <a:spcAft>
                          <a:spcPts val="799"/>
                        </a:spcAft>
                      </a:pPr>
                      <a:r>
                        <a:rPr b="1" lang="en-GB" sz="1400" spc="-1" strike="noStrike">
                          <a:solidFill>
                            <a:srgbClr val="000000"/>
                          </a:solidFill>
                          <a:latin typeface="Calibri"/>
                          <a:ea typeface="Calibri"/>
                        </a:rPr>
                        <a:t> </a:t>
                      </a:r>
                      <a:endParaRPr b="0" lang="en-GB" sz="14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68400" rIns="68400" tIns="0" bIns="0">
                      <a:noAutofit/>
                    </a:bodyPr>
                    <a:p>
                      <a:pPr>
                        <a:lnSpc>
                          <a:spcPct val="107000"/>
                        </a:lnSpc>
                        <a:spcAft>
                          <a:spcPts val="799"/>
                        </a:spcAft>
                      </a:pPr>
                      <a:r>
                        <a:rPr b="1" lang="en-GB" sz="1400" spc="-1" strike="noStrike">
                          <a:solidFill>
                            <a:srgbClr val="000000"/>
                          </a:solidFill>
                          <a:latin typeface="Calibri"/>
                          <a:ea typeface="Calibri"/>
                        </a:rPr>
                        <a:t>Do ensure that requirements for medical examinations do not discriminate and eliminate disabled applicants.</a:t>
                      </a:r>
                      <a:endParaRPr b="0" lang="en-GB" sz="14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572040">
                <a:tc>
                  <a:txBody>
                    <a:bodyPr lIns="68400" rIns="68400" tIns="0" bIns="0">
                      <a:noAutofit/>
                    </a:bodyPr>
                    <a:p>
                      <a:pPr>
                        <a:lnSpc>
                          <a:spcPct val="107000"/>
                        </a:lnSpc>
                        <a:spcAft>
                          <a:spcPts val="799"/>
                        </a:spcAft>
                      </a:pPr>
                      <a:r>
                        <a:rPr b="1" lang="en-GB" sz="1400" spc="-1" strike="noStrike">
                          <a:solidFill>
                            <a:srgbClr val="000000"/>
                          </a:solidFill>
                          <a:latin typeface="Calibri"/>
                          <a:ea typeface="Calibri"/>
                        </a:rPr>
                        <a:t>Don’t assume that disabled people can’t do a certain job</a:t>
                      </a:r>
                      <a:endParaRPr b="0" lang="en-GB" sz="14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8400" rIns="68400" tIns="0" bIns="0">
                      <a:noAutofit/>
                    </a:bodyPr>
                    <a:p>
                      <a:pPr>
                        <a:lnSpc>
                          <a:spcPct val="107000"/>
                        </a:lnSpc>
                        <a:spcAft>
                          <a:spcPts val="799"/>
                        </a:spcAft>
                      </a:pPr>
                      <a:r>
                        <a:rPr b="1" lang="en-GB" sz="1400" spc="-1" strike="noStrike">
                          <a:solidFill>
                            <a:srgbClr val="000000"/>
                          </a:solidFill>
                          <a:latin typeface="Calibri"/>
                          <a:ea typeface="Calibri"/>
                        </a:rPr>
                        <a:t>Do provide reasonable accommodations that the qualified applicant will need to compete for the job.</a:t>
                      </a:r>
                      <a:endParaRPr b="0" lang="en-GB" sz="14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572040">
                <a:tc>
                  <a:txBody>
                    <a:bodyPr lIns="68400" rIns="68400" tIns="0" bIns="0">
                      <a:noAutofit/>
                    </a:bodyPr>
                    <a:p>
                      <a:pPr>
                        <a:lnSpc>
                          <a:spcPct val="107000"/>
                        </a:lnSpc>
                        <a:spcAft>
                          <a:spcPts val="799"/>
                        </a:spcAft>
                      </a:pPr>
                      <a:r>
                        <a:rPr b="1" lang="en-GB" sz="1400" spc="-1" strike="noStrike">
                          <a:solidFill>
                            <a:srgbClr val="000000"/>
                          </a:solidFill>
                          <a:latin typeface="Calibri"/>
                          <a:ea typeface="Calibri"/>
                        </a:rPr>
                        <a:t>Don’t assume that your current management will need special training to learn how to work with disabled people.</a:t>
                      </a:r>
                      <a:endParaRPr b="0" lang="en-GB" sz="14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68400" rIns="68400" tIns="0" bIns="0">
                      <a:noAutofit/>
                    </a:bodyPr>
                    <a:p>
                      <a:pPr>
                        <a:lnSpc>
                          <a:spcPct val="107000"/>
                        </a:lnSpc>
                        <a:spcAft>
                          <a:spcPts val="799"/>
                        </a:spcAft>
                      </a:pPr>
                      <a:r>
                        <a:rPr b="1" lang="en-GB" sz="1400" spc="-1" strike="noStrike">
                          <a:solidFill>
                            <a:srgbClr val="000000"/>
                          </a:solidFill>
                          <a:latin typeface="Calibri"/>
                          <a:ea typeface="Calibri"/>
                        </a:rPr>
                        <a:t>Do treat disabled people the same way you would treat any applicant or employee</a:t>
                      </a:r>
                      <a:endParaRPr b="0" lang="en-GB" sz="14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642600">
                <a:tc>
                  <a:txBody>
                    <a:bodyPr lIns="68400" rIns="68400" tIns="0" bIns="0">
                      <a:noAutofit/>
                    </a:bodyPr>
                    <a:p>
                      <a:pPr>
                        <a:lnSpc>
                          <a:spcPct val="107000"/>
                        </a:lnSpc>
                        <a:spcAft>
                          <a:spcPts val="799"/>
                        </a:spcAft>
                      </a:pPr>
                      <a:r>
                        <a:rPr b="1" lang="en-GB" sz="1400" spc="-1" strike="noStrike">
                          <a:solidFill>
                            <a:srgbClr val="000000"/>
                          </a:solidFill>
                          <a:latin typeface="Calibri"/>
                          <a:ea typeface="Calibri"/>
                        </a:rPr>
                        <a:t>Don’t assume that the cost of business insurance will increase as a result of hiring disabled people. </a:t>
                      </a:r>
                      <a:endParaRPr b="0" lang="en-GB" sz="14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8400" rIns="68400" tIns="0" bIns="0">
                      <a:noAutofit/>
                    </a:bodyPr>
                    <a:p>
                      <a:pPr>
                        <a:lnSpc>
                          <a:spcPct val="107000"/>
                        </a:lnSpc>
                        <a:spcAft>
                          <a:spcPts val="799"/>
                        </a:spcAft>
                      </a:pPr>
                      <a:r>
                        <a:rPr b="1" lang="en-GB" sz="1400" spc="-1" strike="noStrike">
                          <a:solidFill>
                            <a:srgbClr val="000000"/>
                          </a:solidFill>
                          <a:latin typeface="Calibri"/>
                          <a:ea typeface="Calibri"/>
                        </a:rPr>
                        <a:t>Do relax and make the disabled applicant feel comfortable. </a:t>
                      </a:r>
                      <a:endParaRPr b="0" lang="en-GB" sz="1400" spc="-1" strike="noStrike">
                        <a:latin typeface="Arial"/>
                      </a:endParaRPr>
                    </a:p>
                    <a:p>
                      <a:pPr>
                        <a:lnSpc>
                          <a:spcPct val="107000"/>
                        </a:lnSpc>
                        <a:spcAft>
                          <a:spcPts val="799"/>
                        </a:spcAft>
                      </a:pPr>
                      <a:r>
                        <a:rPr b="1" lang="en-GB" sz="1100" spc="-1" strike="noStrike">
                          <a:solidFill>
                            <a:srgbClr val="000000"/>
                          </a:solidFill>
                          <a:latin typeface="Calibri"/>
                          <a:ea typeface="Calibri"/>
                        </a:rPr>
                        <a:t> </a:t>
                      </a:r>
                      <a:endParaRPr b="0" lang="en-GB"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572040">
                <a:tc>
                  <a:txBody>
                    <a:bodyPr lIns="68400" rIns="68400" tIns="0" bIns="0">
                      <a:noAutofit/>
                    </a:bodyPr>
                    <a:p>
                      <a:pPr>
                        <a:lnSpc>
                          <a:spcPct val="107000"/>
                        </a:lnSpc>
                        <a:spcAft>
                          <a:spcPts val="799"/>
                        </a:spcAft>
                      </a:pPr>
                      <a:r>
                        <a:rPr b="1" lang="en-GB" sz="1400" spc="-1" strike="noStrike">
                          <a:solidFill>
                            <a:srgbClr val="000000"/>
                          </a:solidFill>
                          <a:latin typeface="Calibri"/>
                          <a:ea typeface="Calibri"/>
                        </a:rPr>
                        <a:t>Don’t assume that the work environment will be unsafe if you employ disabled people or an employee sustains a impairment on the job.  </a:t>
                      </a:r>
                      <a:endParaRPr b="0" lang="en-GB" sz="14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68400" rIns="68400" tIns="0" bIns="0">
                      <a:noAutofit/>
                    </a:bodyPr>
                    <a:p>
                      <a:pPr>
                        <a:lnSpc>
                          <a:spcPct val="107000"/>
                        </a:lnSpc>
                        <a:spcAft>
                          <a:spcPts val="799"/>
                        </a:spcAft>
                      </a:pPr>
                      <a:r>
                        <a:rPr b="1" lang="en-GB" sz="1400" spc="-1" strike="noStrike">
                          <a:solidFill>
                            <a:srgbClr val="000000"/>
                          </a:solidFill>
                          <a:latin typeface="Calibri"/>
                          <a:ea typeface="Calibri"/>
                        </a:rPr>
                        <a:t>Do develop procedures for maintaining and protecting confidential medical records.</a:t>
                      </a:r>
                      <a:endParaRPr b="0" lang="en-GB" sz="14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241920">
                <a:tc>
                  <a:txBody>
                    <a:bodyPr lIns="68400" rIns="68400" tIns="0" bIns="0">
                      <a:noAutofit/>
                    </a:bodyPr>
                    <a:p>
                      <a:pPr>
                        <a:lnSpc>
                          <a:spcPct val="107000"/>
                        </a:lnSpc>
                        <a:spcAft>
                          <a:spcPts val="799"/>
                        </a:spcAft>
                      </a:pPr>
                      <a:r>
                        <a:rPr b="1" lang="en-GB" sz="1400" spc="-1" strike="noStrike">
                          <a:solidFill>
                            <a:srgbClr val="000000"/>
                          </a:solidFill>
                          <a:latin typeface="Calibri"/>
                          <a:ea typeface="Calibri"/>
                        </a:rPr>
                        <a:t>Don’t assume that reasonable accommodations are expensive.</a:t>
                      </a:r>
                      <a:endParaRPr b="0" lang="en-GB" sz="14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8400" rIns="68400" tIns="0" bIns="0">
                      <a:noAutofit/>
                    </a:bodyPr>
                    <a:p>
                      <a:pPr>
                        <a:lnSpc>
                          <a:spcPct val="107000"/>
                        </a:lnSpc>
                        <a:spcAft>
                          <a:spcPts val="799"/>
                        </a:spcAft>
                      </a:pPr>
                      <a:r>
                        <a:rPr b="1" lang="en-GB" sz="1400" spc="-1" strike="noStrike">
                          <a:solidFill>
                            <a:srgbClr val="000000"/>
                          </a:solidFill>
                          <a:latin typeface="Calibri"/>
                          <a:ea typeface="Calibri"/>
                        </a:rPr>
                        <a:t>Do train supervisors about how to make reasonable accommodations.</a:t>
                      </a:r>
                      <a:endParaRPr b="0" lang="en-GB" sz="14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313560">
                <a:tc>
                  <a:txBody>
                    <a:bodyPr lIns="68400" rIns="68400" tIns="0" bIns="0">
                      <a:noAutofit/>
                    </a:bodyPr>
                    <a:p>
                      <a:pPr>
                        <a:lnSpc>
                          <a:spcPct val="107000"/>
                        </a:lnSpc>
                        <a:spcAft>
                          <a:spcPts val="799"/>
                        </a:spcAft>
                      </a:pPr>
                      <a:r>
                        <a:rPr b="1" lang="en-GB" sz="1400" spc="-1" strike="noStrike">
                          <a:solidFill>
                            <a:srgbClr val="000000"/>
                          </a:solidFill>
                          <a:latin typeface="Calibri"/>
                          <a:ea typeface="Calibri"/>
                        </a:rPr>
                        <a:t>Don’t make medical judgments.</a:t>
                      </a:r>
                      <a:endParaRPr b="0" lang="en-GB" sz="14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68400" rIns="68400" tIns="0" bIns="0">
                      <a:noAutofit/>
                    </a:bodyPr>
                    <a:p>
                      <a:pPr>
                        <a:lnSpc>
                          <a:spcPct val="107000"/>
                        </a:lnSpc>
                        <a:spcAft>
                          <a:spcPts val="799"/>
                        </a:spcAft>
                      </a:pPr>
                      <a:r>
                        <a:rPr b="0" lang="en-GB" sz="1100" spc="-1" strike="noStrike">
                          <a:solidFill>
                            <a:srgbClr val="000000"/>
                          </a:solidFill>
                          <a:latin typeface="Calibri"/>
                          <a:ea typeface="Calibri"/>
                        </a:rPr>
                        <a:t> </a:t>
                      </a:r>
                      <a:endParaRPr b="0" lang="en-GB"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477720">
                <a:tc>
                  <a:txBody>
                    <a:bodyPr lIns="68400" rIns="68400" tIns="0" bIns="0">
                      <a:noAutofit/>
                    </a:bodyPr>
                    <a:p>
                      <a:pPr>
                        <a:lnSpc>
                          <a:spcPct val="107000"/>
                        </a:lnSpc>
                        <a:spcAft>
                          <a:spcPts val="799"/>
                        </a:spcAft>
                      </a:pPr>
                      <a:r>
                        <a:rPr b="1" lang="en-GB" sz="1400" spc="-1" strike="noStrike">
                          <a:solidFill>
                            <a:srgbClr val="000000"/>
                          </a:solidFill>
                          <a:latin typeface="Calibri"/>
                          <a:ea typeface="Calibri"/>
                        </a:rPr>
                        <a:t>Don’t assume that your workplace is accessible.</a:t>
                      </a:r>
                      <a:endParaRPr b="0" lang="en-GB" sz="14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8400" rIns="68400" tIns="0" bIns="0">
                      <a:noAutofit/>
                    </a:bodyPr>
                    <a:p>
                      <a:pPr>
                        <a:lnSpc>
                          <a:spcPct val="107000"/>
                        </a:lnSpc>
                        <a:spcAft>
                          <a:spcPts val="799"/>
                        </a:spcAft>
                      </a:pPr>
                      <a:r>
                        <a:rPr b="0" lang="en-GB" sz="1100" spc="-1" strike="noStrike">
                          <a:solidFill>
                            <a:srgbClr val="000000"/>
                          </a:solidFill>
                          <a:latin typeface="Calibri"/>
                          <a:ea typeface="Calibri"/>
                        </a:rPr>
                        <a:t> </a:t>
                      </a:r>
                      <a:r>
                        <a:rPr b="1" lang="en-GB" sz="1600" spc="-1" strike="noStrike">
                          <a:solidFill>
                            <a:srgbClr val="000000"/>
                          </a:solidFill>
                          <a:latin typeface="Calibri"/>
                          <a:ea typeface="Calibri"/>
                        </a:rPr>
                        <a:t>South African Human Rights Commission Advice for Employers</a:t>
                      </a:r>
                      <a:endParaRPr b="0" lang="en-GB" sz="16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bl>
          </a:graphicData>
        </a:graphic>
      </p:graphicFrame>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TextShape 1"/>
          <p:cNvSpPr txBox="1"/>
          <p:nvPr/>
        </p:nvSpPr>
        <p:spPr>
          <a:xfrm>
            <a:off x="256320" y="365040"/>
            <a:ext cx="11097000" cy="1325160"/>
          </a:xfrm>
          <a:prstGeom prst="rect">
            <a:avLst/>
          </a:prstGeom>
          <a:noFill/>
          <a:ln>
            <a:noFill/>
          </a:ln>
        </p:spPr>
        <p:txBody>
          <a:bodyPr anchor="ctr">
            <a:normAutofit fontScale="46000"/>
          </a:bodyPr>
          <a:p>
            <a:pPr>
              <a:lnSpc>
                <a:spcPct val="90000"/>
              </a:lnSpc>
            </a:pPr>
            <a:r>
              <a:rPr b="0" lang="en-US" sz="4400" spc="-1" strike="noStrike">
                <a:solidFill>
                  <a:srgbClr val="ff0000"/>
                </a:solidFill>
                <a:latin typeface="Lato"/>
              </a:rPr>
              <a:t>Employers’ Federation of Ceylon, Specialised Training &amp; Disability Resource Centre </a:t>
            </a:r>
            <a:endParaRPr b="0" lang="en-US" sz="4400" spc="-1" strike="noStrike">
              <a:solidFill>
                <a:srgbClr val="000000"/>
              </a:solidFill>
              <a:latin typeface="Calibri"/>
            </a:endParaRPr>
          </a:p>
        </p:txBody>
      </p:sp>
      <p:pic>
        <p:nvPicPr>
          <p:cNvPr id="166" name="Picture 3" descr=""/>
          <p:cNvPicPr/>
          <p:nvPr/>
        </p:nvPicPr>
        <p:blipFill>
          <a:blip r:embed="rId1"/>
          <a:stretch/>
        </p:blipFill>
        <p:spPr>
          <a:xfrm>
            <a:off x="10781640" y="70200"/>
            <a:ext cx="1303200" cy="1221480"/>
          </a:xfrm>
          <a:prstGeom prst="rect">
            <a:avLst/>
          </a:prstGeom>
          <a:ln>
            <a:noFill/>
          </a:ln>
        </p:spPr>
      </p:pic>
      <p:sp>
        <p:nvSpPr>
          <p:cNvPr id="167" name="TextShape 2"/>
          <p:cNvSpPr txBox="1"/>
          <p:nvPr/>
        </p:nvSpPr>
        <p:spPr>
          <a:xfrm>
            <a:off x="838080" y="1825560"/>
            <a:ext cx="10515240" cy="4350960"/>
          </a:xfrm>
          <a:prstGeom prst="rect">
            <a:avLst/>
          </a:prstGeom>
          <a:noFill/>
          <a:ln>
            <a:noFill/>
          </a:ln>
        </p:spPr>
        <p:txBody>
          <a:bodyPr>
            <a:noAutofit/>
          </a:bodyPr>
          <a:p>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TextShape 1"/>
          <p:cNvSpPr txBox="1"/>
          <p:nvPr/>
        </p:nvSpPr>
        <p:spPr>
          <a:xfrm>
            <a:off x="336240" y="278280"/>
            <a:ext cx="10515240" cy="805320"/>
          </a:xfrm>
          <a:prstGeom prst="rect">
            <a:avLst/>
          </a:prstGeom>
          <a:noFill/>
          <a:ln>
            <a:noFill/>
          </a:ln>
        </p:spPr>
        <p:txBody>
          <a:bodyPr anchor="ctr">
            <a:normAutofit/>
          </a:bodyPr>
          <a:p>
            <a:pPr>
              <a:lnSpc>
                <a:spcPct val="90000"/>
              </a:lnSpc>
            </a:pPr>
            <a:r>
              <a:rPr b="1" lang="en-US" sz="2800" spc="-1" strike="noStrike">
                <a:solidFill>
                  <a:srgbClr val="ff0000"/>
                </a:solidFill>
                <a:latin typeface="Calibri"/>
                <a:ea typeface="Calibri"/>
              </a:rPr>
              <a:t>Special employment measures need to be compatible with the CRPD</a:t>
            </a:r>
            <a:endParaRPr b="0" lang="en-US" sz="2800" spc="-1" strike="noStrike">
              <a:solidFill>
                <a:srgbClr val="000000"/>
              </a:solidFill>
              <a:latin typeface="Calibri"/>
            </a:endParaRPr>
          </a:p>
        </p:txBody>
      </p:sp>
      <p:sp>
        <p:nvSpPr>
          <p:cNvPr id="169" name="TextShape 2"/>
          <p:cNvSpPr txBox="1"/>
          <p:nvPr/>
        </p:nvSpPr>
        <p:spPr>
          <a:xfrm>
            <a:off x="838080" y="1472040"/>
            <a:ext cx="10515240" cy="4704480"/>
          </a:xfrm>
          <a:prstGeom prst="rect">
            <a:avLst/>
          </a:prstGeom>
          <a:noFill/>
          <a:ln>
            <a:noFill/>
          </a:ln>
        </p:spPr>
        <p:txBody>
          <a:bodyPr>
            <a:normAutofit fontScale="81000"/>
          </a:bodyPr>
          <a:p>
            <a:pPr marL="228600" indent="-228240" algn="just">
              <a:lnSpc>
                <a:spcPct val="107000"/>
              </a:lnSpc>
              <a:spcBef>
                <a:spcPts val="1001"/>
              </a:spcBef>
              <a:spcAft>
                <a:spcPts val="799"/>
              </a:spcAft>
              <a:buClr>
                <a:srgbClr val="000000"/>
              </a:buClr>
              <a:buFont typeface="Arial"/>
              <a:buChar char="•"/>
            </a:pPr>
            <a:r>
              <a:rPr b="1" lang="en-US" sz="2400" spc="-1" strike="noStrike">
                <a:solidFill>
                  <a:srgbClr val="000000"/>
                </a:solidFill>
                <a:latin typeface="Calibri"/>
                <a:ea typeface="Calibri"/>
              </a:rPr>
              <a:t> </a:t>
            </a:r>
            <a:r>
              <a:rPr b="1" lang="en-US" sz="2400" spc="-1" strike="noStrike">
                <a:solidFill>
                  <a:srgbClr val="000000"/>
                </a:solidFill>
                <a:latin typeface="Calibri"/>
                <a:ea typeface="Calibri"/>
              </a:rPr>
              <a:t>In many, mostly developed, countries, there are special employment schemes targeting disabled people.</a:t>
            </a:r>
            <a:endParaRPr b="0" lang="en-US" sz="2400" spc="-1" strike="noStrike">
              <a:solidFill>
                <a:srgbClr val="000000"/>
              </a:solidFill>
              <a:latin typeface="Calibri"/>
            </a:endParaRPr>
          </a:p>
          <a:p>
            <a:pPr marL="228600" indent="-228240" algn="just">
              <a:lnSpc>
                <a:spcPct val="107000"/>
              </a:lnSpc>
              <a:spcBef>
                <a:spcPts val="1001"/>
              </a:spcBef>
              <a:spcAft>
                <a:spcPts val="799"/>
              </a:spcAft>
              <a:buClr>
                <a:srgbClr val="000000"/>
              </a:buClr>
              <a:buFont typeface="Arial"/>
              <a:buChar char="•"/>
            </a:pPr>
            <a:r>
              <a:rPr b="1" lang="en-US" sz="2400" spc="-1" strike="noStrike">
                <a:solidFill>
                  <a:srgbClr val="000000"/>
                </a:solidFill>
                <a:latin typeface="Calibri"/>
                <a:ea typeface="Calibri"/>
              </a:rPr>
              <a:t> </a:t>
            </a:r>
            <a:r>
              <a:rPr b="1" lang="en-US" sz="2400" spc="-1" strike="noStrike">
                <a:solidFill>
                  <a:srgbClr val="000000"/>
                </a:solidFill>
                <a:latin typeface="Calibri"/>
                <a:ea typeface="Calibri"/>
              </a:rPr>
              <a:t>These include workshops which provide very basic manual work (often without salary, as people would be receiving their disability benefits, or with extremely low, nominal “wages” that are far below the local minimum wage so called ‘sheltered’ workshops ).</a:t>
            </a:r>
            <a:endParaRPr b="0" lang="en-US" sz="2400" spc="-1" strike="noStrike">
              <a:solidFill>
                <a:srgbClr val="000000"/>
              </a:solidFill>
              <a:latin typeface="Calibri"/>
            </a:endParaRPr>
          </a:p>
          <a:p>
            <a:pPr marL="228600" indent="-228240" algn="just">
              <a:lnSpc>
                <a:spcPct val="107000"/>
              </a:lnSpc>
              <a:spcBef>
                <a:spcPts val="1001"/>
              </a:spcBef>
              <a:spcAft>
                <a:spcPts val="799"/>
              </a:spcAft>
              <a:buClr>
                <a:srgbClr val="000000"/>
              </a:buClr>
              <a:buFont typeface="Arial"/>
              <a:buChar char="•"/>
            </a:pPr>
            <a:r>
              <a:rPr b="1" lang="en-US" sz="2400" spc="-1" strike="noStrike">
                <a:solidFill>
                  <a:srgbClr val="000000"/>
                </a:solidFill>
                <a:latin typeface="Calibri"/>
                <a:ea typeface="Calibri"/>
              </a:rPr>
              <a:t>Companies, where the majority of staff are disabled, who pay market wages and provide jobs which are not different from those available in the general labour market.</a:t>
            </a:r>
            <a:endParaRPr b="0" lang="en-US" sz="2400" spc="-1" strike="noStrike">
              <a:solidFill>
                <a:srgbClr val="000000"/>
              </a:solidFill>
              <a:latin typeface="Calibri"/>
            </a:endParaRPr>
          </a:p>
          <a:p>
            <a:pPr marL="228600" indent="-228240" algn="just">
              <a:lnSpc>
                <a:spcPct val="107000"/>
              </a:lnSpc>
              <a:spcBef>
                <a:spcPts val="1001"/>
              </a:spcBef>
              <a:spcAft>
                <a:spcPts val="799"/>
              </a:spcAft>
              <a:buClr>
                <a:srgbClr val="000000"/>
              </a:buClr>
              <a:buFont typeface="Arial"/>
              <a:buChar char="•"/>
            </a:pPr>
            <a:r>
              <a:rPr b="1" lang="en-US" sz="2400" spc="-1" strike="noStrike">
                <a:solidFill>
                  <a:srgbClr val="000000"/>
                </a:solidFill>
                <a:latin typeface="Calibri"/>
                <a:ea typeface="Calibri"/>
              </a:rPr>
              <a:t>THE UNCRPD 27 argues for employment  in open market with support and reasonable accommodations</a:t>
            </a:r>
            <a:endParaRPr b="0" lang="en-US" sz="2400" spc="-1" strike="noStrike">
              <a:solidFill>
                <a:srgbClr val="000000"/>
              </a:solidFill>
              <a:latin typeface="Calibri"/>
            </a:endParaRPr>
          </a:p>
          <a:p>
            <a:pPr marL="228600" indent="-228240" algn="just">
              <a:lnSpc>
                <a:spcPct val="107000"/>
              </a:lnSpc>
              <a:spcBef>
                <a:spcPts val="1001"/>
              </a:spcBef>
              <a:spcAft>
                <a:spcPts val="799"/>
              </a:spcAft>
              <a:buClr>
                <a:srgbClr val="000000"/>
              </a:buClr>
              <a:buFont typeface="Arial"/>
              <a:buChar char="•"/>
            </a:pPr>
            <a:r>
              <a:rPr b="1" lang="en-US" sz="2400" spc="-1" strike="noStrike">
                <a:solidFill>
                  <a:srgbClr val="000000"/>
                </a:solidFill>
                <a:latin typeface="Calibri"/>
                <a:ea typeface="Calibri"/>
              </a:rPr>
              <a:t>If Sheltered workshops are to be shut must be a planned transition to jobs with regular employers</a:t>
            </a:r>
            <a:endParaRPr b="0" lang="en-US" sz="2400" spc="-1" strike="noStrike">
              <a:solidFill>
                <a:srgbClr val="000000"/>
              </a:solidFill>
              <a:latin typeface="Calibri"/>
            </a:endParaRPr>
          </a:p>
          <a:p>
            <a:pPr algn="just">
              <a:lnSpc>
                <a:spcPct val="107000"/>
              </a:lnSpc>
              <a:spcBef>
                <a:spcPts val="1001"/>
              </a:spcBef>
              <a:spcAft>
                <a:spcPts val="799"/>
              </a:spcAft>
            </a:pPr>
            <a:endParaRPr b="0" lang="en-US" sz="2400" spc="-1" strike="noStrike">
              <a:solidFill>
                <a:srgbClr val="000000"/>
              </a:solidFill>
              <a:latin typeface="Calibri"/>
            </a:endParaRPr>
          </a:p>
        </p:txBody>
      </p:sp>
      <p:pic>
        <p:nvPicPr>
          <p:cNvPr id="170" name="Picture 3" descr=""/>
          <p:cNvPicPr/>
          <p:nvPr/>
        </p:nvPicPr>
        <p:blipFill>
          <a:blip r:embed="rId1"/>
          <a:stretch/>
        </p:blipFill>
        <p:spPr>
          <a:xfrm>
            <a:off x="10781640" y="70200"/>
            <a:ext cx="1303200" cy="1221480"/>
          </a:xfrm>
          <a:prstGeom prst="rect">
            <a:avLst/>
          </a:prstGeom>
          <a:ln>
            <a:noFill/>
          </a:ln>
        </p:spPr>
      </p:pic>
    </p:spTree>
  </p:cSld>
  <mc:AlternateContent>
    <mc:Choice Requires="p14">
      <p:transition spd="slow" p14:dur="2000"/>
    </mc:Choice>
    <mc:Fallback>
      <p:transition spd="slow"/>
    </mc:Fallback>
  </mc:AlternateContent>
  <p:timing>
    <p:tnLst>
      <p:par>
        <p:cTn id="168" dur="indefinite" restart="never" nodeType="tmRoot">
          <p:childTnLst>
            <p:seq>
              <p:cTn id="169" dur="indefinite" nodeType="mainSeq">
                <p:childTnLst>
                  <p:par>
                    <p:cTn id="170" fill="hold">
                      <p:stCondLst>
                        <p:cond delay="indefinite"/>
                      </p:stCondLst>
                      <p:childTnLst>
                        <p:par>
                          <p:cTn id="171" fill="hold">
                            <p:stCondLst>
                              <p:cond delay="0"/>
                            </p:stCondLst>
                            <p:childTnLst>
                              <p:par>
                                <p:cTn id="172" nodeType="clickEffect" fill="hold" presetClass="entr" presetID="10">
                                  <p:stCondLst>
                                    <p:cond delay="0"/>
                                  </p:stCondLst>
                                  <p:childTnLst>
                                    <p:set>
                                      <p:cBhvr>
                                        <p:cTn id="173" dur="1" fill="hold">
                                          <p:stCondLst>
                                            <p:cond delay="0"/>
                                          </p:stCondLst>
                                        </p:cTn>
                                        <p:tgtEl>
                                          <p:spTgt spid="169">
                                            <p:txEl>
                                              <p:pRg st="0" end="0"/>
                                            </p:txEl>
                                          </p:spTgt>
                                        </p:tgtEl>
                                        <p:attrNameLst>
                                          <p:attrName>style.visibility</p:attrName>
                                        </p:attrNameLst>
                                      </p:cBhvr>
                                      <p:to>
                                        <p:strVal val="visible"/>
                                      </p:to>
                                    </p:set>
                                    <p:animEffect filter="fade" transition="in">
                                      <p:cBhvr additive="repl">
                                        <p:cTn id="174" dur="500"/>
                                        <p:tgtEl>
                                          <p:spTgt spid="169">
                                            <p:txEl>
                                              <p:pRg st="0" end="0"/>
                                            </p:txEl>
                                          </p:spTgt>
                                        </p:tgtEl>
                                      </p:cBhvr>
                                    </p:animEffect>
                                  </p:childTnLst>
                                </p:cTn>
                              </p:par>
                            </p:childTnLst>
                          </p:cTn>
                        </p:par>
                      </p:childTnLst>
                    </p:cTn>
                  </p:par>
                  <p:par>
                    <p:cTn id="175" fill="hold">
                      <p:stCondLst>
                        <p:cond delay="indefinite"/>
                      </p:stCondLst>
                      <p:childTnLst>
                        <p:par>
                          <p:cTn id="176" fill="hold">
                            <p:stCondLst>
                              <p:cond delay="0"/>
                            </p:stCondLst>
                            <p:childTnLst>
                              <p:par>
                                <p:cTn id="177" nodeType="clickEffect" fill="hold" presetClass="entr" presetID="10">
                                  <p:stCondLst>
                                    <p:cond delay="0"/>
                                  </p:stCondLst>
                                  <p:childTnLst>
                                    <p:set>
                                      <p:cBhvr>
                                        <p:cTn id="178" dur="1" fill="hold">
                                          <p:stCondLst>
                                            <p:cond delay="0"/>
                                          </p:stCondLst>
                                        </p:cTn>
                                        <p:tgtEl>
                                          <p:spTgt spid="169">
                                            <p:txEl>
                                              <p:pRg st="1" end="1"/>
                                            </p:txEl>
                                          </p:spTgt>
                                        </p:tgtEl>
                                        <p:attrNameLst>
                                          <p:attrName>style.visibility</p:attrName>
                                        </p:attrNameLst>
                                      </p:cBhvr>
                                      <p:to>
                                        <p:strVal val="visible"/>
                                      </p:to>
                                    </p:set>
                                    <p:animEffect filter="fade" transition="in">
                                      <p:cBhvr additive="repl">
                                        <p:cTn id="179" dur="500"/>
                                        <p:tgtEl>
                                          <p:spTgt spid="169">
                                            <p:txEl>
                                              <p:pRg st="1" end="1"/>
                                            </p:txEl>
                                          </p:spTgt>
                                        </p:tgtEl>
                                      </p:cBhvr>
                                    </p:animEffect>
                                  </p:childTnLst>
                                </p:cTn>
                              </p:par>
                            </p:childTnLst>
                          </p:cTn>
                        </p:par>
                      </p:childTnLst>
                    </p:cTn>
                  </p:par>
                  <p:par>
                    <p:cTn id="180" fill="hold">
                      <p:stCondLst>
                        <p:cond delay="indefinite"/>
                      </p:stCondLst>
                      <p:childTnLst>
                        <p:par>
                          <p:cTn id="181" fill="hold">
                            <p:stCondLst>
                              <p:cond delay="0"/>
                            </p:stCondLst>
                            <p:childTnLst>
                              <p:par>
                                <p:cTn id="182" nodeType="clickEffect" fill="hold" presetClass="entr" presetID="10">
                                  <p:stCondLst>
                                    <p:cond delay="0"/>
                                  </p:stCondLst>
                                  <p:childTnLst>
                                    <p:set>
                                      <p:cBhvr>
                                        <p:cTn id="183" dur="1" fill="hold">
                                          <p:stCondLst>
                                            <p:cond delay="0"/>
                                          </p:stCondLst>
                                        </p:cTn>
                                        <p:tgtEl>
                                          <p:spTgt spid="169">
                                            <p:txEl>
                                              <p:pRg st="2" end="2"/>
                                            </p:txEl>
                                          </p:spTgt>
                                        </p:tgtEl>
                                        <p:attrNameLst>
                                          <p:attrName>style.visibility</p:attrName>
                                        </p:attrNameLst>
                                      </p:cBhvr>
                                      <p:to>
                                        <p:strVal val="visible"/>
                                      </p:to>
                                    </p:set>
                                    <p:animEffect filter="fade" transition="in">
                                      <p:cBhvr additive="repl">
                                        <p:cTn id="184" dur="500"/>
                                        <p:tgtEl>
                                          <p:spTgt spid="169">
                                            <p:txEl>
                                              <p:pRg st="2" end="2"/>
                                            </p:txEl>
                                          </p:spTgt>
                                        </p:tgtEl>
                                      </p:cBhvr>
                                    </p:animEffect>
                                  </p:childTnLst>
                                </p:cTn>
                              </p:par>
                            </p:childTnLst>
                          </p:cTn>
                        </p:par>
                      </p:childTnLst>
                    </p:cTn>
                  </p:par>
                  <p:par>
                    <p:cTn id="185" fill="hold">
                      <p:stCondLst>
                        <p:cond delay="indefinite"/>
                      </p:stCondLst>
                      <p:childTnLst>
                        <p:par>
                          <p:cTn id="186" fill="hold">
                            <p:stCondLst>
                              <p:cond delay="0"/>
                            </p:stCondLst>
                            <p:childTnLst>
                              <p:par>
                                <p:cTn id="187" nodeType="clickEffect" fill="hold" presetClass="entr" presetID="10">
                                  <p:stCondLst>
                                    <p:cond delay="0"/>
                                  </p:stCondLst>
                                  <p:childTnLst>
                                    <p:set>
                                      <p:cBhvr>
                                        <p:cTn id="188" dur="1" fill="hold">
                                          <p:stCondLst>
                                            <p:cond delay="0"/>
                                          </p:stCondLst>
                                        </p:cTn>
                                        <p:tgtEl>
                                          <p:spTgt spid="169">
                                            <p:txEl>
                                              <p:pRg st="3" end="3"/>
                                            </p:txEl>
                                          </p:spTgt>
                                        </p:tgtEl>
                                        <p:attrNameLst>
                                          <p:attrName>style.visibility</p:attrName>
                                        </p:attrNameLst>
                                      </p:cBhvr>
                                      <p:to>
                                        <p:strVal val="visible"/>
                                      </p:to>
                                    </p:set>
                                    <p:animEffect filter="fade" transition="in">
                                      <p:cBhvr additive="repl">
                                        <p:cTn id="189" dur="500"/>
                                        <p:tgtEl>
                                          <p:spTgt spid="169">
                                            <p:txEl>
                                              <p:pRg st="3" end="3"/>
                                            </p:txEl>
                                          </p:spTgt>
                                        </p:tgtEl>
                                      </p:cBhvr>
                                    </p:animEffect>
                                  </p:childTnLst>
                                </p:cTn>
                              </p:par>
                            </p:childTnLst>
                          </p:cTn>
                        </p:par>
                      </p:childTnLst>
                    </p:cTn>
                  </p:par>
                  <p:par>
                    <p:cTn id="190" fill="hold">
                      <p:stCondLst>
                        <p:cond delay="indefinite"/>
                      </p:stCondLst>
                      <p:childTnLst>
                        <p:par>
                          <p:cTn id="191" fill="hold">
                            <p:stCondLst>
                              <p:cond delay="0"/>
                            </p:stCondLst>
                            <p:childTnLst>
                              <p:par>
                                <p:cTn id="192" nodeType="clickEffect" fill="hold" presetClass="entr" presetID="10">
                                  <p:stCondLst>
                                    <p:cond delay="0"/>
                                  </p:stCondLst>
                                  <p:childTnLst>
                                    <p:set>
                                      <p:cBhvr>
                                        <p:cTn id="193" dur="1" fill="hold">
                                          <p:stCondLst>
                                            <p:cond delay="0"/>
                                          </p:stCondLst>
                                        </p:cTn>
                                        <p:tgtEl>
                                          <p:spTgt spid="169">
                                            <p:txEl>
                                              <p:pRg st="4" end="4"/>
                                            </p:txEl>
                                          </p:spTgt>
                                        </p:tgtEl>
                                        <p:attrNameLst>
                                          <p:attrName>style.visibility</p:attrName>
                                        </p:attrNameLst>
                                      </p:cBhvr>
                                      <p:to>
                                        <p:strVal val="visible"/>
                                      </p:to>
                                    </p:set>
                                    <p:animEffect filter="fade" transition="in">
                                      <p:cBhvr additive="repl">
                                        <p:cTn id="194" dur="500"/>
                                        <p:tgtEl>
                                          <p:spTgt spid="169">
                                            <p:txEl>
                                              <p:pRg st="4" end="4"/>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TextShape 1"/>
          <p:cNvSpPr txBox="1"/>
          <p:nvPr/>
        </p:nvSpPr>
        <p:spPr>
          <a:xfrm>
            <a:off x="838080" y="365040"/>
            <a:ext cx="9130680" cy="783000"/>
          </a:xfrm>
          <a:prstGeom prst="rect">
            <a:avLst/>
          </a:prstGeom>
          <a:noFill/>
          <a:ln>
            <a:noFill/>
          </a:ln>
        </p:spPr>
        <p:txBody>
          <a:bodyPr anchor="ctr">
            <a:noAutofit/>
          </a:bodyPr>
          <a:p>
            <a:pPr>
              <a:lnSpc>
                <a:spcPct val="90000"/>
              </a:lnSpc>
            </a:pPr>
            <a:r>
              <a:rPr b="0" lang="en-US" sz="4400" spc="-1" strike="noStrike">
                <a:solidFill>
                  <a:srgbClr val="ff0000"/>
                </a:solidFill>
                <a:latin typeface="Calibri Light"/>
              </a:rPr>
              <a:t>Trade Unions </a:t>
            </a:r>
            <a:endParaRPr b="0" lang="en-US" sz="4400" spc="-1" strike="noStrike">
              <a:solidFill>
                <a:srgbClr val="000000"/>
              </a:solidFill>
              <a:latin typeface="Calibri"/>
            </a:endParaRPr>
          </a:p>
        </p:txBody>
      </p:sp>
      <p:sp>
        <p:nvSpPr>
          <p:cNvPr id="172" name="TextShape 2"/>
          <p:cNvSpPr txBox="1"/>
          <p:nvPr/>
        </p:nvSpPr>
        <p:spPr>
          <a:xfrm>
            <a:off x="401400" y="1293480"/>
            <a:ext cx="11496600" cy="529632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en-US" sz="2000" spc="-1" strike="noStrike">
                <a:solidFill>
                  <a:srgbClr val="000000"/>
                </a:solidFill>
                <a:latin typeface="Calibri"/>
                <a:ea typeface="Calibri"/>
              </a:rPr>
              <a:t>In the past and still in some parts of the world Trade Unions have fulfilled a narrow role of protecting the jobs of those already in work and have opposed dilution of the workforce. </a:t>
            </a:r>
            <a:endParaRPr b="0" lang="en-US" sz="20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000" spc="-1" strike="noStrike">
                <a:solidFill>
                  <a:srgbClr val="000000"/>
                </a:solidFill>
                <a:latin typeface="Calibri"/>
                <a:ea typeface="Calibri"/>
              </a:rPr>
              <a:t>These days trade unions use their collective strength to fight for equality and equal rights in the workplace and the wider society. </a:t>
            </a:r>
            <a:endParaRPr b="0" lang="en-US" sz="20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000" spc="-1" strike="noStrike">
                <a:solidFill>
                  <a:srgbClr val="000000"/>
                </a:solidFill>
                <a:latin typeface="Calibri"/>
                <a:ea typeface="Calibri"/>
              </a:rPr>
              <a:t>This has included organising women to get equal conditions and pay, fighting racism which is seen as dividing the working class and organising disabled members.</a:t>
            </a:r>
            <a:endParaRPr b="0" lang="en-US" sz="20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000" spc="-1" strike="noStrike">
                <a:solidFill>
                  <a:srgbClr val="000000"/>
                </a:solidFill>
                <a:latin typeface="Calibri"/>
                <a:ea typeface="Calibri"/>
              </a:rPr>
              <a:t>A good illustration is the British Trade Union Movement that over the last 40 years has moved from being a brake on the employment of disabled people to championing their equal treatment promoting workplace champions, collectivising disputes over reasonable accommodations and disability leave  and protecting work place colleagues from harassment  and pressure to sack them. </a:t>
            </a:r>
            <a:endParaRPr b="0" lang="en-US" sz="20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000" spc="-1" strike="noStrike">
                <a:solidFill>
                  <a:srgbClr val="000000"/>
                </a:solidFill>
                <a:latin typeface="Calibri"/>
                <a:ea typeface="Calibri"/>
              </a:rPr>
              <a:t>Part of this is due to the changing human rights environment and legislation such as the Disability Discrimination Act (1995)  and the Equality Act (2010) which place legally enforceable duties on employers to not discriminate against disabled employees and to make reasonable adjustments. </a:t>
            </a:r>
            <a:endParaRPr b="0" lang="en-US" sz="20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000" spc="-1" strike="noStrike">
                <a:solidFill>
                  <a:srgbClr val="000000"/>
                </a:solidFill>
                <a:latin typeface="Calibri"/>
              </a:rPr>
              <a:t> </a:t>
            </a:r>
            <a:endParaRPr b="0" lang="en-US" sz="2000" spc="-1" strike="noStrike">
              <a:solidFill>
                <a:srgbClr val="000000"/>
              </a:solidFill>
              <a:latin typeface="Calibri"/>
            </a:endParaRPr>
          </a:p>
        </p:txBody>
      </p:sp>
      <p:pic>
        <p:nvPicPr>
          <p:cNvPr id="173" name="Picture 3" descr=""/>
          <p:cNvPicPr/>
          <p:nvPr/>
        </p:nvPicPr>
        <p:blipFill>
          <a:blip r:embed="rId1"/>
          <a:stretch/>
        </p:blipFill>
        <p:spPr>
          <a:xfrm>
            <a:off x="10781640" y="70200"/>
            <a:ext cx="1303200" cy="1221480"/>
          </a:xfrm>
          <a:prstGeom prst="rect">
            <a:avLst/>
          </a:prstGeom>
          <a:ln>
            <a:noFill/>
          </a:ln>
        </p:spPr>
      </p:pic>
    </p:spTree>
  </p:cSld>
  <mc:AlternateContent>
    <mc:Choice Requires="p14">
      <p:transition spd="slow" p14:dur="2000"/>
    </mc:Choice>
    <mc:Fallback>
      <p:transition spd="slow"/>
    </mc:Fallback>
  </mc:AlternateContent>
  <p:timing>
    <p:tnLst>
      <p:par>
        <p:cTn id="195" dur="indefinite" restart="never" nodeType="tmRoot">
          <p:childTnLst>
            <p:seq>
              <p:cTn id="196" dur="indefinite" nodeType="mainSeq">
                <p:childTnLst>
                  <p:par>
                    <p:cTn id="197" fill="hold">
                      <p:stCondLst>
                        <p:cond delay="indefinite"/>
                      </p:stCondLst>
                      <p:childTnLst>
                        <p:par>
                          <p:cTn id="198" fill="hold">
                            <p:stCondLst>
                              <p:cond delay="0"/>
                            </p:stCondLst>
                            <p:childTnLst>
                              <p:par>
                                <p:cTn id="199" nodeType="clickEffect" fill="hold" presetClass="entr" presetID="1">
                                  <p:stCondLst>
                                    <p:cond delay="0"/>
                                  </p:stCondLst>
                                  <p:childTnLst>
                                    <p:set>
                                      <p:cBhvr>
                                        <p:cTn id="200" dur="1" fill="hold">
                                          <p:stCondLst>
                                            <p:cond delay="0"/>
                                          </p:stCondLst>
                                        </p:cTn>
                                        <p:tgtEl>
                                          <p:spTgt spid="172">
                                            <p:txEl>
                                              <p:pRg st="0" end="0"/>
                                            </p:txEl>
                                          </p:spTgt>
                                        </p:tgtEl>
                                        <p:attrNameLst>
                                          <p:attrName>style.visibility</p:attrName>
                                        </p:attrNameLst>
                                      </p:cBhvr>
                                      <p:to>
                                        <p:strVal val="visible"/>
                                      </p:to>
                                    </p:set>
                                  </p:childTnLst>
                                </p:cTn>
                              </p:par>
                            </p:childTnLst>
                          </p:cTn>
                        </p:par>
                      </p:childTnLst>
                    </p:cTn>
                  </p:par>
                  <p:par>
                    <p:cTn id="201" fill="hold">
                      <p:stCondLst>
                        <p:cond delay="indefinite"/>
                      </p:stCondLst>
                      <p:childTnLst>
                        <p:par>
                          <p:cTn id="202" fill="hold">
                            <p:stCondLst>
                              <p:cond delay="0"/>
                            </p:stCondLst>
                            <p:childTnLst>
                              <p:par>
                                <p:cTn id="203" nodeType="clickEffect" fill="hold" presetClass="entr" presetID="1">
                                  <p:stCondLst>
                                    <p:cond delay="0"/>
                                  </p:stCondLst>
                                  <p:childTnLst>
                                    <p:set>
                                      <p:cBhvr>
                                        <p:cTn id="204" dur="1" fill="hold">
                                          <p:stCondLst>
                                            <p:cond delay="0"/>
                                          </p:stCondLst>
                                        </p:cTn>
                                        <p:tgtEl>
                                          <p:spTgt spid="172">
                                            <p:txEl>
                                              <p:pRg st="1" end="1"/>
                                            </p:txEl>
                                          </p:spTgt>
                                        </p:tgtEl>
                                        <p:attrNameLst>
                                          <p:attrName>style.visibility</p:attrName>
                                        </p:attrNameLst>
                                      </p:cBhvr>
                                      <p:to>
                                        <p:strVal val="visible"/>
                                      </p:to>
                                    </p:set>
                                  </p:childTnLst>
                                </p:cTn>
                              </p:par>
                            </p:childTnLst>
                          </p:cTn>
                        </p:par>
                      </p:childTnLst>
                    </p:cTn>
                  </p:par>
                  <p:par>
                    <p:cTn id="205" fill="hold">
                      <p:stCondLst>
                        <p:cond delay="indefinite"/>
                      </p:stCondLst>
                      <p:childTnLst>
                        <p:par>
                          <p:cTn id="206" fill="hold">
                            <p:stCondLst>
                              <p:cond delay="0"/>
                            </p:stCondLst>
                            <p:childTnLst>
                              <p:par>
                                <p:cTn id="207" nodeType="clickEffect" fill="hold" presetClass="entr" presetID="1">
                                  <p:stCondLst>
                                    <p:cond delay="0"/>
                                  </p:stCondLst>
                                  <p:childTnLst>
                                    <p:set>
                                      <p:cBhvr>
                                        <p:cTn id="208" dur="1" fill="hold">
                                          <p:stCondLst>
                                            <p:cond delay="0"/>
                                          </p:stCondLst>
                                        </p:cTn>
                                        <p:tgtEl>
                                          <p:spTgt spid="172">
                                            <p:txEl>
                                              <p:pRg st="2" end="2"/>
                                            </p:txEl>
                                          </p:spTgt>
                                        </p:tgtEl>
                                        <p:attrNameLst>
                                          <p:attrName>style.visibility</p:attrName>
                                        </p:attrNameLst>
                                      </p:cBhvr>
                                      <p:to>
                                        <p:strVal val="visible"/>
                                      </p:to>
                                    </p:set>
                                  </p:childTnLst>
                                </p:cTn>
                              </p:par>
                            </p:childTnLst>
                          </p:cTn>
                        </p:par>
                      </p:childTnLst>
                    </p:cTn>
                  </p:par>
                  <p:par>
                    <p:cTn id="209" fill="hold">
                      <p:stCondLst>
                        <p:cond delay="indefinite"/>
                      </p:stCondLst>
                      <p:childTnLst>
                        <p:par>
                          <p:cTn id="210" fill="hold">
                            <p:stCondLst>
                              <p:cond delay="0"/>
                            </p:stCondLst>
                            <p:childTnLst>
                              <p:par>
                                <p:cTn id="211" nodeType="clickEffect" fill="hold" presetClass="entr" presetID="1">
                                  <p:stCondLst>
                                    <p:cond delay="0"/>
                                  </p:stCondLst>
                                  <p:childTnLst>
                                    <p:set>
                                      <p:cBhvr>
                                        <p:cTn id="212" dur="1" fill="hold">
                                          <p:stCondLst>
                                            <p:cond delay="0"/>
                                          </p:stCondLst>
                                        </p:cTn>
                                        <p:tgtEl>
                                          <p:spTgt spid="172">
                                            <p:txEl>
                                              <p:pRg st="3" end="3"/>
                                            </p:txEl>
                                          </p:spTgt>
                                        </p:tgtEl>
                                        <p:attrNameLst>
                                          <p:attrName>style.visibility</p:attrName>
                                        </p:attrNameLst>
                                      </p:cBhvr>
                                      <p:to>
                                        <p:strVal val="visible"/>
                                      </p:to>
                                    </p:set>
                                  </p:childTnLst>
                                </p:cTn>
                              </p:par>
                            </p:childTnLst>
                          </p:cTn>
                        </p:par>
                      </p:childTnLst>
                    </p:cTn>
                  </p:par>
                  <p:par>
                    <p:cTn id="213" fill="hold">
                      <p:stCondLst>
                        <p:cond delay="indefinite"/>
                      </p:stCondLst>
                      <p:childTnLst>
                        <p:par>
                          <p:cTn id="214" fill="hold">
                            <p:stCondLst>
                              <p:cond delay="0"/>
                            </p:stCondLst>
                            <p:childTnLst>
                              <p:par>
                                <p:cTn id="215" nodeType="clickEffect" fill="hold" presetClass="entr" presetID="1">
                                  <p:stCondLst>
                                    <p:cond delay="0"/>
                                  </p:stCondLst>
                                  <p:childTnLst>
                                    <p:set>
                                      <p:cBhvr>
                                        <p:cTn id="216" dur="1" fill="hold">
                                          <p:stCondLst>
                                            <p:cond delay="0"/>
                                          </p:stCondLst>
                                        </p:cTn>
                                        <p:tgtEl>
                                          <p:spTgt spid="172">
                                            <p:txEl>
                                              <p:pRg st="4" end="4"/>
                                            </p:txEl>
                                          </p:spTgt>
                                        </p:tgtEl>
                                        <p:attrNameLst>
                                          <p:attrName>style.visibility</p:attrName>
                                        </p:attrNameLst>
                                      </p:cBhvr>
                                      <p:to>
                                        <p:strVal val="visible"/>
                                      </p:to>
                                    </p:set>
                                  </p:childTnLst>
                                </p:cTn>
                              </p:par>
                            </p:childTnLst>
                          </p:cTn>
                        </p:par>
                      </p:childTnLst>
                    </p:cTn>
                  </p:par>
                  <p:par>
                    <p:cTn id="217" fill="hold">
                      <p:stCondLst>
                        <p:cond delay="indefinite"/>
                      </p:stCondLst>
                      <p:childTnLst>
                        <p:par>
                          <p:cTn id="218" fill="hold">
                            <p:stCondLst>
                              <p:cond delay="0"/>
                            </p:stCondLst>
                            <p:childTnLst>
                              <p:par>
                                <p:cTn id="219" nodeType="clickEffect" fill="hold" presetClass="entr" presetID="1">
                                  <p:stCondLst>
                                    <p:cond delay="0"/>
                                  </p:stCondLst>
                                  <p:childTnLst>
                                    <p:set>
                                      <p:cBhvr>
                                        <p:cTn id="220" dur="1" fill="hold">
                                          <p:stCondLst>
                                            <p:cond delay="0"/>
                                          </p:stCondLst>
                                        </p:cTn>
                                        <p:tgtEl>
                                          <p:spTgt spid="172">
                                            <p:txEl>
                                              <p:pRg st="5" end="5"/>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TextShape 1"/>
          <p:cNvSpPr txBox="1"/>
          <p:nvPr/>
        </p:nvSpPr>
        <p:spPr>
          <a:xfrm>
            <a:off x="838080" y="365040"/>
            <a:ext cx="6844680" cy="727200"/>
          </a:xfrm>
          <a:prstGeom prst="rect">
            <a:avLst/>
          </a:prstGeom>
          <a:noFill/>
          <a:ln>
            <a:noFill/>
          </a:ln>
        </p:spPr>
        <p:txBody>
          <a:bodyPr anchor="ctr">
            <a:noAutofit/>
          </a:bodyPr>
          <a:p>
            <a:pPr>
              <a:lnSpc>
                <a:spcPct val="90000"/>
              </a:lnSpc>
            </a:pPr>
            <a:r>
              <a:rPr b="0" lang="en-US" sz="4400" spc="-1" strike="noStrike">
                <a:solidFill>
                  <a:srgbClr val="ff0000"/>
                </a:solidFill>
                <a:latin typeface="Calibri Light"/>
              </a:rPr>
              <a:t>What States Should do</a:t>
            </a:r>
            <a:endParaRPr b="0" lang="en-US" sz="4400" spc="-1" strike="noStrike">
              <a:solidFill>
                <a:srgbClr val="000000"/>
              </a:solidFill>
              <a:latin typeface="Calibri"/>
            </a:endParaRPr>
          </a:p>
        </p:txBody>
      </p:sp>
      <p:sp>
        <p:nvSpPr>
          <p:cNvPr id="175" name="TextShape 2"/>
          <p:cNvSpPr txBox="1"/>
          <p:nvPr/>
        </p:nvSpPr>
        <p:spPr>
          <a:xfrm>
            <a:off x="312120" y="959040"/>
            <a:ext cx="11879280" cy="589860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1" lang="en-US" sz="1800" spc="-1" strike="noStrike">
                <a:solidFill>
                  <a:srgbClr val="000000"/>
                </a:solidFill>
                <a:latin typeface="Calibri"/>
                <a:ea typeface="Calibri"/>
              </a:rPr>
              <a:t>States should ensure that national legislation </a:t>
            </a:r>
            <a:endParaRPr b="0" lang="en-US" sz="1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1" lang="en-US" sz="1800" spc="-1" strike="noStrike">
                <a:solidFill>
                  <a:srgbClr val="000000"/>
                </a:solidFill>
                <a:latin typeface="Calibri"/>
                <a:ea typeface="Calibri"/>
              </a:rPr>
              <a:t>The public sector should lead by example by hiring disabled people </a:t>
            </a:r>
            <a:endParaRPr b="0" lang="en-US" sz="1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1" lang="en-US" sz="1800" spc="-1" strike="noStrike">
                <a:solidFill>
                  <a:srgbClr val="000000"/>
                </a:solidFill>
                <a:latin typeface="Calibri"/>
                <a:ea typeface="Calibri"/>
              </a:rPr>
              <a:t>Provide financial incentives to employers/ workers to hire disabled people </a:t>
            </a:r>
            <a:endParaRPr b="0" lang="en-US" sz="1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1" lang="en-US" sz="1800" spc="-1" strike="noStrike">
                <a:solidFill>
                  <a:srgbClr val="000000"/>
                </a:solidFill>
                <a:latin typeface="Calibri"/>
                <a:ea typeface="Calibri"/>
              </a:rPr>
              <a:t>Make available advice on good practice and adaptive technology</a:t>
            </a:r>
            <a:endParaRPr b="0" lang="en-US" sz="1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1" lang="en-US" sz="1800" spc="-1" strike="noStrike">
                <a:solidFill>
                  <a:srgbClr val="000000"/>
                </a:solidFill>
                <a:latin typeface="Calibri"/>
                <a:ea typeface="Calibri"/>
              </a:rPr>
              <a:t>Public procurement policies and systems should include provisions that encourage  above</a:t>
            </a:r>
            <a:endParaRPr b="0" lang="en-US" sz="1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1" lang="en-US" sz="1800" spc="-1" strike="noStrike">
                <a:solidFill>
                  <a:srgbClr val="000000"/>
                </a:solidFill>
                <a:latin typeface="Calibri"/>
                <a:ea typeface="Calibri"/>
              </a:rPr>
              <a:t>Where quota state should ensure implemented</a:t>
            </a:r>
            <a:endParaRPr b="0" lang="en-US" sz="1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1" lang="en-US" sz="1800" spc="-1" strike="noStrike">
                <a:solidFill>
                  <a:srgbClr val="000000"/>
                </a:solidFill>
                <a:latin typeface="Calibri"/>
                <a:ea typeface="Calibri"/>
              </a:rPr>
              <a:t>Support entrepreneurship and microfinance</a:t>
            </a:r>
            <a:endParaRPr b="0" lang="en-US" sz="1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1" lang="en-US" sz="1800" spc="-1" strike="noStrike">
                <a:solidFill>
                  <a:srgbClr val="000000"/>
                </a:solidFill>
                <a:latin typeface="Calibri"/>
                <a:ea typeface="Calibri"/>
              </a:rPr>
              <a:t>Job retention and return for those acquire an impairment</a:t>
            </a:r>
            <a:endParaRPr b="0" lang="en-US" sz="1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1" lang="en-US" sz="1800" spc="-1" strike="noStrike">
                <a:solidFill>
                  <a:srgbClr val="000000"/>
                </a:solidFill>
                <a:latin typeface="Calibri"/>
                <a:ea typeface="Calibri"/>
              </a:rPr>
              <a:t>Support disabled people in sheltered employment to benefit and enter the mainstream labour market</a:t>
            </a:r>
            <a:endParaRPr b="0" lang="en-US" sz="1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1" lang="en-US" sz="1800" spc="-1" strike="noStrike">
                <a:solidFill>
                  <a:srgbClr val="000000"/>
                </a:solidFill>
                <a:latin typeface="Calibri"/>
                <a:ea typeface="Calibri"/>
              </a:rPr>
              <a:t>State encourage employment in private sector with employers</a:t>
            </a:r>
            <a:endParaRPr b="0" lang="en-US" sz="1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1" lang="en-US" sz="1800" spc="-1" strike="noStrike">
                <a:solidFill>
                  <a:srgbClr val="000000"/>
                </a:solidFill>
                <a:latin typeface="Calibri"/>
                <a:ea typeface="Calibri"/>
              </a:rPr>
              <a:t>Mainstream Technical Vocational Education and Training (TVET) systems and programmes </a:t>
            </a:r>
            <a:endParaRPr b="0" lang="en-US" sz="1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1" lang="en-US" sz="1800" spc="-1" strike="noStrike">
                <a:solidFill>
                  <a:srgbClr val="000000"/>
                </a:solidFill>
                <a:latin typeface="Calibri"/>
                <a:ea typeface="Calibri"/>
              </a:rPr>
              <a:t>Ensure disaggregated data is available</a:t>
            </a:r>
            <a:endParaRPr b="0" lang="en-US" sz="1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1" lang="en-US" sz="1800" spc="-1" strike="noStrike">
                <a:solidFill>
                  <a:srgbClr val="000000"/>
                </a:solidFill>
                <a:latin typeface="Calibri"/>
                <a:ea typeface="Calibri"/>
              </a:rPr>
              <a:t>Robust monitoring and evaluation</a:t>
            </a:r>
            <a:endParaRPr b="0" lang="en-US" sz="1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1" lang="en-US" sz="1800" spc="-1" strike="noStrike">
                <a:solidFill>
                  <a:srgbClr val="000000"/>
                </a:solidFill>
                <a:latin typeface="Calibri"/>
              </a:rPr>
              <a:t> </a:t>
            </a:r>
            <a:endParaRPr b="0" lang="en-US" sz="1800" spc="-1" strike="noStrike">
              <a:solidFill>
                <a:srgbClr val="000000"/>
              </a:solidFill>
              <a:latin typeface="Calibri"/>
            </a:endParaRPr>
          </a:p>
        </p:txBody>
      </p:sp>
      <p:pic>
        <p:nvPicPr>
          <p:cNvPr id="176" name="Picture 3" descr=""/>
          <p:cNvPicPr/>
          <p:nvPr/>
        </p:nvPicPr>
        <p:blipFill>
          <a:blip r:embed="rId1"/>
          <a:stretch/>
        </p:blipFill>
        <p:spPr>
          <a:xfrm>
            <a:off x="10781640" y="70200"/>
            <a:ext cx="1303200" cy="1221480"/>
          </a:xfrm>
          <a:prstGeom prst="rect">
            <a:avLst/>
          </a:prstGeom>
          <a:ln>
            <a:noFill/>
          </a:ln>
        </p:spPr>
      </p:pic>
    </p:spTree>
  </p:cSld>
  <mc:AlternateContent>
    <mc:Choice Requires="p14">
      <p:transition spd="slow" p14:dur="2000"/>
    </mc:Choice>
    <mc:Fallback>
      <p:transition spd="slow"/>
    </mc:Fallback>
  </mc:AlternateContent>
  <p:timing>
    <p:tnLst>
      <p:par>
        <p:cTn id="221" dur="indefinite" restart="never" nodeType="tmRoot">
          <p:childTnLst>
            <p:seq>
              <p:cTn id="222" dur="indefinite" nodeType="mainSeq">
                <p:childTnLst>
                  <p:par>
                    <p:cTn id="223" fill="hold">
                      <p:stCondLst>
                        <p:cond delay="indefinite"/>
                      </p:stCondLst>
                      <p:childTnLst>
                        <p:par>
                          <p:cTn id="224" fill="hold">
                            <p:stCondLst>
                              <p:cond delay="0"/>
                            </p:stCondLst>
                            <p:childTnLst>
                              <p:par>
                                <p:cTn id="225" nodeType="clickEffect" fill="hold" presetClass="entr" presetID="1">
                                  <p:stCondLst>
                                    <p:cond delay="0"/>
                                  </p:stCondLst>
                                  <p:childTnLst>
                                    <p:set>
                                      <p:cBhvr>
                                        <p:cTn id="226" dur="1" fill="hold">
                                          <p:stCondLst>
                                            <p:cond delay="0"/>
                                          </p:stCondLst>
                                        </p:cTn>
                                        <p:tgtEl>
                                          <p:spTgt spid="175">
                                            <p:txEl>
                                              <p:pRg st="0" end="0"/>
                                            </p:txEl>
                                          </p:spTgt>
                                        </p:tgtEl>
                                        <p:attrNameLst>
                                          <p:attrName>style.visibility</p:attrName>
                                        </p:attrNameLst>
                                      </p:cBhvr>
                                      <p:to>
                                        <p:strVal val="visible"/>
                                      </p:to>
                                    </p:set>
                                  </p:childTnLst>
                                </p:cTn>
                              </p:par>
                            </p:childTnLst>
                          </p:cTn>
                        </p:par>
                      </p:childTnLst>
                    </p:cTn>
                  </p:par>
                  <p:par>
                    <p:cTn id="227" fill="hold">
                      <p:stCondLst>
                        <p:cond delay="indefinite"/>
                      </p:stCondLst>
                      <p:childTnLst>
                        <p:par>
                          <p:cTn id="228" fill="hold">
                            <p:stCondLst>
                              <p:cond delay="0"/>
                            </p:stCondLst>
                            <p:childTnLst>
                              <p:par>
                                <p:cTn id="229" nodeType="clickEffect" fill="hold" presetClass="entr" presetID="1">
                                  <p:stCondLst>
                                    <p:cond delay="0"/>
                                  </p:stCondLst>
                                  <p:childTnLst>
                                    <p:set>
                                      <p:cBhvr>
                                        <p:cTn id="230" dur="1" fill="hold">
                                          <p:stCondLst>
                                            <p:cond delay="0"/>
                                          </p:stCondLst>
                                        </p:cTn>
                                        <p:tgtEl>
                                          <p:spTgt spid="175">
                                            <p:txEl>
                                              <p:pRg st="1" end="1"/>
                                            </p:txEl>
                                          </p:spTgt>
                                        </p:tgtEl>
                                        <p:attrNameLst>
                                          <p:attrName>style.visibility</p:attrName>
                                        </p:attrNameLst>
                                      </p:cBhvr>
                                      <p:to>
                                        <p:strVal val="visible"/>
                                      </p:to>
                                    </p:set>
                                  </p:childTnLst>
                                </p:cTn>
                              </p:par>
                            </p:childTnLst>
                          </p:cTn>
                        </p:par>
                      </p:childTnLst>
                    </p:cTn>
                  </p:par>
                  <p:par>
                    <p:cTn id="231" fill="hold">
                      <p:stCondLst>
                        <p:cond delay="indefinite"/>
                      </p:stCondLst>
                      <p:childTnLst>
                        <p:par>
                          <p:cTn id="232" fill="hold">
                            <p:stCondLst>
                              <p:cond delay="0"/>
                            </p:stCondLst>
                            <p:childTnLst>
                              <p:par>
                                <p:cTn id="233" nodeType="clickEffect" fill="hold" presetClass="entr" presetID="1">
                                  <p:stCondLst>
                                    <p:cond delay="0"/>
                                  </p:stCondLst>
                                  <p:childTnLst>
                                    <p:set>
                                      <p:cBhvr>
                                        <p:cTn id="234" dur="1" fill="hold">
                                          <p:stCondLst>
                                            <p:cond delay="0"/>
                                          </p:stCondLst>
                                        </p:cTn>
                                        <p:tgtEl>
                                          <p:spTgt spid="175">
                                            <p:txEl>
                                              <p:pRg st="2" end="2"/>
                                            </p:txEl>
                                          </p:spTgt>
                                        </p:tgtEl>
                                        <p:attrNameLst>
                                          <p:attrName>style.visibility</p:attrName>
                                        </p:attrNameLst>
                                      </p:cBhvr>
                                      <p:to>
                                        <p:strVal val="visible"/>
                                      </p:to>
                                    </p:set>
                                  </p:childTnLst>
                                </p:cTn>
                              </p:par>
                            </p:childTnLst>
                          </p:cTn>
                        </p:par>
                      </p:childTnLst>
                    </p:cTn>
                  </p:par>
                  <p:par>
                    <p:cTn id="235" fill="hold">
                      <p:stCondLst>
                        <p:cond delay="indefinite"/>
                      </p:stCondLst>
                      <p:childTnLst>
                        <p:par>
                          <p:cTn id="236" fill="hold">
                            <p:stCondLst>
                              <p:cond delay="0"/>
                            </p:stCondLst>
                            <p:childTnLst>
                              <p:par>
                                <p:cTn id="237" nodeType="clickEffect" fill="hold" presetClass="entr" presetID="1">
                                  <p:stCondLst>
                                    <p:cond delay="0"/>
                                  </p:stCondLst>
                                  <p:childTnLst>
                                    <p:set>
                                      <p:cBhvr>
                                        <p:cTn id="238" dur="1" fill="hold">
                                          <p:stCondLst>
                                            <p:cond delay="0"/>
                                          </p:stCondLst>
                                        </p:cTn>
                                        <p:tgtEl>
                                          <p:spTgt spid="175">
                                            <p:txEl>
                                              <p:pRg st="3" end="3"/>
                                            </p:txEl>
                                          </p:spTgt>
                                        </p:tgtEl>
                                        <p:attrNameLst>
                                          <p:attrName>style.visibility</p:attrName>
                                        </p:attrNameLst>
                                      </p:cBhvr>
                                      <p:to>
                                        <p:strVal val="visible"/>
                                      </p:to>
                                    </p:set>
                                  </p:childTnLst>
                                </p:cTn>
                              </p:par>
                            </p:childTnLst>
                          </p:cTn>
                        </p:par>
                      </p:childTnLst>
                    </p:cTn>
                  </p:par>
                  <p:par>
                    <p:cTn id="239" fill="hold">
                      <p:stCondLst>
                        <p:cond delay="indefinite"/>
                      </p:stCondLst>
                      <p:childTnLst>
                        <p:par>
                          <p:cTn id="240" fill="hold">
                            <p:stCondLst>
                              <p:cond delay="0"/>
                            </p:stCondLst>
                            <p:childTnLst>
                              <p:par>
                                <p:cTn id="241" nodeType="clickEffect" fill="hold" presetClass="entr" presetID="1">
                                  <p:stCondLst>
                                    <p:cond delay="0"/>
                                  </p:stCondLst>
                                  <p:childTnLst>
                                    <p:set>
                                      <p:cBhvr>
                                        <p:cTn id="242" dur="1" fill="hold">
                                          <p:stCondLst>
                                            <p:cond delay="0"/>
                                          </p:stCondLst>
                                        </p:cTn>
                                        <p:tgtEl>
                                          <p:spTgt spid="175">
                                            <p:txEl>
                                              <p:pRg st="4" end="4"/>
                                            </p:txEl>
                                          </p:spTgt>
                                        </p:tgtEl>
                                        <p:attrNameLst>
                                          <p:attrName>style.visibility</p:attrName>
                                        </p:attrNameLst>
                                      </p:cBhvr>
                                      <p:to>
                                        <p:strVal val="visible"/>
                                      </p:to>
                                    </p:set>
                                  </p:childTnLst>
                                </p:cTn>
                              </p:par>
                            </p:childTnLst>
                          </p:cTn>
                        </p:par>
                      </p:childTnLst>
                    </p:cTn>
                  </p:par>
                  <p:par>
                    <p:cTn id="243" fill="hold">
                      <p:stCondLst>
                        <p:cond delay="indefinite"/>
                      </p:stCondLst>
                      <p:childTnLst>
                        <p:par>
                          <p:cTn id="244" fill="hold">
                            <p:stCondLst>
                              <p:cond delay="0"/>
                            </p:stCondLst>
                            <p:childTnLst>
                              <p:par>
                                <p:cTn id="245" nodeType="clickEffect" fill="hold" presetClass="entr" presetID="1">
                                  <p:stCondLst>
                                    <p:cond delay="0"/>
                                  </p:stCondLst>
                                  <p:childTnLst>
                                    <p:set>
                                      <p:cBhvr>
                                        <p:cTn id="246" dur="1" fill="hold">
                                          <p:stCondLst>
                                            <p:cond delay="0"/>
                                          </p:stCondLst>
                                        </p:cTn>
                                        <p:tgtEl>
                                          <p:spTgt spid="175">
                                            <p:txEl>
                                              <p:pRg st="5" end="5"/>
                                            </p:txEl>
                                          </p:spTgt>
                                        </p:tgtEl>
                                        <p:attrNameLst>
                                          <p:attrName>style.visibility</p:attrName>
                                        </p:attrNameLst>
                                      </p:cBhvr>
                                      <p:to>
                                        <p:strVal val="visible"/>
                                      </p:to>
                                    </p:set>
                                  </p:childTnLst>
                                </p:cTn>
                              </p:par>
                            </p:childTnLst>
                          </p:cTn>
                        </p:par>
                      </p:childTnLst>
                    </p:cTn>
                  </p:par>
                  <p:par>
                    <p:cTn id="247" fill="hold">
                      <p:stCondLst>
                        <p:cond delay="indefinite"/>
                      </p:stCondLst>
                      <p:childTnLst>
                        <p:par>
                          <p:cTn id="248" fill="hold">
                            <p:stCondLst>
                              <p:cond delay="0"/>
                            </p:stCondLst>
                            <p:childTnLst>
                              <p:par>
                                <p:cTn id="249" nodeType="clickEffect" fill="hold" presetClass="entr" presetID="1">
                                  <p:stCondLst>
                                    <p:cond delay="0"/>
                                  </p:stCondLst>
                                  <p:childTnLst>
                                    <p:set>
                                      <p:cBhvr>
                                        <p:cTn id="250" dur="1" fill="hold">
                                          <p:stCondLst>
                                            <p:cond delay="0"/>
                                          </p:stCondLst>
                                        </p:cTn>
                                        <p:tgtEl>
                                          <p:spTgt spid="175">
                                            <p:txEl>
                                              <p:pRg st="6" end="6"/>
                                            </p:txEl>
                                          </p:spTgt>
                                        </p:tgtEl>
                                        <p:attrNameLst>
                                          <p:attrName>style.visibility</p:attrName>
                                        </p:attrNameLst>
                                      </p:cBhvr>
                                      <p:to>
                                        <p:strVal val="visible"/>
                                      </p:to>
                                    </p:set>
                                  </p:childTnLst>
                                </p:cTn>
                              </p:par>
                            </p:childTnLst>
                          </p:cTn>
                        </p:par>
                      </p:childTnLst>
                    </p:cTn>
                  </p:par>
                  <p:par>
                    <p:cTn id="251" fill="hold">
                      <p:stCondLst>
                        <p:cond delay="indefinite"/>
                      </p:stCondLst>
                      <p:childTnLst>
                        <p:par>
                          <p:cTn id="252" fill="hold">
                            <p:stCondLst>
                              <p:cond delay="0"/>
                            </p:stCondLst>
                            <p:childTnLst>
                              <p:par>
                                <p:cTn id="253" nodeType="clickEffect" fill="hold" presetClass="entr" presetID="1">
                                  <p:stCondLst>
                                    <p:cond delay="0"/>
                                  </p:stCondLst>
                                  <p:childTnLst>
                                    <p:set>
                                      <p:cBhvr>
                                        <p:cTn id="254" dur="1" fill="hold">
                                          <p:stCondLst>
                                            <p:cond delay="0"/>
                                          </p:stCondLst>
                                        </p:cTn>
                                        <p:tgtEl>
                                          <p:spTgt spid="175">
                                            <p:txEl>
                                              <p:pRg st="7" end="7"/>
                                            </p:txEl>
                                          </p:spTgt>
                                        </p:tgtEl>
                                        <p:attrNameLst>
                                          <p:attrName>style.visibility</p:attrName>
                                        </p:attrNameLst>
                                      </p:cBhvr>
                                      <p:to>
                                        <p:strVal val="visible"/>
                                      </p:to>
                                    </p:set>
                                  </p:childTnLst>
                                </p:cTn>
                              </p:par>
                            </p:childTnLst>
                          </p:cTn>
                        </p:par>
                      </p:childTnLst>
                    </p:cTn>
                  </p:par>
                  <p:par>
                    <p:cTn id="255" fill="hold">
                      <p:stCondLst>
                        <p:cond delay="indefinite"/>
                      </p:stCondLst>
                      <p:childTnLst>
                        <p:par>
                          <p:cTn id="256" fill="hold">
                            <p:stCondLst>
                              <p:cond delay="0"/>
                            </p:stCondLst>
                            <p:childTnLst>
                              <p:par>
                                <p:cTn id="257" nodeType="clickEffect" fill="hold" presetClass="entr" presetID="1">
                                  <p:stCondLst>
                                    <p:cond delay="0"/>
                                  </p:stCondLst>
                                  <p:childTnLst>
                                    <p:set>
                                      <p:cBhvr>
                                        <p:cTn id="258" dur="1" fill="hold">
                                          <p:stCondLst>
                                            <p:cond delay="0"/>
                                          </p:stCondLst>
                                        </p:cTn>
                                        <p:tgtEl>
                                          <p:spTgt spid="175">
                                            <p:txEl>
                                              <p:pRg st="8" end="8"/>
                                            </p:txEl>
                                          </p:spTgt>
                                        </p:tgtEl>
                                        <p:attrNameLst>
                                          <p:attrName>style.visibility</p:attrName>
                                        </p:attrNameLst>
                                      </p:cBhvr>
                                      <p:to>
                                        <p:strVal val="visible"/>
                                      </p:to>
                                    </p:set>
                                  </p:childTnLst>
                                </p:cTn>
                              </p:par>
                            </p:childTnLst>
                          </p:cTn>
                        </p:par>
                      </p:childTnLst>
                    </p:cTn>
                  </p:par>
                  <p:par>
                    <p:cTn id="259" fill="hold">
                      <p:stCondLst>
                        <p:cond delay="indefinite"/>
                      </p:stCondLst>
                      <p:childTnLst>
                        <p:par>
                          <p:cTn id="260" fill="hold">
                            <p:stCondLst>
                              <p:cond delay="0"/>
                            </p:stCondLst>
                            <p:childTnLst>
                              <p:par>
                                <p:cTn id="261" nodeType="clickEffect" fill="hold" presetClass="entr" presetID="1">
                                  <p:stCondLst>
                                    <p:cond delay="0"/>
                                  </p:stCondLst>
                                  <p:childTnLst>
                                    <p:set>
                                      <p:cBhvr>
                                        <p:cTn id="262" dur="1" fill="hold">
                                          <p:stCondLst>
                                            <p:cond delay="0"/>
                                          </p:stCondLst>
                                        </p:cTn>
                                        <p:tgtEl>
                                          <p:spTgt spid="175">
                                            <p:txEl>
                                              <p:pRg st="9" end="9"/>
                                            </p:txEl>
                                          </p:spTgt>
                                        </p:tgtEl>
                                        <p:attrNameLst>
                                          <p:attrName>style.visibility</p:attrName>
                                        </p:attrNameLst>
                                      </p:cBhvr>
                                      <p:to>
                                        <p:strVal val="visible"/>
                                      </p:to>
                                    </p:set>
                                  </p:childTnLst>
                                </p:cTn>
                              </p:par>
                            </p:childTnLst>
                          </p:cTn>
                        </p:par>
                      </p:childTnLst>
                    </p:cTn>
                  </p:par>
                  <p:par>
                    <p:cTn id="263" fill="hold">
                      <p:stCondLst>
                        <p:cond delay="indefinite"/>
                      </p:stCondLst>
                      <p:childTnLst>
                        <p:par>
                          <p:cTn id="264" fill="hold">
                            <p:stCondLst>
                              <p:cond delay="0"/>
                            </p:stCondLst>
                            <p:childTnLst>
                              <p:par>
                                <p:cTn id="265" nodeType="clickEffect" fill="hold" presetClass="entr" presetID="1">
                                  <p:stCondLst>
                                    <p:cond delay="0"/>
                                  </p:stCondLst>
                                  <p:childTnLst>
                                    <p:set>
                                      <p:cBhvr>
                                        <p:cTn id="266" dur="1" fill="hold">
                                          <p:stCondLst>
                                            <p:cond delay="0"/>
                                          </p:stCondLst>
                                        </p:cTn>
                                        <p:tgtEl>
                                          <p:spTgt spid="175">
                                            <p:txEl>
                                              <p:pRg st="10" end="10"/>
                                            </p:txEl>
                                          </p:spTgt>
                                        </p:tgtEl>
                                        <p:attrNameLst>
                                          <p:attrName>style.visibility</p:attrName>
                                        </p:attrNameLst>
                                      </p:cBhvr>
                                      <p:to>
                                        <p:strVal val="visible"/>
                                      </p:to>
                                    </p:set>
                                  </p:childTnLst>
                                </p:cTn>
                              </p:par>
                            </p:childTnLst>
                          </p:cTn>
                        </p:par>
                      </p:childTnLst>
                    </p:cTn>
                  </p:par>
                  <p:par>
                    <p:cTn id="267" fill="hold">
                      <p:stCondLst>
                        <p:cond delay="indefinite"/>
                      </p:stCondLst>
                      <p:childTnLst>
                        <p:par>
                          <p:cTn id="268" fill="hold">
                            <p:stCondLst>
                              <p:cond delay="0"/>
                            </p:stCondLst>
                            <p:childTnLst>
                              <p:par>
                                <p:cTn id="269" nodeType="clickEffect" fill="hold" presetClass="entr" presetID="1">
                                  <p:stCondLst>
                                    <p:cond delay="0"/>
                                  </p:stCondLst>
                                  <p:childTnLst>
                                    <p:set>
                                      <p:cBhvr>
                                        <p:cTn id="270" dur="1" fill="hold">
                                          <p:stCondLst>
                                            <p:cond delay="0"/>
                                          </p:stCondLst>
                                        </p:cTn>
                                        <p:tgtEl>
                                          <p:spTgt spid="175">
                                            <p:txEl>
                                              <p:pRg st="11" end="11"/>
                                            </p:txEl>
                                          </p:spTgt>
                                        </p:tgtEl>
                                        <p:attrNameLst>
                                          <p:attrName>style.visibility</p:attrName>
                                        </p:attrNameLst>
                                      </p:cBhvr>
                                      <p:to>
                                        <p:strVal val="visible"/>
                                      </p:to>
                                    </p:set>
                                  </p:childTnLst>
                                </p:cTn>
                              </p:par>
                            </p:childTnLst>
                          </p:cTn>
                        </p:par>
                      </p:childTnLst>
                    </p:cTn>
                  </p:par>
                  <p:par>
                    <p:cTn id="271" fill="hold">
                      <p:stCondLst>
                        <p:cond delay="indefinite"/>
                      </p:stCondLst>
                      <p:childTnLst>
                        <p:par>
                          <p:cTn id="272" fill="hold">
                            <p:stCondLst>
                              <p:cond delay="0"/>
                            </p:stCondLst>
                            <p:childTnLst>
                              <p:par>
                                <p:cTn id="273" nodeType="clickEffect" fill="hold" presetClass="entr" presetID="1">
                                  <p:stCondLst>
                                    <p:cond delay="0"/>
                                  </p:stCondLst>
                                  <p:childTnLst>
                                    <p:set>
                                      <p:cBhvr>
                                        <p:cTn id="274" dur="1" fill="hold">
                                          <p:stCondLst>
                                            <p:cond delay="0"/>
                                          </p:stCondLst>
                                        </p:cTn>
                                        <p:tgtEl>
                                          <p:spTgt spid="175">
                                            <p:txEl>
                                              <p:pRg st="12" end="12"/>
                                            </p:txEl>
                                          </p:spTgt>
                                        </p:tgtEl>
                                        <p:attrNameLst>
                                          <p:attrName>style.visibility</p:attrName>
                                        </p:attrNameLst>
                                      </p:cBhvr>
                                      <p:to>
                                        <p:strVal val="visible"/>
                                      </p:to>
                                    </p:set>
                                  </p:childTnLst>
                                </p:cTn>
                              </p:par>
                            </p:childTnLst>
                          </p:cTn>
                        </p:par>
                      </p:childTnLst>
                    </p:cTn>
                  </p:par>
                  <p:par>
                    <p:cTn id="275" fill="hold">
                      <p:stCondLst>
                        <p:cond delay="indefinite"/>
                      </p:stCondLst>
                      <p:childTnLst>
                        <p:par>
                          <p:cTn id="276" fill="hold">
                            <p:stCondLst>
                              <p:cond delay="0"/>
                            </p:stCondLst>
                            <p:childTnLst>
                              <p:par>
                                <p:cTn id="277" nodeType="clickEffect" fill="hold" presetClass="entr" presetID="1">
                                  <p:stCondLst>
                                    <p:cond delay="0"/>
                                  </p:stCondLst>
                                  <p:childTnLst>
                                    <p:set>
                                      <p:cBhvr>
                                        <p:cTn id="278" dur="1" fill="hold">
                                          <p:stCondLst>
                                            <p:cond delay="0"/>
                                          </p:stCondLst>
                                        </p:cTn>
                                        <p:tgtEl>
                                          <p:spTgt spid="175">
                                            <p:txEl>
                                              <p:pRg st="13" end="13"/>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TextShape 1"/>
          <p:cNvSpPr txBox="1"/>
          <p:nvPr/>
        </p:nvSpPr>
        <p:spPr>
          <a:xfrm>
            <a:off x="838080" y="365040"/>
            <a:ext cx="10515240" cy="1325160"/>
          </a:xfrm>
          <a:prstGeom prst="rect">
            <a:avLst/>
          </a:prstGeom>
          <a:noFill/>
          <a:ln>
            <a:noFill/>
          </a:ln>
        </p:spPr>
        <p:txBody>
          <a:bodyPr anchor="ctr">
            <a:noAutofit/>
          </a:bodyPr>
          <a:p>
            <a:pPr>
              <a:lnSpc>
                <a:spcPct val="90000"/>
              </a:lnSpc>
            </a:pPr>
            <a:r>
              <a:rPr b="0" lang="en-US" sz="4400" spc="-1" strike="noStrike">
                <a:solidFill>
                  <a:srgbClr val="ff0000"/>
                </a:solidFill>
                <a:latin typeface="Calibri"/>
              </a:rPr>
              <a:t>Introduction </a:t>
            </a:r>
            <a:endParaRPr b="0" lang="en-US" sz="4400" spc="-1" strike="noStrike">
              <a:solidFill>
                <a:srgbClr val="000000"/>
              </a:solidFill>
              <a:latin typeface="Calibri"/>
            </a:endParaRPr>
          </a:p>
        </p:txBody>
      </p:sp>
      <p:sp>
        <p:nvSpPr>
          <p:cNvPr id="96" name="TextShape 2"/>
          <p:cNvSpPr txBox="1"/>
          <p:nvPr/>
        </p:nvSpPr>
        <p:spPr>
          <a:xfrm>
            <a:off x="838080" y="1371600"/>
            <a:ext cx="10515240" cy="480492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en-US" sz="2400" spc="-1" strike="noStrike">
                <a:solidFill>
                  <a:srgbClr val="000000"/>
                </a:solidFill>
                <a:latin typeface="Calibri"/>
                <a:ea typeface="Calibri"/>
              </a:rPr>
              <a:t>Disabled people in all countries, especially in Low and Middle Income Countries are likely to be found amongst the poorest.</a:t>
            </a:r>
            <a:endParaRPr b="0" lang="en-US"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400" spc="-1" strike="noStrike">
                <a:solidFill>
                  <a:srgbClr val="000000"/>
                </a:solidFill>
                <a:latin typeface="Calibri"/>
                <a:ea typeface="Calibri"/>
              </a:rPr>
              <a:t>A vicious cycle of barriers of exclusion, isolation, lack of education, training, work or livelihood reinforce the disadvantaged position disabled people experience. </a:t>
            </a:r>
            <a:endParaRPr b="0" lang="en-US"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400" spc="-1" strike="noStrike">
                <a:solidFill>
                  <a:srgbClr val="000000"/>
                </a:solidFill>
                <a:latin typeface="Calibri"/>
                <a:ea typeface="Calibri"/>
              </a:rPr>
              <a:t>The loss of livelihood to the individual and to the economies of their countries by the non-engagement of disabled people is both an ongoing human rights abuse and economic loss.</a:t>
            </a:r>
            <a:endParaRPr b="0" lang="en-US"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400" spc="-1" strike="noStrike">
                <a:solidFill>
                  <a:srgbClr val="000000"/>
                </a:solidFill>
                <a:latin typeface="Calibri"/>
                <a:ea typeface="Calibri"/>
              </a:rPr>
              <a:t>A sense of achievement is important to all human beings and we know that with reasonable accommodations and support, disabled employees are as productive and effective as anyone and are often more reliable than non-disabled employees.</a:t>
            </a:r>
            <a:endParaRPr b="0" lang="en-US" sz="2400" spc="-1" strike="noStrike">
              <a:solidFill>
                <a:srgbClr val="000000"/>
              </a:solidFill>
              <a:latin typeface="Calibri"/>
            </a:endParaRPr>
          </a:p>
        </p:txBody>
      </p:sp>
      <p:pic>
        <p:nvPicPr>
          <p:cNvPr id="97" name="Picture 3" descr=""/>
          <p:cNvPicPr/>
          <p:nvPr/>
        </p:nvPicPr>
        <p:blipFill>
          <a:blip r:embed="rId1"/>
          <a:stretch/>
        </p:blipFill>
        <p:spPr>
          <a:xfrm>
            <a:off x="10982880" y="76320"/>
            <a:ext cx="914040" cy="914040"/>
          </a:xfrm>
          <a:prstGeom prst="rect">
            <a:avLst/>
          </a:prstGeom>
          <a:ln>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TextShape 1"/>
          <p:cNvSpPr txBox="1"/>
          <p:nvPr/>
        </p:nvSpPr>
        <p:spPr>
          <a:xfrm>
            <a:off x="838080" y="365040"/>
            <a:ext cx="7770240" cy="1325160"/>
          </a:xfrm>
          <a:prstGeom prst="rect">
            <a:avLst/>
          </a:prstGeom>
          <a:noFill/>
          <a:ln>
            <a:noFill/>
          </a:ln>
        </p:spPr>
        <p:txBody>
          <a:bodyPr anchor="ctr">
            <a:noAutofit/>
          </a:bodyPr>
          <a:p>
            <a:pPr>
              <a:lnSpc>
                <a:spcPct val="90000"/>
              </a:lnSpc>
            </a:pPr>
            <a:r>
              <a:rPr b="1" lang="en-US" sz="4400" spc="-1" strike="noStrike">
                <a:solidFill>
                  <a:srgbClr val="ff0000"/>
                </a:solidFill>
                <a:latin typeface="Calibri"/>
                <a:ea typeface="Calibri"/>
              </a:rPr>
              <a:t>The Language we use </a:t>
            </a:r>
            <a:br/>
            <a:endParaRPr b="0" lang="en-US" sz="4400" spc="-1" strike="noStrike">
              <a:solidFill>
                <a:srgbClr val="000000"/>
              </a:solidFill>
              <a:latin typeface="Calibri"/>
            </a:endParaRPr>
          </a:p>
        </p:txBody>
      </p:sp>
      <p:sp>
        <p:nvSpPr>
          <p:cNvPr id="99" name="TextShape 2"/>
          <p:cNvSpPr txBox="1"/>
          <p:nvPr/>
        </p:nvSpPr>
        <p:spPr>
          <a:xfrm>
            <a:off x="592920" y="1123200"/>
            <a:ext cx="10515240" cy="5369400"/>
          </a:xfrm>
          <a:prstGeom prst="rect">
            <a:avLst/>
          </a:prstGeom>
          <a:noFill/>
          <a:ln>
            <a:noFill/>
          </a:ln>
        </p:spPr>
        <p:txBody>
          <a:bodyPr>
            <a:normAutofit/>
          </a:bodyPr>
          <a:p>
            <a:pPr marL="228600" indent="-228240">
              <a:lnSpc>
                <a:spcPct val="107000"/>
              </a:lnSpc>
              <a:spcBef>
                <a:spcPts val="1001"/>
              </a:spcBef>
              <a:spcAft>
                <a:spcPts val="799"/>
              </a:spcAft>
              <a:buClr>
                <a:srgbClr val="171717"/>
              </a:buClr>
              <a:buFont typeface="Arial"/>
              <a:buChar char="•"/>
            </a:pPr>
            <a:r>
              <a:rPr b="1" lang="en-US" sz="2000" spc="-1" strike="noStrike">
                <a:solidFill>
                  <a:srgbClr val="171717"/>
                </a:solidFill>
                <a:latin typeface="Calibri"/>
                <a:ea typeface="Calibri"/>
              </a:rPr>
              <a:t>Disabled people: </a:t>
            </a:r>
            <a:r>
              <a:rPr b="0" lang="en-US" sz="2000" spc="-1" strike="noStrike">
                <a:solidFill>
                  <a:srgbClr val="171717"/>
                </a:solidFill>
                <a:latin typeface="Calibri"/>
                <a:ea typeface="Calibri"/>
              </a:rPr>
              <a:t>Why we still choose to call ourselves ‘disabled people’.</a:t>
            </a:r>
            <a:endParaRPr b="0" lang="en-US" sz="2000" spc="-1" strike="noStrike">
              <a:solidFill>
                <a:srgbClr val="000000"/>
              </a:solidFill>
              <a:latin typeface="Calibri"/>
            </a:endParaRPr>
          </a:p>
          <a:p>
            <a:pPr marL="228600" indent="-228240">
              <a:lnSpc>
                <a:spcPct val="107000"/>
              </a:lnSpc>
              <a:spcBef>
                <a:spcPts val="1001"/>
              </a:spcBef>
              <a:spcAft>
                <a:spcPts val="799"/>
              </a:spcAft>
              <a:buClr>
                <a:srgbClr val="171717"/>
              </a:buClr>
              <a:buFont typeface="Arial"/>
              <a:buChar char="•"/>
            </a:pPr>
            <a:r>
              <a:rPr b="0" lang="en-US" sz="2000" spc="-1" strike="noStrike">
                <a:solidFill>
                  <a:srgbClr val="171717"/>
                </a:solidFill>
                <a:latin typeface="Calibri"/>
                <a:ea typeface="Calibri"/>
              </a:rPr>
              <a:t> </a:t>
            </a:r>
            <a:r>
              <a:rPr b="0" lang="en-US" sz="2000" spc="-1" strike="noStrike">
                <a:solidFill>
                  <a:srgbClr val="171717"/>
                </a:solidFill>
                <a:latin typeface="Calibri"/>
                <a:ea typeface="Calibri"/>
              </a:rPr>
              <a:t>In the Commonwealth Disabled People’s Forum (CDPF) we call ourselves ‘</a:t>
            </a:r>
            <a:r>
              <a:rPr b="1" lang="en-US" sz="2000" spc="-1" strike="noStrike">
                <a:solidFill>
                  <a:srgbClr val="171717"/>
                </a:solidFill>
                <a:latin typeface="Calibri"/>
                <a:ea typeface="Calibri"/>
              </a:rPr>
              <a:t>disabled people’ </a:t>
            </a:r>
            <a:r>
              <a:rPr b="0" lang="en-US" sz="2000" spc="-1" strike="noStrike">
                <a:solidFill>
                  <a:srgbClr val="171717"/>
                </a:solidFill>
                <a:latin typeface="Calibri"/>
                <a:ea typeface="Calibri"/>
              </a:rPr>
              <a:t>because of the development of the </a:t>
            </a:r>
            <a:r>
              <a:rPr b="1" lang="en-US" sz="2000" spc="-1" strike="noStrike">
                <a:solidFill>
                  <a:srgbClr val="171717"/>
                </a:solidFill>
                <a:latin typeface="Calibri"/>
                <a:ea typeface="Calibri"/>
              </a:rPr>
              <a:t>‘social model of disability’. </a:t>
            </a:r>
            <a:endParaRPr b="0" lang="en-US" sz="2000" spc="-1" strike="noStrike">
              <a:solidFill>
                <a:srgbClr val="000000"/>
              </a:solidFill>
              <a:latin typeface="Calibri"/>
            </a:endParaRPr>
          </a:p>
          <a:p>
            <a:pPr marL="228600" indent="-228240">
              <a:lnSpc>
                <a:spcPct val="107000"/>
              </a:lnSpc>
              <a:spcBef>
                <a:spcPts val="1001"/>
              </a:spcBef>
              <a:spcAft>
                <a:spcPts val="799"/>
              </a:spcAft>
              <a:buClr>
                <a:srgbClr val="000000"/>
              </a:buClr>
              <a:buFont typeface="Arial"/>
              <a:buChar char="•"/>
            </a:pPr>
            <a:r>
              <a:rPr b="0" lang="en-US" sz="2000" spc="-1" strike="noStrike">
                <a:solidFill>
                  <a:srgbClr val="000000"/>
                </a:solidFill>
                <a:latin typeface="Calibri"/>
                <a:ea typeface="Calibri"/>
              </a:rPr>
              <a:t>In the C19th and C20th, a disabled person’s medical condition was thought to be the root cause of their exclusion from society, an approach now referred to as the </a:t>
            </a:r>
            <a:r>
              <a:rPr b="1" lang="en-US" sz="2000" spc="-1" strike="noStrike">
                <a:solidFill>
                  <a:srgbClr val="000000"/>
                </a:solidFill>
                <a:latin typeface="Calibri"/>
                <a:ea typeface="Calibri"/>
              </a:rPr>
              <a:t>‘medical or individual model’ </a:t>
            </a:r>
            <a:r>
              <a:rPr b="0" lang="en-US" sz="2000" spc="-1" strike="noStrike">
                <a:solidFill>
                  <a:srgbClr val="000000"/>
                </a:solidFill>
                <a:latin typeface="Calibri"/>
                <a:ea typeface="Calibri"/>
              </a:rPr>
              <a:t>of disability. We use the</a:t>
            </a:r>
            <a:r>
              <a:rPr b="1" lang="en-US" sz="2000" spc="-1" strike="noStrike">
                <a:solidFill>
                  <a:srgbClr val="000000"/>
                </a:solidFill>
                <a:latin typeface="Calibri"/>
                <a:ea typeface="Calibri"/>
              </a:rPr>
              <a:t> ‘social model of disability’,</a:t>
            </a:r>
            <a:r>
              <a:rPr b="0" lang="en-US" sz="2000" spc="-1" strike="noStrike">
                <a:solidFill>
                  <a:srgbClr val="000000"/>
                </a:solidFill>
                <a:latin typeface="Calibri"/>
                <a:ea typeface="Calibri"/>
              </a:rPr>
              <a:t> where the barriers of environment, attitude and organisation are what disable people with impairments and lead to prejudice and discrimination.</a:t>
            </a:r>
            <a:r>
              <a:rPr b="1" lang="en-US" sz="2000" spc="-1" strike="noStrike">
                <a:solidFill>
                  <a:srgbClr val="000000"/>
                </a:solidFill>
                <a:latin typeface="Calibri"/>
                <a:ea typeface="Calibri"/>
              </a:rPr>
              <a:t> </a:t>
            </a:r>
            <a:endParaRPr b="0" lang="en-US" sz="2000" spc="-1" strike="noStrike">
              <a:solidFill>
                <a:srgbClr val="000000"/>
              </a:solidFill>
              <a:latin typeface="Calibri"/>
            </a:endParaRPr>
          </a:p>
          <a:p>
            <a:pPr marL="228600" indent="-228240">
              <a:lnSpc>
                <a:spcPct val="107000"/>
              </a:lnSpc>
              <a:spcBef>
                <a:spcPts val="1001"/>
              </a:spcBef>
              <a:spcAft>
                <a:spcPts val="799"/>
              </a:spcAft>
              <a:buClr>
                <a:srgbClr val="000000"/>
              </a:buClr>
              <a:buFont typeface="Arial"/>
              <a:buChar char="•"/>
            </a:pPr>
            <a:r>
              <a:rPr b="1" lang="en-US" sz="2000" spc="-1" strike="noStrike">
                <a:solidFill>
                  <a:srgbClr val="000000"/>
                </a:solidFill>
                <a:latin typeface="Calibri"/>
                <a:ea typeface="Calibri"/>
              </a:rPr>
              <a:t> </a:t>
            </a:r>
            <a:r>
              <a:rPr b="0" lang="en-US" sz="2000" spc="-1" strike="noStrike">
                <a:solidFill>
                  <a:srgbClr val="000000"/>
                </a:solidFill>
                <a:latin typeface="Calibri"/>
                <a:ea typeface="Calibri"/>
              </a:rPr>
              <a:t>So to call ourselves ‘persons with disabilities’ is to accept that we are objects and powerless.</a:t>
            </a:r>
            <a:r>
              <a:rPr b="1" lang="en-US" sz="2000" spc="-1" strike="noStrike">
                <a:solidFill>
                  <a:srgbClr val="000000"/>
                </a:solidFill>
                <a:latin typeface="Calibri"/>
                <a:ea typeface="Calibri"/>
              </a:rPr>
              <a:t> </a:t>
            </a:r>
            <a:r>
              <a:rPr b="0" lang="en-US" sz="2000" spc="-1" strike="noStrike">
                <a:solidFill>
                  <a:srgbClr val="000000"/>
                </a:solidFill>
                <a:latin typeface="Calibri"/>
                <a:ea typeface="Calibri"/>
              </a:rPr>
              <a:t>We also view ourselves as united by a common oppression so are proud to identify as ‘</a:t>
            </a:r>
            <a:r>
              <a:rPr b="1" lang="en-US" sz="2000" spc="-1" strike="noStrike">
                <a:solidFill>
                  <a:srgbClr val="000000"/>
                </a:solidFill>
                <a:latin typeface="Calibri"/>
                <a:ea typeface="Calibri"/>
              </a:rPr>
              <a:t>disabled people’</a:t>
            </a:r>
            <a:r>
              <a:rPr b="0" lang="en-US" sz="2000" spc="-1" strike="noStrike">
                <a:solidFill>
                  <a:srgbClr val="000000"/>
                </a:solidFill>
                <a:latin typeface="Calibri"/>
                <a:ea typeface="Calibri"/>
              </a:rPr>
              <a:t> rather than </a:t>
            </a:r>
            <a:r>
              <a:rPr b="1" lang="en-US" sz="2000" spc="-1" strike="noStrike">
                <a:solidFill>
                  <a:srgbClr val="000000"/>
                </a:solidFill>
                <a:latin typeface="Calibri"/>
                <a:ea typeface="Calibri"/>
              </a:rPr>
              <a:t>‘people with disabilities’. </a:t>
            </a:r>
            <a:endParaRPr b="0" lang="en-US" sz="2000" spc="-1" strike="noStrike">
              <a:solidFill>
                <a:srgbClr val="000000"/>
              </a:solidFill>
              <a:latin typeface="Calibri"/>
            </a:endParaRPr>
          </a:p>
          <a:p>
            <a:pPr marL="228600" indent="-228240">
              <a:lnSpc>
                <a:spcPct val="107000"/>
              </a:lnSpc>
              <a:spcBef>
                <a:spcPts val="1001"/>
              </a:spcBef>
              <a:spcAft>
                <a:spcPts val="799"/>
              </a:spcAft>
              <a:buClr>
                <a:srgbClr val="000000"/>
              </a:buClr>
              <a:buFont typeface="Arial"/>
              <a:buChar char="•"/>
            </a:pPr>
            <a:r>
              <a:rPr b="1" lang="en-US" sz="2000" spc="-1" strike="noStrike">
                <a:solidFill>
                  <a:srgbClr val="000000"/>
                </a:solidFill>
                <a:latin typeface="Calibri"/>
                <a:ea typeface="Calibri"/>
              </a:rPr>
              <a:t>When we are talking about the UN Convention on the Rights of Persons with Disabilities</a:t>
            </a:r>
            <a:r>
              <a:rPr b="0" lang="en-US" sz="2000" spc="-1" strike="noStrike">
                <a:solidFill>
                  <a:srgbClr val="000000"/>
                </a:solidFill>
                <a:latin typeface="Calibri"/>
                <a:ea typeface="Calibri"/>
              </a:rPr>
              <a:t> we will use </a:t>
            </a:r>
            <a:r>
              <a:rPr b="1" lang="en-US" sz="2000" spc="-1" strike="noStrike">
                <a:solidFill>
                  <a:srgbClr val="000000"/>
                </a:solidFill>
                <a:latin typeface="Calibri"/>
                <a:ea typeface="Calibri"/>
              </a:rPr>
              <a:t>‘people or persons with disabilities’.</a:t>
            </a:r>
            <a:endParaRPr b="0" lang="en-US" sz="2000" spc="-1" strike="noStrike">
              <a:solidFill>
                <a:srgbClr val="000000"/>
              </a:solidFill>
              <a:latin typeface="Calibri"/>
            </a:endParaRPr>
          </a:p>
          <a:p>
            <a:pPr>
              <a:lnSpc>
                <a:spcPct val="90000"/>
              </a:lnSpc>
              <a:spcBef>
                <a:spcPts val="1001"/>
              </a:spcBef>
            </a:pPr>
            <a:endParaRPr b="0" lang="en-US" sz="2000" spc="-1" strike="noStrike">
              <a:solidFill>
                <a:srgbClr val="000000"/>
              </a:solidFill>
              <a:latin typeface="Calibri"/>
            </a:endParaRPr>
          </a:p>
        </p:txBody>
      </p:sp>
      <p:pic>
        <p:nvPicPr>
          <p:cNvPr id="100" name="Picture 3" descr=""/>
          <p:cNvPicPr/>
          <p:nvPr/>
        </p:nvPicPr>
        <p:blipFill>
          <a:blip r:embed="rId1"/>
          <a:stretch/>
        </p:blipFill>
        <p:spPr>
          <a:xfrm>
            <a:off x="10593720" y="76320"/>
            <a:ext cx="1303200" cy="1325160"/>
          </a:xfrm>
          <a:prstGeom prst="rect">
            <a:avLst/>
          </a:prstGeom>
          <a:ln>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TextShape 1"/>
          <p:cNvSpPr txBox="1"/>
          <p:nvPr/>
        </p:nvSpPr>
        <p:spPr>
          <a:xfrm>
            <a:off x="838080" y="365040"/>
            <a:ext cx="9063720" cy="1325160"/>
          </a:xfrm>
          <a:prstGeom prst="rect">
            <a:avLst/>
          </a:prstGeom>
          <a:noFill/>
          <a:ln>
            <a:noFill/>
          </a:ln>
        </p:spPr>
        <p:txBody>
          <a:bodyPr anchor="ctr">
            <a:normAutofit/>
          </a:bodyPr>
          <a:p>
            <a:pPr>
              <a:lnSpc>
                <a:spcPct val="90000"/>
              </a:lnSpc>
            </a:pPr>
            <a:r>
              <a:rPr b="1" lang="en-US" sz="4000" spc="-1" strike="noStrike">
                <a:solidFill>
                  <a:srgbClr val="ff0000"/>
                </a:solidFill>
                <a:latin typeface="Calibri Light"/>
              </a:rPr>
              <a:t>Disability and Poverty vicious cycle</a:t>
            </a:r>
            <a:endParaRPr b="0" lang="en-US" sz="4000" spc="-1" strike="noStrike">
              <a:solidFill>
                <a:srgbClr val="000000"/>
              </a:solidFill>
              <a:latin typeface="Calibri"/>
            </a:endParaRPr>
          </a:p>
        </p:txBody>
      </p:sp>
      <p:sp>
        <p:nvSpPr>
          <p:cNvPr id="102" name="TextShape 2"/>
          <p:cNvSpPr txBox="1"/>
          <p:nvPr/>
        </p:nvSpPr>
        <p:spPr>
          <a:xfrm>
            <a:off x="462600" y="1575360"/>
            <a:ext cx="6374880" cy="4593240"/>
          </a:xfrm>
          <a:prstGeom prst="rect">
            <a:avLst/>
          </a:prstGeom>
          <a:noFill/>
          <a:ln>
            <a:noFill/>
          </a:ln>
        </p:spPr>
        <p:txBody>
          <a:bodyPr>
            <a:normAutofit fontScale="52000"/>
          </a:bodyPr>
          <a:p>
            <a:pPr marL="228600" indent="-228240">
              <a:lnSpc>
                <a:spcPct val="90000"/>
              </a:lnSpc>
              <a:spcBef>
                <a:spcPts val="1001"/>
              </a:spcBef>
              <a:buClr>
                <a:srgbClr val="333333"/>
              </a:buClr>
              <a:buFont typeface="Arial"/>
              <a:buChar char="•"/>
            </a:pPr>
            <a:r>
              <a:rPr b="1" lang="en-US" sz="2800" spc="-1" strike="noStrike">
                <a:solidFill>
                  <a:srgbClr val="333333"/>
                </a:solidFill>
                <a:latin typeface="Source Sans Pro"/>
              </a:rPr>
              <a:t>Poverty and disability are often linked, creating a cycle that’s hard to escape. </a:t>
            </a:r>
            <a:endParaRPr b="0" lang="en-US" sz="2800" spc="-1" strike="noStrike">
              <a:solidFill>
                <a:srgbClr val="000000"/>
              </a:solidFill>
              <a:latin typeface="Calibri"/>
            </a:endParaRPr>
          </a:p>
          <a:p>
            <a:pPr marL="228600" indent="-228240">
              <a:lnSpc>
                <a:spcPct val="90000"/>
              </a:lnSpc>
              <a:spcBef>
                <a:spcPts val="1001"/>
              </a:spcBef>
              <a:buClr>
                <a:srgbClr val="333333"/>
              </a:buClr>
              <a:buFont typeface="Arial"/>
              <a:buChar char="•"/>
            </a:pPr>
            <a:r>
              <a:rPr b="1" lang="en-US" sz="2800" spc="-1" strike="noStrike">
                <a:solidFill>
                  <a:srgbClr val="333333"/>
                </a:solidFill>
                <a:latin typeface="Source Sans Pro"/>
              </a:rPr>
              <a:t>Extreme poverty causes impairment through barriers like lack of access to good nutrition, adequate health care, clean water, or through unsafe working conditions. </a:t>
            </a:r>
            <a:endParaRPr b="0" lang="en-US" sz="2800" spc="-1" strike="noStrike">
              <a:solidFill>
                <a:srgbClr val="000000"/>
              </a:solidFill>
              <a:latin typeface="Calibri"/>
            </a:endParaRPr>
          </a:p>
          <a:p>
            <a:pPr marL="228600" indent="-228240">
              <a:lnSpc>
                <a:spcPct val="90000"/>
              </a:lnSpc>
              <a:spcBef>
                <a:spcPts val="1001"/>
              </a:spcBef>
              <a:buClr>
                <a:srgbClr val="333333"/>
              </a:buClr>
              <a:buFont typeface="Arial"/>
              <a:buChar char="•"/>
            </a:pPr>
            <a:r>
              <a:rPr b="1" lang="en-US" sz="2800" spc="-1" strike="noStrike">
                <a:solidFill>
                  <a:srgbClr val="333333"/>
                </a:solidFill>
                <a:latin typeface="Source Sans Pro"/>
              </a:rPr>
              <a:t>Disability can contribute to poverty through discrimination and attitudinal barriers. </a:t>
            </a:r>
            <a:endParaRPr b="0" lang="en-US" sz="2800" spc="-1" strike="noStrike">
              <a:solidFill>
                <a:srgbClr val="000000"/>
              </a:solidFill>
              <a:latin typeface="Calibri"/>
            </a:endParaRPr>
          </a:p>
          <a:p>
            <a:pPr marL="228600" indent="-228240">
              <a:lnSpc>
                <a:spcPct val="90000"/>
              </a:lnSpc>
              <a:spcBef>
                <a:spcPts val="1001"/>
              </a:spcBef>
              <a:buClr>
                <a:srgbClr val="333333"/>
              </a:buClr>
              <a:buFont typeface="Arial"/>
              <a:buChar char="•"/>
            </a:pPr>
            <a:r>
              <a:rPr b="1" lang="en-US" sz="2800" spc="-1" strike="noStrike">
                <a:solidFill>
                  <a:srgbClr val="333333"/>
                </a:solidFill>
                <a:latin typeface="Source Sans Pro"/>
              </a:rPr>
              <a:t>A disabled person is less likely to have access to rehabilitation, education and employment — which could help end the cycle of poverty and disability.</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pic>
        <p:nvPicPr>
          <p:cNvPr id="103" name="Picture 3" descr=""/>
          <p:cNvPicPr/>
          <p:nvPr/>
        </p:nvPicPr>
        <p:blipFill>
          <a:blip r:embed="rId1"/>
          <a:stretch/>
        </p:blipFill>
        <p:spPr>
          <a:xfrm>
            <a:off x="10593720" y="76320"/>
            <a:ext cx="1303200" cy="1325160"/>
          </a:xfrm>
          <a:prstGeom prst="rect">
            <a:avLst/>
          </a:prstGeom>
          <a:ln>
            <a:noFill/>
          </a:ln>
        </p:spPr>
      </p:pic>
      <p:pic>
        <p:nvPicPr>
          <p:cNvPr id="104" name="Picture 2" descr=""/>
          <p:cNvPicPr/>
          <p:nvPr/>
        </p:nvPicPr>
        <p:blipFill>
          <a:blip r:embed="rId2"/>
          <a:stretch/>
        </p:blipFill>
        <p:spPr>
          <a:xfrm>
            <a:off x="6838200" y="1558080"/>
            <a:ext cx="5054760" cy="4232880"/>
          </a:xfrm>
          <a:prstGeom prst="rect">
            <a:avLst/>
          </a:prstGeom>
          <a:ln>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TextShape 1"/>
          <p:cNvSpPr txBox="1"/>
          <p:nvPr/>
        </p:nvSpPr>
        <p:spPr>
          <a:xfrm>
            <a:off x="838080" y="365040"/>
            <a:ext cx="9130680" cy="704880"/>
          </a:xfrm>
          <a:prstGeom prst="rect">
            <a:avLst/>
          </a:prstGeom>
          <a:noFill/>
          <a:ln>
            <a:noFill/>
          </a:ln>
        </p:spPr>
        <p:txBody>
          <a:bodyPr anchor="ctr">
            <a:noAutofit/>
          </a:bodyPr>
          <a:p>
            <a:pPr>
              <a:lnSpc>
                <a:spcPct val="90000"/>
              </a:lnSpc>
            </a:pPr>
            <a:r>
              <a:rPr b="1" lang="en-US" sz="4400" spc="-1" strike="noStrike">
                <a:solidFill>
                  <a:srgbClr val="ff0000"/>
                </a:solidFill>
                <a:latin typeface="Calibri Light"/>
              </a:rPr>
              <a:t>Break the Cycle Film  CBM 3.24</a:t>
            </a:r>
            <a:endParaRPr b="0" lang="en-US" sz="4400" spc="-1" strike="noStrike">
              <a:solidFill>
                <a:srgbClr val="000000"/>
              </a:solidFill>
              <a:latin typeface="Calibri"/>
            </a:endParaRPr>
          </a:p>
        </p:txBody>
      </p:sp>
      <p:pic>
        <p:nvPicPr>
          <p:cNvPr id="106" name="Picture 4" descr=""/>
          <p:cNvPicPr/>
          <p:nvPr/>
        </p:nvPicPr>
        <p:blipFill>
          <a:blip r:embed="rId1"/>
          <a:stretch/>
        </p:blipFill>
        <p:spPr>
          <a:xfrm>
            <a:off x="10593720" y="76320"/>
            <a:ext cx="1303200" cy="1325160"/>
          </a:xfrm>
          <a:prstGeom prst="rect">
            <a:avLst/>
          </a:prstGeom>
          <a:ln>
            <a:noFill/>
          </a:ln>
        </p:spPr>
      </p:pic>
      <p:sp>
        <p:nvSpPr>
          <p:cNvPr id="107" name="TextShape 2"/>
          <p:cNvSpPr txBox="1"/>
          <p:nvPr/>
        </p:nvSpPr>
        <p:spPr>
          <a:xfrm>
            <a:off x="838080" y="1825560"/>
            <a:ext cx="10515240" cy="4350960"/>
          </a:xfrm>
          <a:prstGeom prst="rect">
            <a:avLst/>
          </a:prstGeom>
          <a:noFill/>
          <a:ln>
            <a:noFill/>
          </a:ln>
        </p:spPr>
        <p:txBody>
          <a:bodyPr>
            <a:noAutofit/>
          </a:bodyPr>
          <a:p>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TextShape 1"/>
          <p:cNvSpPr txBox="1"/>
          <p:nvPr/>
        </p:nvSpPr>
        <p:spPr>
          <a:xfrm>
            <a:off x="838080" y="365040"/>
            <a:ext cx="9242280" cy="1325160"/>
          </a:xfrm>
          <a:prstGeom prst="rect">
            <a:avLst/>
          </a:prstGeom>
          <a:noFill/>
          <a:ln>
            <a:noFill/>
          </a:ln>
        </p:spPr>
        <p:txBody>
          <a:bodyPr anchor="ctr">
            <a:noAutofit/>
          </a:bodyPr>
          <a:p>
            <a:pPr>
              <a:lnSpc>
                <a:spcPct val="90000"/>
              </a:lnSpc>
            </a:pPr>
            <a:r>
              <a:rPr b="1" lang="en-US" sz="4400" spc="-1" strike="noStrike">
                <a:solidFill>
                  <a:srgbClr val="ff0000"/>
                </a:solidFill>
                <a:latin typeface="Calibri Light"/>
              </a:rPr>
              <a:t>Economic impact of the cycle</a:t>
            </a:r>
            <a:endParaRPr b="0" lang="en-US" sz="4400" spc="-1" strike="noStrike">
              <a:solidFill>
                <a:srgbClr val="000000"/>
              </a:solidFill>
              <a:latin typeface="Calibri"/>
            </a:endParaRPr>
          </a:p>
        </p:txBody>
      </p:sp>
      <p:sp>
        <p:nvSpPr>
          <p:cNvPr id="109" name="TextShape 2"/>
          <p:cNvSpPr txBox="1"/>
          <p:nvPr/>
        </p:nvSpPr>
        <p:spPr>
          <a:xfrm>
            <a:off x="838080" y="1494360"/>
            <a:ext cx="10515240" cy="4682520"/>
          </a:xfrm>
          <a:prstGeom prst="rect">
            <a:avLst/>
          </a:prstGeom>
          <a:noFill/>
          <a:ln>
            <a:noFill/>
          </a:ln>
        </p:spPr>
        <p:txBody>
          <a:bodyPr>
            <a:normAutofit fontScale="60000"/>
          </a:bodyPr>
          <a:p>
            <a:pPr marL="228600" indent="-228240">
              <a:lnSpc>
                <a:spcPct val="90000"/>
              </a:lnSpc>
              <a:spcBef>
                <a:spcPts val="1001"/>
              </a:spcBef>
              <a:buClr>
                <a:srgbClr val="000000"/>
              </a:buClr>
              <a:buFont typeface="Arial"/>
              <a:buChar char="•"/>
            </a:pPr>
            <a:r>
              <a:rPr b="0" lang="en-US" sz="2600" spc="-1" strike="noStrike">
                <a:solidFill>
                  <a:srgbClr val="000000"/>
                </a:solidFill>
                <a:latin typeface="Calibri"/>
                <a:ea typeface="Calibri"/>
              </a:rPr>
              <a:t>In </a:t>
            </a:r>
            <a:r>
              <a:rPr b="1" lang="en-US" sz="2600" spc="-1" strike="noStrike">
                <a:solidFill>
                  <a:srgbClr val="000000"/>
                </a:solidFill>
                <a:latin typeface="Calibri"/>
                <a:ea typeface="Calibri"/>
              </a:rPr>
              <a:t>Bangladesh</a:t>
            </a:r>
            <a:r>
              <a:rPr b="0" lang="en-US" sz="2600" spc="-1" strike="noStrike">
                <a:solidFill>
                  <a:srgbClr val="000000"/>
                </a:solidFill>
                <a:latin typeface="Calibri"/>
                <a:ea typeface="Calibri"/>
              </a:rPr>
              <a:t>, reductions in wage earnings attributed to lower levels of education among disabled people and their child caregivers were estimated to cost the economy </a:t>
            </a:r>
            <a:r>
              <a:rPr b="1" lang="en-US" sz="2600" spc="-1" strike="noStrike">
                <a:solidFill>
                  <a:srgbClr val="000000"/>
                </a:solidFill>
                <a:latin typeface="Calibri"/>
                <a:ea typeface="Calibri"/>
              </a:rPr>
              <a:t>US$54 million per year </a:t>
            </a:r>
            <a:r>
              <a:rPr b="0" lang="en-US" sz="2600" spc="-1" strike="noStrike">
                <a:solidFill>
                  <a:srgbClr val="000000"/>
                </a:solidFill>
                <a:latin typeface="Calibri"/>
                <a:ea typeface="Calibri"/>
              </a:rPr>
              <a:t>and estimates indicated that exclusion of disabled people from the labour market results in a total loss of </a:t>
            </a:r>
            <a:r>
              <a:rPr b="1" lang="en-US" sz="2600" spc="-1" strike="noStrike">
                <a:solidFill>
                  <a:srgbClr val="000000"/>
                </a:solidFill>
                <a:latin typeface="Calibri"/>
                <a:ea typeface="Calibri"/>
              </a:rPr>
              <a:t>US$891 million/year</a:t>
            </a:r>
            <a:r>
              <a:rPr b="0" lang="en-US" sz="2600" spc="-1" strike="noStrike">
                <a:solidFill>
                  <a:srgbClr val="000000"/>
                </a:solidFill>
                <a:latin typeface="Calibri"/>
                <a:ea typeface="Calibri"/>
              </a:rPr>
              <a:t>; income losses among adult caregivers adds an additional loss of </a:t>
            </a:r>
            <a:r>
              <a:rPr b="1" lang="en-US" sz="2600" spc="-1" strike="noStrike">
                <a:solidFill>
                  <a:srgbClr val="000000"/>
                </a:solidFill>
                <a:latin typeface="Calibri"/>
                <a:ea typeface="Calibri"/>
              </a:rPr>
              <a:t>US$234 million/year.</a:t>
            </a:r>
            <a:endParaRPr b="0" lang="en-US" sz="2600" spc="-1" strike="noStrike">
              <a:solidFill>
                <a:srgbClr val="000000"/>
              </a:solidFill>
              <a:latin typeface="Calibri"/>
            </a:endParaRPr>
          </a:p>
          <a:p>
            <a:pPr marL="228600" indent="-228240">
              <a:lnSpc>
                <a:spcPct val="107000"/>
              </a:lnSpc>
              <a:spcBef>
                <a:spcPts val="1001"/>
              </a:spcBef>
              <a:spcAft>
                <a:spcPts val="799"/>
              </a:spcAft>
              <a:buClr>
                <a:srgbClr val="000000"/>
              </a:buClr>
              <a:buFont typeface="Arial"/>
              <a:buChar char="•"/>
            </a:pPr>
            <a:r>
              <a:rPr b="0" lang="en-US" sz="2600" spc="-1" strike="noStrike">
                <a:solidFill>
                  <a:srgbClr val="000000"/>
                </a:solidFill>
                <a:latin typeface="Calibri"/>
                <a:ea typeface="Calibri"/>
              </a:rPr>
              <a:t>In </a:t>
            </a:r>
            <a:r>
              <a:rPr b="1" lang="en-US" sz="2600" spc="-1" strike="noStrike">
                <a:solidFill>
                  <a:srgbClr val="000000"/>
                </a:solidFill>
                <a:latin typeface="Calibri"/>
                <a:ea typeface="Calibri"/>
              </a:rPr>
              <a:t>South Africa</a:t>
            </a:r>
            <a:r>
              <a:rPr b="0" lang="en-US" sz="2600" spc="-1" strike="noStrike">
                <a:solidFill>
                  <a:srgbClr val="000000"/>
                </a:solidFill>
                <a:latin typeface="Calibri"/>
                <a:ea typeface="Calibri"/>
              </a:rPr>
              <a:t>, lost earnings averaged </a:t>
            </a:r>
            <a:r>
              <a:rPr b="1" lang="en-US" sz="2600" spc="-1" strike="noStrike">
                <a:solidFill>
                  <a:srgbClr val="000000"/>
                </a:solidFill>
                <a:latin typeface="Calibri"/>
                <a:ea typeface="Calibri"/>
              </a:rPr>
              <a:t>US$4,798 per adult </a:t>
            </a:r>
            <a:r>
              <a:rPr b="0" lang="en-US" sz="2600" spc="-1" strike="noStrike">
                <a:solidFill>
                  <a:srgbClr val="000000"/>
                </a:solidFill>
                <a:latin typeface="Calibri"/>
                <a:ea typeface="Calibri"/>
              </a:rPr>
              <a:t>with severe depression or anxiety disorder per year (about half of GDP per capita) totalling </a:t>
            </a:r>
            <a:r>
              <a:rPr b="1" lang="en-US" sz="2600" spc="-1" strike="noStrike">
                <a:solidFill>
                  <a:srgbClr val="000000"/>
                </a:solidFill>
                <a:latin typeface="Calibri"/>
                <a:ea typeface="Calibri"/>
              </a:rPr>
              <a:t>US$3.6 billion </a:t>
            </a:r>
            <a:r>
              <a:rPr b="0" lang="en-US" sz="2600" spc="-1" strike="noStrike">
                <a:solidFill>
                  <a:srgbClr val="000000"/>
                </a:solidFill>
                <a:latin typeface="Calibri"/>
                <a:ea typeface="Calibri"/>
              </a:rPr>
              <a:t>when aggregated to the national level.</a:t>
            </a:r>
            <a:endParaRPr b="0" lang="en-US" sz="2600" spc="-1" strike="noStrike">
              <a:solidFill>
                <a:srgbClr val="000000"/>
              </a:solidFill>
              <a:latin typeface="Calibri"/>
            </a:endParaRPr>
          </a:p>
          <a:p>
            <a:pPr marL="228600" indent="-228240">
              <a:lnSpc>
                <a:spcPct val="107000"/>
              </a:lnSpc>
              <a:spcBef>
                <a:spcPts val="1001"/>
              </a:spcBef>
              <a:spcAft>
                <a:spcPts val="799"/>
              </a:spcAft>
              <a:buClr>
                <a:srgbClr val="000000"/>
              </a:buClr>
              <a:buFont typeface="Arial"/>
              <a:buChar char="•"/>
            </a:pPr>
            <a:r>
              <a:rPr b="0" lang="en-US" sz="2600" spc="-1" strike="noStrike">
                <a:solidFill>
                  <a:srgbClr val="000000"/>
                </a:solidFill>
                <a:latin typeface="Calibri"/>
                <a:ea typeface="Calibri"/>
              </a:rPr>
              <a:t>However, inclusion could lead to substantial gains: </a:t>
            </a:r>
            <a:endParaRPr b="0" lang="en-US" sz="2600" spc="-1" strike="noStrike">
              <a:solidFill>
                <a:srgbClr val="000000"/>
              </a:solidFill>
              <a:latin typeface="Calibri"/>
            </a:endParaRPr>
          </a:p>
          <a:p>
            <a:pPr marL="228600" indent="-228240">
              <a:lnSpc>
                <a:spcPct val="107000"/>
              </a:lnSpc>
              <a:spcBef>
                <a:spcPts val="1001"/>
              </a:spcBef>
              <a:spcAft>
                <a:spcPts val="799"/>
              </a:spcAft>
              <a:buClr>
                <a:srgbClr val="000000"/>
              </a:buClr>
              <a:buFont typeface="Arial"/>
              <a:buChar char="•"/>
            </a:pPr>
            <a:r>
              <a:rPr b="0" lang="en-US" sz="2600" spc="-1" strike="noStrike">
                <a:solidFill>
                  <a:srgbClr val="000000"/>
                </a:solidFill>
                <a:latin typeface="Calibri"/>
                <a:ea typeface="Calibri"/>
              </a:rPr>
              <a:t>In</a:t>
            </a:r>
            <a:r>
              <a:rPr b="1" lang="en-US" sz="2600" spc="-1" strike="noStrike">
                <a:solidFill>
                  <a:srgbClr val="000000"/>
                </a:solidFill>
                <a:latin typeface="Calibri"/>
                <a:ea typeface="Calibri"/>
              </a:rPr>
              <a:t> Pakistan</a:t>
            </a:r>
            <a:r>
              <a:rPr b="0" lang="en-US" sz="2600" spc="-1" strike="noStrike">
                <a:solidFill>
                  <a:srgbClr val="000000"/>
                </a:solidFill>
                <a:latin typeface="Calibri"/>
                <a:ea typeface="Calibri"/>
              </a:rPr>
              <a:t>, it was estimated that rehabilitating people with incurable blindness would lead to gross aggregate gains in household earnings of </a:t>
            </a:r>
            <a:r>
              <a:rPr b="1" lang="en-US" sz="2600" spc="-1" strike="noStrike">
                <a:solidFill>
                  <a:srgbClr val="000000"/>
                </a:solidFill>
                <a:latin typeface="Calibri"/>
                <a:ea typeface="Calibri"/>
              </a:rPr>
              <a:t>US$71.8 million per year.</a:t>
            </a:r>
            <a:endParaRPr b="0" lang="en-US" sz="26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ea typeface="Calibri"/>
              </a:rPr>
              <a:t>In 2000 it was calculated that economic losses from lower productivity among people with disabilities </a:t>
            </a:r>
            <a:r>
              <a:rPr b="1" lang="en-US" sz="2800" spc="-1" strike="noStrike">
                <a:solidFill>
                  <a:srgbClr val="000000"/>
                </a:solidFill>
                <a:latin typeface="Calibri"/>
                <a:ea typeface="Calibri"/>
              </a:rPr>
              <a:t>across all LMICs </a:t>
            </a:r>
            <a:r>
              <a:rPr b="0" lang="en-US" sz="2800" spc="-1" strike="noStrike">
                <a:solidFill>
                  <a:srgbClr val="000000"/>
                </a:solidFill>
                <a:latin typeface="Calibri"/>
                <a:ea typeface="Calibri"/>
              </a:rPr>
              <a:t>amounted to between </a:t>
            </a:r>
            <a:r>
              <a:rPr b="1" lang="en-US" sz="2800" spc="-1" strike="noStrike">
                <a:solidFill>
                  <a:srgbClr val="000000"/>
                </a:solidFill>
                <a:latin typeface="Calibri"/>
                <a:ea typeface="Calibri"/>
              </a:rPr>
              <a:t>US$473.9-672.2 billion a year</a:t>
            </a:r>
            <a:r>
              <a:rPr b="0" lang="en-US" sz="2800" spc="-1" strike="noStrike">
                <a:solidFill>
                  <a:srgbClr val="000000"/>
                </a:solidFill>
                <a:latin typeface="Calibri"/>
                <a:ea typeface="Calibri"/>
              </a:rPr>
              <a:t>. At todays prices that is </a:t>
            </a:r>
            <a:r>
              <a:rPr b="1" lang="en-US" sz="2800" spc="-1" strike="noStrike">
                <a:solidFill>
                  <a:srgbClr val="000000"/>
                </a:solidFill>
                <a:latin typeface="Calibri"/>
                <a:ea typeface="Calibri"/>
              </a:rPr>
              <a:t>US$ 672.2-1,021.1 billion a year.</a:t>
            </a:r>
            <a:endParaRPr b="0" lang="en-US" sz="2800" spc="-1" strike="noStrike">
              <a:solidFill>
                <a:srgbClr val="000000"/>
              </a:solidFill>
              <a:latin typeface="Calibri"/>
            </a:endParaRPr>
          </a:p>
        </p:txBody>
      </p:sp>
      <p:pic>
        <p:nvPicPr>
          <p:cNvPr id="110" name="Picture 3" descr=""/>
          <p:cNvPicPr/>
          <p:nvPr/>
        </p:nvPicPr>
        <p:blipFill>
          <a:blip r:embed="rId1"/>
          <a:stretch/>
        </p:blipFill>
        <p:spPr>
          <a:xfrm>
            <a:off x="10593720" y="18360"/>
            <a:ext cx="1303200" cy="1325160"/>
          </a:xfrm>
          <a:prstGeom prst="rect">
            <a:avLst/>
          </a:prstGeom>
          <a:ln>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TextShape 1"/>
          <p:cNvSpPr txBox="1"/>
          <p:nvPr/>
        </p:nvSpPr>
        <p:spPr>
          <a:xfrm>
            <a:off x="815760" y="178560"/>
            <a:ext cx="9632520" cy="638280"/>
          </a:xfrm>
          <a:prstGeom prst="rect">
            <a:avLst/>
          </a:prstGeom>
          <a:noFill/>
          <a:ln>
            <a:noFill/>
          </a:ln>
        </p:spPr>
        <p:txBody>
          <a:bodyPr anchor="ctr">
            <a:normAutofit fontScale="78000"/>
          </a:bodyPr>
          <a:p>
            <a:pPr>
              <a:lnSpc>
                <a:spcPct val="90000"/>
              </a:lnSpc>
            </a:pPr>
            <a:r>
              <a:rPr b="0" lang="en-US" sz="2800" spc="-1" strike="noStrike">
                <a:solidFill>
                  <a:srgbClr val="ff0000"/>
                </a:solidFill>
                <a:latin typeface="Calibri"/>
                <a:ea typeface="Calibri"/>
              </a:rPr>
              <a:t>Article 28 of UNCRPD is clear ‘</a:t>
            </a:r>
            <a:r>
              <a:rPr b="0" lang="en-US" sz="2800" spc="-1" strike="noStrike">
                <a:solidFill>
                  <a:srgbClr val="ff0000"/>
                </a:solidFill>
                <a:latin typeface="Calibri"/>
                <a:ea typeface="Times New Roman"/>
              </a:rPr>
              <a:t>Adequate standard of living and social protection’ is required</a:t>
            </a:r>
            <a:endParaRPr b="0" lang="en-US" sz="2800" spc="-1" strike="noStrike">
              <a:solidFill>
                <a:srgbClr val="000000"/>
              </a:solidFill>
              <a:latin typeface="Calibri"/>
            </a:endParaRPr>
          </a:p>
        </p:txBody>
      </p:sp>
      <p:sp>
        <p:nvSpPr>
          <p:cNvPr id="112" name="TextShape 2"/>
          <p:cNvSpPr txBox="1"/>
          <p:nvPr/>
        </p:nvSpPr>
        <p:spPr>
          <a:xfrm>
            <a:off x="100440" y="1048320"/>
            <a:ext cx="11796480" cy="5631120"/>
          </a:xfrm>
          <a:prstGeom prst="rect">
            <a:avLst/>
          </a:prstGeom>
          <a:noFill/>
          <a:ln>
            <a:noFill/>
          </a:ln>
        </p:spPr>
        <p:txBody>
          <a:bodyPr>
            <a:normAutofit fontScale="88000"/>
          </a:bodyPr>
          <a:p>
            <a:pPr marL="228600" indent="-228240">
              <a:lnSpc>
                <a:spcPct val="107000"/>
              </a:lnSpc>
              <a:spcBef>
                <a:spcPts val="1001"/>
              </a:spcBef>
              <a:spcAft>
                <a:spcPts val="799"/>
              </a:spcAft>
              <a:buClr>
                <a:srgbClr val="000000"/>
              </a:buClr>
              <a:buFont typeface="Arial"/>
              <a:buChar char="•"/>
            </a:pPr>
            <a:r>
              <a:rPr b="0" lang="en-US" sz="2200" spc="-1" strike="noStrike">
                <a:solidFill>
                  <a:srgbClr val="000000"/>
                </a:solidFill>
                <a:latin typeface="Calibri"/>
                <a:ea typeface="Times New Roman"/>
              </a:rPr>
              <a:t>1. “States Parties recognize </a:t>
            </a:r>
            <a:r>
              <a:rPr b="1" lang="en-US" sz="2200" spc="-1" strike="noStrike">
                <a:solidFill>
                  <a:srgbClr val="000000"/>
                </a:solidFill>
                <a:latin typeface="Calibri"/>
                <a:ea typeface="Times New Roman"/>
              </a:rPr>
              <a:t>the right</a:t>
            </a:r>
            <a:r>
              <a:rPr b="0" lang="en-US" sz="2200" spc="-1" strike="noStrike">
                <a:solidFill>
                  <a:srgbClr val="000000"/>
                </a:solidFill>
                <a:latin typeface="Calibri"/>
                <a:ea typeface="Times New Roman"/>
              </a:rPr>
              <a:t> of persons with disabilities to an adequate standard of living for themselves and their families and </a:t>
            </a:r>
            <a:r>
              <a:rPr b="1" lang="en-US" sz="2200" spc="-1" strike="noStrike">
                <a:solidFill>
                  <a:srgbClr val="000000"/>
                </a:solidFill>
                <a:latin typeface="Calibri"/>
                <a:ea typeface="Times New Roman"/>
              </a:rPr>
              <a:t>shall take appropriate steps to safeguard and promote the realization of this right without discrimination on the basis of disability.</a:t>
            </a:r>
            <a:endParaRPr b="0" lang="en-US" sz="2200" spc="-1" strike="noStrike">
              <a:solidFill>
                <a:srgbClr val="000000"/>
              </a:solidFill>
              <a:latin typeface="Calibri"/>
            </a:endParaRPr>
          </a:p>
          <a:p>
            <a:pPr marL="228600" indent="-228240">
              <a:lnSpc>
                <a:spcPct val="107000"/>
              </a:lnSpc>
              <a:spcBef>
                <a:spcPts val="1001"/>
              </a:spcBef>
              <a:spcAft>
                <a:spcPts val="1199"/>
              </a:spcAft>
              <a:buClr>
                <a:srgbClr val="000000"/>
              </a:buClr>
              <a:buFont typeface="Arial"/>
              <a:buChar char="•"/>
            </a:pPr>
            <a:r>
              <a:rPr b="0" lang="en-US" sz="2200" spc="-1" strike="noStrike">
                <a:solidFill>
                  <a:srgbClr val="000000"/>
                </a:solidFill>
                <a:latin typeface="Calibri"/>
                <a:ea typeface="Times New Roman"/>
              </a:rPr>
              <a:t>2. States Parties recognize the right of persons with disabilities to social protection and to the enjoyment of that right without discrimination on the basis of disability, and </a:t>
            </a:r>
            <a:r>
              <a:rPr b="1" lang="en-US" sz="2200" spc="-1" strike="noStrike">
                <a:solidFill>
                  <a:srgbClr val="000000"/>
                </a:solidFill>
                <a:latin typeface="Calibri"/>
                <a:ea typeface="Times New Roman"/>
              </a:rPr>
              <a:t>shall take appropriate steps to safeguard and promote the realization of this right, </a:t>
            </a:r>
            <a:r>
              <a:rPr b="0" lang="en-US" sz="2200" spc="-1" strike="noStrike">
                <a:solidFill>
                  <a:srgbClr val="000000"/>
                </a:solidFill>
                <a:latin typeface="Calibri"/>
                <a:ea typeface="Times New Roman"/>
              </a:rPr>
              <a:t>including measures ensuring:</a:t>
            </a:r>
            <a:endParaRPr b="0" lang="en-US" sz="2200" spc="-1" strike="noStrike">
              <a:solidFill>
                <a:srgbClr val="000000"/>
              </a:solidFill>
              <a:latin typeface="Calibri"/>
            </a:endParaRPr>
          </a:p>
          <a:p>
            <a:pPr marL="228600" indent="-228240">
              <a:lnSpc>
                <a:spcPct val="107000"/>
              </a:lnSpc>
              <a:spcBef>
                <a:spcPts val="1001"/>
              </a:spcBef>
              <a:spcAft>
                <a:spcPts val="1199"/>
              </a:spcAft>
              <a:buClr>
                <a:srgbClr val="000000"/>
              </a:buClr>
              <a:buFont typeface="Arial"/>
              <a:buChar char="•"/>
            </a:pPr>
            <a:r>
              <a:rPr b="0" lang="en-US" sz="2200" spc="-1" strike="noStrike">
                <a:solidFill>
                  <a:srgbClr val="000000"/>
                </a:solidFill>
                <a:latin typeface="Calibri"/>
                <a:ea typeface="Times New Roman"/>
              </a:rPr>
              <a:t>a) Equal access to clean water services, and to ensure access to appropriate and affordable services, devices and other assistance for disability-related needs;</a:t>
            </a:r>
            <a:endParaRPr b="0" lang="en-US" sz="2200" spc="-1" strike="noStrike">
              <a:solidFill>
                <a:srgbClr val="000000"/>
              </a:solidFill>
              <a:latin typeface="Calibri"/>
            </a:endParaRPr>
          </a:p>
          <a:p>
            <a:pPr marL="228600" indent="-228240">
              <a:lnSpc>
                <a:spcPct val="107000"/>
              </a:lnSpc>
              <a:spcBef>
                <a:spcPts val="1001"/>
              </a:spcBef>
              <a:spcAft>
                <a:spcPts val="1199"/>
              </a:spcAft>
              <a:buClr>
                <a:srgbClr val="000000"/>
              </a:buClr>
              <a:buFont typeface="Arial"/>
              <a:buChar char="•"/>
            </a:pPr>
            <a:r>
              <a:rPr b="0" lang="en-US" sz="2200" spc="-1" strike="noStrike">
                <a:solidFill>
                  <a:srgbClr val="000000"/>
                </a:solidFill>
                <a:latin typeface="Calibri"/>
                <a:ea typeface="Times New Roman"/>
              </a:rPr>
              <a:t>b) A access by, in particular women and girls with disabilities and older persons with disabilities, to social protection programmes and poverty reduction programmes;</a:t>
            </a:r>
            <a:endParaRPr b="0" lang="en-US" sz="2200" spc="-1" strike="noStrike">
              <a:solidFill>
                <a:srgbClr val="000000"/>
              </a:solidFill>
              <a:latin typeface="Calibri"/>
            </a:endParaRPr>
          </a:p>
          <a:p>
            <a:pPr marL="228600" indent="-228240">
              <a:lnSpc>
                <a:spcPct val="107000"/>
              </a:lnSpc>
              <a:spcBef>
                <a:spcPts val="1001"/>
              </a:spcBef>
              <a:spcAft>
                <a:spcPts val="1199"/>
              </a:spcAft>
              <a:buClr>
                <a:srgbClr val="000000"/>
              </a:buClr>
              <a:buFont typeface="Arial"/>
              <a:buChar char="•"/>
            </a:pPr>
            <a:r>
              <a:rPr b="0" lang="en-US" sz="2200" spc="-1" strike="noStrike">
                <a:solidFill>
                  <a:srgbClr val="000000"/>
                </a:solidFill>
                <a:latin typeface="Calibri"/>
                <a:ea typeface="Times New Roman"/>
              </a:rPr>
              <a:t>c) Access by persons </a:t>
            </a:r>
            <a:r>
              <a:rPr b="1" lang="en-US" sz="2200" spc="-1" strike="noStrike">
                <a:solidFill>
                  <a:srgbClr val="000000"/>
                </a:solidFill>
                <a:latin typeface="Calibri"/>
                <a:ea typeface="Times New Roman"/>
              </a:rPr>
              <a:t>to assistance from the State with disability-related expenses</a:t>
            </a:r>
            <a:r>
              <a:rPr b="0" lang="en-US" sz="2200" spc="-1" strike="noStrike">
                <a:solidFill>
                  <a:srgbClr val="000000"/>
                </a:solidFill>
                <a:latin typeface="Calibri"/>
                <a:ea typeface="Times New Roman"/>
              </a:rPr>
              <a:t>, including adequate training, counselling, financial assistance and respite care;</a:t>
            </a:r>
            <a:endParaRPr b="0" lang="en-US" sz="2200" spc="-1" strike="noStrike">
              <a:solidFill>
                <a:srgbClr val="000000"/>
              </a:solidFill>
              <a:latin typeface="Calibri"/>
            </a:endParaRPr>
          </a:p>
          <a:p>
            <a:pPr marL="228600" indent="-228240">
              <a:lnSpc>
                <a:spcPct val="107000"/>
              </a:lnSpc>
              <a:spcBef>
                <a:spcPts val="1001"/>
              </a:spcBef>
              <a:spcAft>
                <a:spcPts val="1199"/>
              </a:spcAft>
              <a:buClr>
                <a:srgbClr val="000000"/>
              </a:buClr>
              <a:buFont typeface="Arial"/>
              <a:buChar char="•"/>
            </a:pPr>
            <a:r>
              <a:rPr b="0" lang="en-US" sz="2200" spc="-1" strike="noStrike">
                <a:solidFill>
                  <a:srgbClr val="000000"/>
                </a:solidFill>
                <a:latin typeface="Calibri"/>
                <a:ea typeface="Times New Roman"/>
              </a:rPr>
              <a:t>d) </a:t>
            </a:r>
            <a:r>
              <a:rPr b="1" lang="en-US" sz="2200" spc="-1" strike="noStrike">
                <a:solidFill>
                  <a:srgbClr val="000000"/>
                </a:solidFill>
                <a:latin typeface="Calibri"/>
                <a:ea typeface="Times New Roman"/>
              </a:rPr>
              <a:t>Access </a:t>
            </a:r>
            <a:r>
              <a:rPr b="0" lang="en-US" sz="2200" spc="-1" strike="noStrike">
                <a:solidFill>
                  <a:srgbClr val="000000"/>
                </a:solidFill>
                <a:latin typeface="Calibri"/>
                <a:ea typeface="Times New Roman"/>
              </a:rPr>
              <a:t>by persons with disabilities </a:t>
            </a:r>
            <a:r>
              <a:rPr b="1" lang="en-US" sz="2200" spc="-1" strike="noStrike">
                <a:solidFill>
                  <a:srgbClr val="000000"/>
                </a:solidFill>
                <a:latin typeface="Calibri"/>
                <a:ea typeface="Times New Roman"/>
              </a:rPr>
              <a:t>to public housing programmes</a:t>
            </a:r>
            <a:r>
              <a:rPr b="0" lang="en-US" sz="2200" spc="-1" strike="noStrike">
                <a:solidFill>
                  <a:srgbClr val="000000"/>
                </a:solidFill>
                <a:latin typeface="Calibri"/>
                <a:ea typeface="Times New Roman"/>
              </a:rPr>
              <a:t>;</a:t>
            </a:r>
            <a:endParaRPr b="0" lang="en-US" sz="2200" spc="-1" strike="noStrike">
              <a:solidFill>
                <a:srgbClr val="000000"/>
              </a:solidFill>
              <a:latin typeface="Calibri"/>
            </a:endParaRPr>
          </a:p>
          <a:p>
            <a:pPr marL="228600" indent="-228240">
              <a:lnSpc>
                <a:spcPct val="107000"/>
              </a:lnSpc>
              <a:spcBef>
                <a:spcPts val="1001"/>
              </a:spcBef>
              <a:spcAft>
                <a:spcPts val="1199"/>
              </a:spcAft>
              <a:buClr>
                <a:srgbClr val="000000"/>
              </a:buClr>
              <a:buFont typeface="Arial"/>
              <a:buChar char="•"/>
            </a:pPr>
            <a:r>
              <a:rPr b="0" lang="en-US" sz="2200" spc="-1" strike="noStrike">
                <a:solidFill>
                  <a:srgbClr val="000000"/>
                </a:solidFill>
                <a:latin typeface="Calibri"/>
                <a:ea typeface="Times New Roman"/>
              </a:rPr>
              <a:t>e) E</a:t>
            </a:r>
            <a:r>
              <a:rPr b="1" lang="en-US" sz="2200" spc="-1" strike="noStrike">
                <a:solidFill>
                  <a:srgbClr val="000000"/>
                </a:solidFill>
                <a:latin typeface="Calibri"/>
                <a:ea typeface="Times New Roman"/>
              </a:rPr>
              <a:t>qual access</a:t>
            </a:r>
            <a:r>
              <a:rPr b="0" lang="en-US" sz="2200" spc="-1" strike="noStrike">
                <a:solidFill>
                  <a:srgbClr val="000000"/>
                </a:solidFill>
                <a:latin typeface="Calibri"/>
                <a:ea typeface="Times New Roman"/>
              </a:rPr>
              <a:t> by persons with disabilities </a:t>
            </a:r>
            <a:r>
              <a:rPr b="1" lang="en-US" sz="2200" spc="-1" strike="noStrike">
                <a:solidFill>
                  <a:srgbClr val="000000"/>
                </a:solidFill>
                <a:latin typeface="Calibri"/>
                <a:ea typeface="Times New Roman"/>
              </a:rPr>
              <a:t>to retirement benefits and programmes</a:t>
            </a:r>
            <a:r>
              <a:rPr b="0" lang="en-US" sz="2200" spc="-1" strike="noStrike">
                <a:solidFill>
                  <a:srgbClr val="000000"/>
                </a:solidFill>
                <a:latin typeface="Calibri"/>
                <a:ea typeface="Times New Roman"/>
              </a:rPr>
              <a:t>”.</a:t>
            </a:r>
            <a:endParaRPr b="0" lang="en-US" sz="2200" spc="-1" strike="noStrike">
              <a:solidFill>
                <a:srgbClr val="000000"/>
              </a:solidFill>
              <a:latin typeface="Calibri"/>
            </a:endParaRPr>
          </a:p>
        </p:txBody>
      </p:sp>
      <p:pic>
        <p:nvPicPr>
          <p:cNvPr id="113" name="Picture 3" descr=""/>
          <p:cNvPicPr/>
          <p:nvPr/>
        </p:nvPicPr>
        <p:blipFill>
          <a:blip r:embed="rId1"/>
          <a:stretch/>
        </p:blipFill>
        <p:spPr>
          <a:xfrm>
            <a:off x="10593720" y="76320"/>
            <a:ext cx="1303200" cy="1325160"/>
          </a:xfrm>
          <a:prstGeom prst="rect">
            <a:avLst/>
          </a:prstGeom>
          <a:ln>
            <a:noFill/>
          </a:ln>
        </p:spPr>
      </p:pic>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0">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animEffect filter="fade" transition="in">
                                      <p:cBhvr additive="repl">
                                        <p:cTn id="7" dur="500"/>
                                        <p:tgtEl>
                                          <p:spTgt spid="1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nodeType="clickEffect" fill="hold" presetClass="entr" presetID="10">
                                  <p:stCondLst>
                                    <p:cond delay="0"/>
                                  </p:stCondLst>
                                  <p:childTnLst>
                                    <p:set>
                                      <p:cBhvr>
                                        <p:cTn id="11" dur="1" fill="hold">
                                          <p:stCondLst>
                                            <p:cond delay="0"/>
                                          </p:stCondLst>
                                        </p:cTn>
                                        <p:tgtEl>
                                          <p:spTgt spid="112">
                                            <p:txEl>
                                              <p:pRg st="1" end="1"/>
                                            </p:txEl>
                                          </p:spTgt>
                                        </p:tgtEl>
                                        <p:attrNameLst>
                                          <p:attrName>style.visibility</p:attrName>
                                        </p:attrNameLst>
                                      </p:cBhvr>
                                      <p:to>
                                        <p:strVal val="visible"/>
                                      </p:to>
                                    </p:set>
                                    <p:animEffect filter="fade" transition="in">
                                      <p:cBhvr additive="repl">
                                        <p:cTn id="12" dur="500"/>
                                        <p:tgtEl>
                                          <p:spTgt spid="1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nodeType="clickEffect" fill="hold" presetClass="entr" presetID="10">
                                  <p:stCondLst>
                                    <p:cond delay="0"/>
                                  </p:stCondLst>
                                  <p:childTnLst>
                                    <p:set>
                                      <p:cBhvr>
                                        <p:cTn id="16" dur="1" fill="hold">
                                          <p:stCondLst>
                                            <p:cond delay="0"/>
                                          </p:stCondLst>
                                        </p:cTn>
                                        <p:tgtEl>
                                          <p:spTgt spid="112">
                                            <p:txEl>
                                              <p:pRg st="2" end="2"/>
                                            </p:txEl>
                                          </p:spTgt>
                                        </p:tgtEl>
                                        <p:attrNameLst>
                                          <p:attrName>style.visibility</p:attrName>
                                        </p:attrNameLst>
                                      </p:cBhvr>
                                      <p:to>
                                        <p:strVal val="visible"/>
                                      </p:to>
                                    </p:set>
                                    <p:animEffect filter="fade" transition="in">
                                      <p:cBhvr additive="repl">
                                        <p:cTn id="17" dur="500"/>
                                        <p:tgtEl>
                                          <p:spTgt spid="1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nodeType="clickEffect" fill="hold" presetClass="entr" presetID="10">
                                  <p:stCondLst>
                                    <p:cond delay="0"/>
                                  </p:stCondLst>
                                  <p:childTnLst>
                                    <p:set>
                                      <p:cBhvr>
                                        <p:cTn id="21" dur="1" fill="hold">
                                          <p:stCondLst>
                                            <p:cond delay="0"/>
                                          </p:stCondLst>
                                        </p:cTn>
                                        <p:tgtEl>
                                          <p:spTgt spid="112">
                                            <p:txEl>
                                              <p:pRg st="3" end="3"/>
                                            </p:txEl>
                                          </p:spTgt>
                                        </p:tgtEl>
                                        <p:attrNameLst>
                                          <p:attrName>style.visibility</p:attrName>
                                        </p:attrNameLst>
                                      </p:cBhvr>
                                      <p:to>
                                        <p:strVal val="visible"/>
                                      </p:to>
                                    </p:set>
                                    <p:animEffect filter="fade" transition="in">
                                      <p:cBhvr additive="repl">
                                        <p:cTn id="22" dur="500"/>
                                        <p:tgtEl>
                                          <p:spTgt spid="1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nodeType="clickEffect" fill="hold" presetClass="entr" presetID="10">
                                  <p:stCondLst>
                                    <p:cond delay="0"/>
                                  </p:stCondLst>
                                  <p:childTnLst>
                                    <p:set>
                                      <p:cBhvr>
                                        <p:cTn id="26" dur="1" fill="hold">
                                          <p:stCondLst>
                                            <p:cond delay="0"/>
                                          </p:stCondLst>
                                        </p:cTn>
                                        <p:tgtEl>
                                          <p:spTgt spid="112">
                                            <p:txEl>
                                              <p:pRg st="4" end="4"/>
                                            </p:txEl>
                                          </p:spTgt>
                                        </p:tgtEl>
                                        <p:attrNameLst>
                                          <p:attrName>style.visibility</p:attrName>
                                        </p:attrNameLst>
                                      </p:cBhvr>
                                      <p:to>
                                        <p:strVal val="visible"/>
                                      </p:to>
                                    </p:set>
                                    <p:animEffect filter="fade" transition="in">
                                      <p:cBhvr additive="repl">
                                        <p:cTn id="27" dur="500"/>
                                        <p:tgtEl>
                                          <p:spTgt spid="1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nodeType="clickEffect" fill="hold" presetClass="entr" presetID="10">
                                  <p:stCondLst>
                                    <p:cond delay="0"/>
                                  </p:stCondLst>
                                  <p:childTnLst>
                                    <p:set>
                                      <p:cBhvr>
                                        <p:cTn id="31" dur="1" fill="hold">
                                          <p:stCondLst>
                                            <p:cond delay="0"/>
                                          </p:stCondLst>
                                        </p:cTn>
                                        <p:tgtEl>
                                          <p:spTgt spid="112">
                                            <p:txEl>
                                              <p:pRg st="5" end="5"/>
                                            </p:txEl>
                                          </p:spTgt>
                                        </p:tgtEl>
                                        <p:attrNameLst>
                                          <p:attrName>style.visibility</p:attrName>
                                        </p:attrNameLst>
                                      </p:cBhvr>
                                      <p:to>
                                        <p:strVal val="visible"/>
                                      </p:to>
                                    </p:set>
                                    <p:animEffect filter="fade" transition="in">
                                      <p:cBhvr additive="repl">
                                        <p:cTn id="32" dur="500"/>
                                        <p:tgtEl>
                                          <p:spTgt spid="11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nodeType="clickEffect" fill="hold" presetClass="entr" presetID="10">
                                  <p:stCondLst>
                                    <p:cond delay="0"/>
                                  </p:stCondLst>
                                  <p:childTnLst>
                                    <p:set>
                                      <p:cBhvr>
                                        <p:cTn id="36" dur="1" fill="hold">
                                          <p:stCondLst>
                                            <p:cond delay="0"/>
                                          </p:stCondLst>
                                        </p:cTn>
                                        <p:tgtEl>
                                          <p:spTgt spid="112">
                                            <p:txEl>
                                              <p:pRg st="6" end="6"/>
                                            </p:txEl>
                                          </p:spTgt>
                                        </p:tgtEl>
                                        <p:attrNameLst>
                                          <p:attrName>style.visibility</p:attrName>
                                        </p:attrNameLst>
                                      </p:cBhvr>
                                      <p:to>
                                        <p:strVal val="visible"/>
                                      </p:to>
                                    </p:set>
                                    <p:animEffect filter="fade" transition="in">
                                      <p:cBhvr additive="repl">
                                        <p:cTn id="37" dur="500"/>
                                        <p:tgtEl>
                                          <p:spTgt spid="112">
                                            <p:txEl>
                                              <p:pRg st="6" end="6"/>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TextShape 1"/>
          <p:cNvSpPr txBox="1"/>
          <p:nvPr/>
        </p:nvSpPr>
        <p:spPr>
          <a:xfrm>
            <a:off x="878040" y="681120"/>
            <a:ext cx="8766720" cy="898920"/>
          </a:xfrm>
          <a:prstGeom prst="rect">
            <a:avLst/>
          </a:prstGeom>
          <a:noFill/>
          <a:ln>
            <a:noFill/>
          </a:ln>
        </p:spPr>
        <p:txBody>
          <a:bodyPr anchor="ctr">
            <a:normAutofit fontScale="22000"/>
          </a:bodyPr>
          <a:p>
            <a:pPr>
              <a:lnSpc>
                <a:spcPct val="90000"/>
              </a:lnSpc>
            </a:pPr>
            <a:br/>
            <a:r>
              <a:rPr b="0" lang="en-US" sz="4400" spc="-1" strike="noStrike">
                <a:solidFill>
                  <a:srgbClr val="ff0000"/>
                </a:solidFill>
                <a:latin typeface="Calibri"/>
                <a:ea typeface="Times New Roman"/>
              </a:rPr>
              <a:t>UN -Actions to end poverty and hunger for all disabled people:-</a:t>
            </a:r>
            <a:br/>
            <a:endParaRPr b="0" lang="en-US" sz="4400" spc="-1" strike="noStrike">
              <a:solidFill>
                <a:srgbClr val="000000"/>
              </a:solidFill>
              <a:latin typeface="Calibri"/>
            </a:endParaRPr>
          </a:p>
        </p:txBody>
      </p:sp>
      <p:sp>
        <p:nvSpPr>
          <p:cNvPr id="115" name="TextShape 2"/>
          <p:cNvSpPr txBox="1"/>
          <p:nvPr/>
        </p:nvSpPr>
        <p:spPr>
          <a:xfrm>
            <a:off x="397440" y="1653840"/>
            <a:ext cx="10955880" cy="5040720"/>
          </a:xfrm>
          <a:prstGeom prst="rect">
            <a:avLst/>
          </a:prstGeom>
          <a:noFill/>
          <a:ln>
            <a:noFill/>
          </a:ln>
        </p:spPr>
        <p:txBody>
          <a:bodyPr>
            <a:normAutofit/>
          </a:bodyPr>
          <a:p>
            <a:pPr>
              <a:lnSpc>
                <a:spcPct val="90000"/>
              </a:lnSpc>
              <a:spcBef>
                <a:spcPts val="1001"/>
              </a:spcBef>
            </a:pPr>
            <a:r>
              <a:rPr b="0" lang="en-US" sz="2400" spc="-1" strike="noStrike">
                <a:solidFill>
                  <a:srgbClr val="000000"/>
                </a:solidFill>
                <a:latin typeface="Calibri"/>
                <a:ea typeface="Times New Roman"/>
              </a:rPr>
              <a:t>• </a:t>
            </a:r>
            <a:r>
              <a:rPr b="0" lang="en-US" sz="2400" spc="-1" strike="noStrike">
                <a:solidFill>
                  <a:srgbClr val="000000"/>
                </a:solidFill>
                <a:latin typeface="Calibri"/>
                <a:ea typeface="Times New Roman"/>
              </a:rPr>
              <a:t>Design social protection policies and programmes to include disabled people. </a:t>
            </a:r>
            <a:endParaRPr b="0" lang="en-US" sz="2400" spc="-1" strike="noStrike">
              <a:solidFill>
                <a:srgbClr val="000000"/>
              </a:solidFill>
              <a:latin typeface="Calibri"/>
            </a:endParaRPr>
          </a:p>
          <a:p>
            <a:pPr>
              <a:lnSpc>
                <a:spcPct val="90000"/>
              </a:lnSpc>
              <a:spcBef>
                <a:spcPts val="1001"/>
              </a:spcBef>
            </a:pPr>
            <a:r>
              <a:rPr b="0" lang="en-US" sz="2400" spc="-1" strike="noStrike">
                <a:solidFill>
                  <a:srgbClr val="000000"/>
                </a:solidFill>
                <a:latin typeface="Calibri"/>
                <a:ea typeface="Times New Roman"/>
              </a:rPr>
              <a:t>• </a:t>
            </a:r>
            <a:r>
              <a:rPr b="0" lang="en-US" sz="2400" spc="-1" strike="noStrike">
                <a:solidFill>
                  <a:srgbClr val="000000"/>
                </a:solidFill>
                <a:latin typeface="Calibri"/>
                <a:ea typeface="Times New Roman"/>
              </a:rPr>
              <a:t>Remove barriers that disabled people face in accessing and fully benefiting from social protection on an equal basis with others. </a:t>
            </a:r>
            <a:endParaRPr b="0" lang="en-US" sz="2400" spc="-1" strike="noStrike">
              <a:solidFill>
                <a:srgbClr val="000000"/>
              </a:solidFill>
              <a:latin typeface="Calibri"/>
            </a:endParaRPr>
          </a:p>
          <a:p>
            <a:pPr>
              <a:lnSpc>
                <a:spcPct val="90000"/>
              </a:lnSpc>
              <a:spcBef>
                <a:spcPts val="1001"/>
              </a:spcBef>
            </a:pPr>
            <a:r>
              <a:rPr b="0" lang="en-US" sz="2400" spc="-1" strike="noStrike">
                <a:solidFill>
                  <a:srgbClr val="000000"/>
                </a:solidFill>
                <a:latin typeface="Calibri"/>
                <a:ea typeface="Times New Roman"/>
              </a:rPr>
              <a:t>• </a:t>
            </a:r>
            <a:r>
              <a:rPr b="0" lang="en-US" sz="2400" spc="-1" strike="noStrike">
                <a:solidFill>
                  <a:srgbClr val="000000"/>
                </a:solidFill>
                <a:latin typeface="Calibri"/>
                <a:ea typeface="Times New Roman"/>
              </a:rPr>
              <a:t>Sensitize personnel of grant offices about barriers experienced by disabled people to access social protection and approaches to overcome these barriers. </a:t>
            </a:r>
            <a:endParaRPr b="0" lang="en-US" sz="2400" spc="-1" strike="noStrike">
              <a:solidFill>
                <a:srgbClr val="000000"/>
              </a:solidFill>
              <a:latin typeface="Calibri"/>
            </a:endParaRPr>
          </a:p>
          <a:p>
            <a:pPr>
              <a:lnSpc>
                <a:spcPct val="90000"/>
              </a:lnSpc>
              <a:spcBef>
                <a:spcPts val="1001"/>
              </a:spcBef>
            </a:pPr>
            <a:r>
              <a:rPr b="0" lang="en-US" sz="2400" spc="-1" strike="noStrike">
                <a:solidFill>
                  <a:srgbClr val="000000"/>
                </a:solidFill>
                <a:latin typeface="Calibri"/>
                <a:ea typeface="Times New Roman"/>
              </a:rPr>
              <a:t>• </a:t>
            </a:r>
            <a:r>
              <a:rPr b="0" lang="en-US" sz="2400" spc="-1" strike="noStrike">
                <a:solidFill>
                  <a:srgbClr val="000000"/>
                </a:solidFill>
                <a:latin typeface="Calibri"/>
                <a:ea typeface="Times New Roman"/>
              </a:rPr>
              <a:t>Improve access to and accessibility of banking and other financial services, including mobile banking. </a:t>
            </a:r>
            <a:endParaRPr b="0" lang="en-US" sz="2400" spc="-1" strike="noStrike">
              <a:solidFill>
                <a:srgbClr val="000000"/>
              </a:solidFill>
              <a:latin typeface="Calibri"/>
            </a:endParaRPr>
          </a:p>
          <a:p>
            <a:pPr>
              <a:lnSpc>
                <a:spcPct val="90000"/>
              </a:lnSpc>
              <a:spcBef>
                <a:spcPts val="1001"/>
              </a:spcBef>
            </a:pPr>
            <a:r>
              <a:rPr b="0" lang="en-US" sz="2400" spc="-1" strike="noStrike">
                <a:solidFill>
                  <a:srgbClr val="000000"/>
                </a:solidFill>
                <a:latin typeface="Calibri"/>
                <a:ea typeface="Times New Roman"/>
              </a:rPr>
              <a:t>• </a:t>
            </a:r>
            <a:r>
              <a:rPr b="0" lang="en-US" sz="2400" spc="-1" strike="noStrike">
                <a:solidFill>
                  <a:srgbClr val="000000"/>
                </a:solidFill>
                <a:latin typeface="Calibri"/>
                <a:ea typeface="Times New Roman"/>
              </a:rPr>
              <a:t>Disaggregate data on poverty and hunger by disability status. </a:t>
            </a:r>
            <a:endParaRPr b="0" lang="en-US" sz="2400" spc="-1" strike="noStrike">
              <a:solidFill>
                <a:srgbClr val="000000"/>
              </a:solidFill>
              <a:latin typeface="Calibri"/>
            </a:endParaRPr>
          </a:p>
          <a:p>
            <a:pPr>
              <a:lnSpc>
                <a:spcPct val="90000"/>
              </a:lnSpc>
              <a:spcBef>
                <a:spcPts val="1001"/>
              </a:spcBef>
            </a:pPr>
            <a:r>
              <a:rPr b="0" lang="en-US" sz="2400" spc="-1" strike="noStrike">
                <a:solidFill>
                  <a:srgbClr val="000000"/>
                </a:solidFill>
                <a:latin typeface="Calibri"/>
                <a:ea typeface="Calibri"/>
              </a:rPr>
              <a:t>• </a:t>
            </a:r>
            <a:r>
              <a:rPr b="0" lang="en-US" sz="2400" spc="-1" strike="noStrike">
                <a:solidFill>
                  <a:srgbClr val="000000"/>
                </a:solidFill>
                <a:latin typeface="Calibri"/>
                <a:ea typeface="Calibri"/>
              </a:rPr>
              <a:t>Establish national monitoring and evaluation systems that periodically assess all social protection programmes regarding inclusion and impact on the situation of disabled people </a:t>
            </a:r>
            <a:endParaRPr b="0" lang="en-US"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1" lang="en-US" sz="2200" spc="-1" strike="noStrike">
                <a:solidFill>
                  <a:srgbClr val="000000"/>
                </a:solidFill>
                <a:latin typeface="Calibri"/>
                <a:ea typeface="Calibri"/>
              </a:rPr>
              <a:t>Disabled people strongly believe that only by utilizing the UN Convention on the Rights of Persons with Disabilities (CRPD) as a guiding framework in implementing the SDGs, will it be ensured that exclusion and inequality are not created or perpetuated.</a:t>
            </a:r>
            <a:r>
              <a:rPr b="1" lang="en-US" sz="2200" spc="-1" strike="noStrike">
                <a:solidFill>
                  <a:srgbClr val="000000"/>
                </a:solidFill>
                <a:latin typeface="Calibri"/>
                <a:ea typeface="Calibri"/>
              </a:rPr>
              <a:t> </a:t>
            </a:r>
            <a:endParaRPr b="0" lang="en-US" sz="2200" spc="-1" strike="noStrike">
              <a:solidFill>
                <a:srgbClr val="000000"/>
              </a:solidFill>
              <a:latin typeface="Calibri"/>
            </a:endParaRPr>
          </a:p>
        </p:txBody>
      </p:sp>
      <p:pic>
        <p:nvPicPr>
          <p:cNvPr id="116" name="Picture 3" descr=""/>
          <p:cNvPicPr/>
          <p:nvPr/>
        </p:nvPicPr>
        <p:blipFill>
          <a:blip r:embed="rId1"/>
          <a:stretch/>
        </p:blipFill>
        <p:spPr>
          <a:xfrm>
            <a:off x="10593720" y="18360"/>
            <a:ext cx="1303200" cy="1325160"/>
          </a:xfrm>
          <a:prstGeom prst="rect">
            <a:avLst/>
          </a:prstGeom>
          <a:ln>
            <a:noFill/>
          </a:ln>
        </p:spPr>
      </p:pic>
    </p:spTree>
  </p:cSld>
  <mc:AlternateContent>
    <mc:Choice Requires="p14">
      <p:transition spd="slow" p14:dur="2000"/>
    </mc:Choice>
    <mc:Fallback>
      <p:transition spd="slow"/>
    </mc:Fallback>
  </mc:AlternateContent>
  <p:timing>
    <p:tnLst>
      <p:par>
        <p:cTn id="38" dur="indefinite" restart="never" nodeType="tmRoot">
          <p:childTnLst>
            <p:seq>
              <p:cTn id="39" dur="indefinite" nodeType="mainSeq">
                <p:childTnLst>
                  <p:par>
                    <p:cTn id="40" fill="hold">
                      <p:stCondLst>
                        <p:cond delay="indefinite"/>
                      </p:stCondLst>
                      <p:childTnLst>
                        <p:par>
                          <p:cTn id="41" fill="hold">
                            <p:stCondLst>
                              <p:cond delay="0"/>
                            </p:stCondLst>
                            <p:childTnLst>
                              <p:par>
                                <p:cTn id="42" nodeType="clickEffect" fill="hold" presetClass="entr" presetID="10">
                                  <p:stCondLst>
                                    <p:cond delay="0"/>
                                  </p:stCondLst>
                                  <p:childTnLst>
                                    <p:set>
                                      <p:cBhvr>
                                        <p:cTn id="43" dur="1" fill="hold">
                                          <p:stCondLst>
                                            <p:cond delay="0"/>
                                          </p:stCondLst>
                                        </p:cTn>
                                        <p:tgtEl>
                                          <p:spTgt spid="115">
                                            <p:txEl>
                                              <p:pRg st="0" end="0"/>
                                            </p:txEl>
                                          </p:spTgt>
                                        </p:tgtEl>
                                        <p:attrNameLst>
                                          <p:attrName>style.visibility</p:attrName>
                                        </p:attrNameLst>
                                      </p:cBhvr>
                                      <p:to>
                                        <p:strVal val="visible"/>
                                      </p:to>
                                    </p:set>
                                    <p:animEffect filter="fade" transition="in">
                                      <p:cBhvr additive="repl">
                                        <p:cTn id="44" dur="500"/>
                                        <p:tgtEl>
                                          <p:spTgt spid="115">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nodeType="clickEffect" fill="hold" presetClass="entr" presetID="10">
                                  <p:stCondLst>
                                    <p:cond delay="0"/>
                                  </p:stCondLst>
                                  <p:childTnLst>
                                    <p:set>
                                      <p:cBhvr>
                                        <p:cTn id="48" dur="1" fill="hold">
                                          <p:stCondLst>
                                            <p:cond delay="0"/>
                                          </p:stCondLst>
                                        </p:cTn>
                                        <p:tgtEl>
                                          <p:spTgt spid="115">
                                            <p:txEl>
                                              <p:pRg st="1" end="1"/>
                                            </p:txEl>
                                          </p:spTgt>
                                        </p:tgtEl>
                                        <p:attrNameLst>
                                          <p:attrName>style.visibility</p:attrName>
                                        </p:attrNameLst>
                                      </p:cBhvr>
                                      <p:to>
                                        <p:strVal val="visible"/>
                                      </p:to>
                                    </p:set>
                                    <p:animEffect filter="fade" transition="in">
                                      <p:cBhvr additive="repl">
                                        <p:cTn id="49" dur="500"/>
                                        <p:tgtEl>
                                          <p:spTgt spid="115">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nodeType="clickEffect" fill="hold" presetClass="entr" presetID="10">
                                  <p:stCondLst>
                                    <p:cond delay="0"/>
                                  </p:stCondLst>
                                  <p:childTnLst>
                                    <p:set>
                                      <p:cBhvr>
                                        <p:cTn id="53" dur="1" fill="hold">
                                          <p:stCondLst>
                                            <p:cond delay="0"/>
                                          </p:stCondLst>
                                        </p:cTn>
                                        <p:tgtEl>
                                          <p:spTgt spid="115">
                                            <p:txEl>
                                              <p:pRg st="2" end="2"/>
                                            </p:txEl>
                                          </p:spTgt>
                                        </p:tgtEl>
                                        <p:attrNameLst>
                                          <p:attrName>style.visibility</p:attrName>
                                        </p:attrNameLst>
                                      </p:cBhvr>
                                      <p:to>
                                        <p:strVal val="visible"/>
                                      </p:to>
                                    </p:set>
                                    <p:animEffect filter="fade" transition="in">
                                      <p:cBhvr additive="repl">
                                        <p:cTn id="54" dur="500"/>
                                        <p:tgtEl>
                                          <p:spTgt spid="115">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nodeType="clickEffect" fill="hold" presetClass="entr" presetID="10">
                                  <p:stCondLst>
                                    <p:cond delay="0"/>
                                  </p:stCondLst>
                                  <p:childTnLst>
                                    <p:set>
                                      <p:cBhvr>
                                        <p:cTn id="58" dur="1" fill="hold">
                                          <p:stCondLst>
                                            <p:cond delay="0"/>
                                          </p:stCondLst>
                                        </p:cTn>
                                        <p:tgtEl>
                                          <p:spTgt spid="115">
                                            <p:txEl>
                                              <p:pRg st="3" end="3"/>
                                            </p:txEl>
                                          </p:spTgt>
                                        </p:tgtEl>
                                        <p:attrNameLst>
                                          <p:attrName>style.visibility</p:attrName>
                                        </p:attrNameLst>
                                      </p:cBhvr>
                                      <p:to>
                                        <p:strVal val="visible"/>
                                      </p:to>
                                    </p:set>
                                    <p:animEffect filter="fade" transition="in">
                                      <p:cBhvr additive="repl">
                                        <p:cTn id="59" dur="500"/>
                                        <p:tgtEl>
                                          <p:spTgt spid="115">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nodeType="clickEffect" fill="hold" presetClass="entr" presetID="10">
                                  <p:stCondLst>
                                    <p:cond delay="0"/>
                                  </p:stCondLst>
                                  <p:childTnLst>
                                    <p:set>
                                      <p:cBhvr>
                                        <p:cTn id="63" dur="1" fill="hold">
                                          <p:stCondLst>
                                            <p:cond delay="0"/>
                                          </p:stCondLst>
                                        </p:cTn>
                                        <p:tgtEl>
                                          <p:spTgt spid="115">
                                            <p:txEl>
                                              <p:pRg st="4" end="4"/>
                                            </p:txEl>
                                          </p:spTgt>
                                        </p:tgtEl>
                                        <p:attrNameLst>
                                          <p:attrName>style.visibility</p:attrName>
                                        </p:attrNameLst>
                                      </p:cBhvr>
                                      <p:to>
                                        <p:strVal val="visible"/>
                                      </p:to>
                                    </p:set>
                                    <p:animEffect filter="fade" transition="in">
                                      <p:cBhvr additive="repl">
                                        <p:cTn id="64" dur="500"/>
                                        <p:tgtEl>
                                          <p:spTgt spid="115">
                                            <p:txEl>
                                              <p:pRg st="4" end="4"/>
                                            </p:txEl>
                                          </p:spTgt>
                                        </p:tgtEl>
                                      </p:cBhvr>
                                    </p:animEffect>
                                  </p:childTnLst>
                                </p:cTn>
                              </p:par>
                            </p:childTnLst>
                          </p:cTn>
                        </p:par>
                      </p:childTnLst>
                    </p:cTn>
                  </p:par>
                  <p:par>
                    <p:cTn id="65" fill="hold">
                      <p:stCondLst>
                        <p:cond delay="indefinite"/>
                      </p:stCondLst>
                      <p:childTnLst>
                        <p:par>
                          <p:cTn id="66" fill="hold">
                            <p:stCondLst>
                              <p:cond delay="0"/>
                            </p:stCondLst>
                            <p:childTnLst>
                              <p:par>
                                <p:cTn id="67" nodeType="clickEffect" fill="hold" presetClass="entr" presetID="10">
                                  <p:stCondLst>
                                    <p:cond delay="0"/>
                                  </p:stCondLst>
                                  <p:childTnLst>
                                    <p:set>
                                      <p:cBhvr>
                                        <p:cTn id="68" dur="1" fill="hold">
                                          <p:stCondLst>
                                            <p:cond delay="0"/>
                                          </p:stCondLst>
                                        </p:cTn>
                                        <p:tgtEl>
                                          <p:spTgt spid="115">
                                            <p:txEl>
                                              <p:pRg st="5" end="5"/>
                                            </p:txEl>
                                          </p:spTgt>
                                        </p:tgtEl>
                                        <p:attrNameLst>
                                          <p:attrName>style.visibility</p:attrName>
                                        </p:attrNameLst>
                                      </p:cBhvr>
                                      <p:to>
                                        <p:strVal val="visible"/>
                                      </p:to>
                                    </p:set>
                                    <p:animEffect filter="fade" transition="in">
                                      <p:cBhvr additive="repl">
                                        <p:cTn id="69" dur="500"/>
                                        <p:tgtEl>
                                          <p:spTgt spid="115">
                                            <p:txEl>
                                              <p:pRg st="5" end="5"/>
                                            </p:txEl>
                                          </p:spTgt>
                                        </p:tgtEl>
                                      </p:cBhvr>
                                    </p:animEffect>
                                  </p:childTnLst>
                                </p:cTn>
                              </p:par>
                            </p:childTnLst>
                          </p:cTn>
                        </p:par>
                      </p:childTnLst>
                    </p:cTn>
                  </p:par>
                  <p:par>
                    <p:cTn id="70" fill="hold">
                      <p:stCondLst>
                        <p:cond delay="indefinite"/>
                      </p:stCondLst>
                      <p:childTnLst>
                        <p:par>
                          <p:cTn id="71" fill="hold">
                            <p:stCondLst>
                              <p:cond delay="0"/>
                            </p:stCondLst>
                            <p:childTnLst>
                              <p:par>
                                <p:cTn id="72" nodeType="clickEffect" fill="hold" presetClass="entr" presetID="10">
                                  <p:stCondLst>
                                    <p:cond delay="0"/>
                                  </p:stCondLst>
                                  <p:childTnLst>
                                    <p:set>
                                      <p:cBhvr>
                                        <p:cTn id="73" dur="1" fill="hold">
                                          <p:stCondLst>
                                            <p:cond delay="0"/>
                                          </p:stCondLst>
                                        </p:cTn>
                                        <p:tgtEl>
                                          <p:spTgt spid="115">
                                            <p:txEl>
                                              <p:pRg st="6" end="6"/>
                                            </p:txEl>
                                          </p:spTgt>
                                        </p:tgtEl>
                                        <p:attrNameLst>
                                          <p:attrName>style.visibility</p:attrName>
                                        </p:attrNameLst>
                                      </p:cBhvr>
                                      <p:to>
                                        <p:strVal val="visible"/>
                                      </p:to>
                                    </p:set>
                                    <p:animEffect filter="fade" transition="in">
                                      <p:cBhvr additive="repl">
                                        <p:cTn id="74" dur="500"/>
                                        <p:tgtEl>
                                          <p:spTgt spid="115">
                                            <p:txEl>
                                              <p:pRg st="6" end="6"/>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1867</TotalTime>
  <Application>LibreOffice/6.2.5.2$MacOSX_X86_64 LibreOffice_project/1ec314fa52f458adc18c4f025c545a4e8b22c159</Application>
  <Words>3197</Words>
  <Paragraphs>170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2021-03-03T08:24:11Z</dcterms:created>
  <dc:creator>Richard Rieser</dc:creator>
  <dc:description/>
  <dc:language>en-GB</dc:language>
  <cp:lastModifiedBy/>
  <dcterms:modified xsi:type="dcterms:W3CDTF">2024-07-18T14:29:50Z</dcterms:modified>
  <cp:revision>57</cp:revision>
  <dc:subject/>
  <dc:title>Commonwealth   CDPF On-line Disability Equality Capacity Building  Course 2021 On-line Seminar</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0</vt:bool>
  </property>
  <property fmtid="{D5CDD505-2E9C-101B-9397-08002B2CF9AE}" pid="10" name="ShareDoc">
    <vt:bool>0</vt:bool>
  </property>
  <property fmtid="{D5CDD505-2E9C-101B-9397-08002B2CF9AE}" pid="11" name="Slides">
    <vt:i4>28</vt:i4>
  </property>
</Properties>
</file>