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60" r:id="rId3"/>
    <p:sldId id="331" r:id="rId4"/>
    <p:sldId id="286" r:id="rId5"/>
    <p:sldId id="287" r:id="rId6"/>
    <p:sldId id="288" r:id="rId7"/>
    <p:sldId id="289" r:id="rId8"/>
    <p:sldId id="330" r:id="rId9"/>
    <p:sldId id="291" r:id="rId10"/>
    <p:sldId id="267" r:id="rId11"/>
    <p:sldId id="301" r:id="rId12"/>
    <p:sldId id="293" r:id="rId13"/>
    <p:sldId id="302" r:id="rId14"/>
    <p:sldId id="294" r:id="rId15"/>
    <p:sldId id="303" r:id="rId16"/>
    <p:sldId id="304" r:id="rId17"/>
    <p:sldId id="296" r:id="rId18"/>
    <p:sldId id="297" r:id="rId19"/>
    <p:sldId id="298" r:id="rId20"/>
    <p:sldId id="300" r:id="rId21"/>
    <p:sldId id="305" r:id="rId22"/>
    <p:sldId id="290" r:id="rId23"/>
    <p:sldId id="320" r:id="rId24"/>
    <p:sldId id="322" r:id="rId25"/>
    <p:sldId id="323" r:id="rId26"/>
    <p:sldId id="324" r:id="rId27"/>
    <p:sldId id="306" r:id="rId28"/>
    <p:sldId id="307" r:id="rId29"/>
    <p:sldId id="328" r:id="rId30"/>
    <p:sldId id="265" r:id="rId31"/>
    <p:sldId id="329" r:id="rId32"/>
    <p:sldId id="270" r:id="rId3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CBC605-FF6A-4CA2-9B1D-69671B6352D3}" v="106" dt="2021-02-14T10:27:56.5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660"/>
  </p:normalViewPr>
  <p:slideViewPr>
    <p:cSldViewPr snapToGrid="0">
      <p:cViewPr varScale="1">
        <p:scale>
          <a:sx n="67" d="100"/>
          <a:sy n="67" d="100"/>
        </p:scale>
        <p:origin x="608" y="44"/>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Rieser" userId="ae8e6e31-fd09-4267-af3e-4984320de5b9" providerId="ADAL" clId="{3DCBC605-FF6A-4CA2-9B1D-69671B6352D3}"/>
    <pc:docChg chg="custSel addSld modSld">
      <pc:chgData name="Richard Rieser" userId="ae8e6e31-fd09-4267-af3e-4984320de5b9" providerId="ADAL" clId="{3DCBC605-FF6A-4CA2-9B1D-69671B6352D3}" dt="2021-02-16T07:51:39.051" v="682" actId="1076"/>
      <pc:docMkLst>
        <pc:docMk/>
      </pc:docMkLst>
      <pc:sldChg chg="modSp">
        <pc:chgData name="Richard Rieser" userId="ae8e6e31-fd09-4267-af3e-4984320de5b9" providerId="ADAL" clId="{3DCBC605-FF6A-4CA2-9B1D-69671B6352D3}" dt="2021-02-14T09:48:09.095" v="275" actId="1076"/>
        <pc:sldMkLst>
          <pc:docMk/>
          <pc:sldMk cId="3673887249" sldId="260"/>
        </pc:sldMkLst>
        <pc:spChg chg="mod">
          <ac:chgData name="Richard Rieser" userId="ae8e6e31-fd09-4267-af3e-4984320de5b9" providerId="ADAL" clId="{3DCBC605-FF6A-4CA2-9B1D-69671B6352D3}" dt="2021-02-14T09:48:09.095" v="275" actId="1076"/>
          <ac:spMkLst>
            <pc:docMk/>
            <pc:sldMk cId="3673887249" sldId="260"/>
            <ac:spMk id="4" creationId="{B8824077-0809-4192-9B75-CFF2EF13564B}"/>
          </ac:spMkLst>
        </pc:spChg>
      </pc:sldChg>
      <pc:sldChg chg="delSp modSp mod modAnim">
        <pc:chgData name="Richard Rieser" userId="ae8e6e31-fd09-4267-af3e-4984320de5b9" providerId="ADAL" clId="{3DCBC605-FF6A-4CA2-9B1D-69671B6352D3}" dt="2021-02-14T10:27:56.535" v="631" actId="20577"/>
        <pc:sldMkLst>
          <pc:docMk/>
          <pc:sldMk cId="2563119616" sldId="265"/>
        </pc:sldMkLst>
        <pc:spChg chg="mod">
          <ac:chgData name="Richard Rieser" userId="ae8e6e31-fd09-4267-af3e-4984320de5b9" providerId="ADAL" clId="{3DCBC605-FF6A-4CA2-9B1D-69671B6352D3}" dt="2021-02-14T10:27:56.535" v="631" actId="20577"/>
          <ac:spMkLst>
            <pc:docMk/>
            <pc:sldMk cId="2563119616" sldId="265"/>
            <ac:spMk id="3" creationId="{B34BD264-B274-4D4C-8E2B-C6F7606B254F}"/>
          </ac:spMkLst>
        </pc:spChg>
        <pc:spChg chg="mod">
          <ac:chgData name="Richard Rieser" userId="ae8e6e31-fd09-4267-af3e-4984320de5b9" providerId="ADAL" clId="{3DCBC605-FF6A-4CA2-9B1D-69671B6352D3}" dt="2021-02-14T10:14:47.318" v="453" actId="1076"/>
          <ac:spMkLst>
            <pc:docMk/>
            <pc:sldMk cId="2563119616" sldId="265"/>
            <ac:spMk id="8" creationId="{E19BF1C0-EE32-4EEE-9539-CE8473AA2F38}"/>
          </ac:spMkLst>
        </pc:spChg>
        <pc:spChg chg="del mod">
          <ac:chgData name="Richard Rieser" userId="ae8e6e31-fd09-4267-af3e-4984320de5b9" providerId="ADAL" clId="{3DCBC605-FF6A-4CA2-9B1D-69671B6352D3}" dt="2021-02-14T10:15:46.299" v="462" actId="21"/>
          <ac:spMkLst>
            <pc:docMk/>
            <pc:sldMk cId="2563119616" sldId="265"/>
            <ac:spMk id="30" creationId="{5C3C5043-9E0B-4C7C-B3D8-6124850B4088}"/>
          </ac:spMkLst>
        </pc:spChg>
        <pc:spChg chg="del mod">
          <ac:chgData name="Richard Rieser" userId="ae8e6e31-fd09-4267-af3e-4984320de5b9" providerId="ADAL" clId="{3DCBC605-FF6A-4CA2-9B1D-69671B6352D3}" dt="2021-02-14T10:15:02.342" v="456" actId="478"/>
          <ac:spMkLst>
            <pc:docMk/>
            <pc:sldMk cId="2563119616" sldId="265"/>
            <ac:spMk id="31" creationId="{AD175D2A-0058-45E0-AAF6-7260876F007C}"/>
          </ac:spMkLst>
        </pc:spChg>
        <pc:picChg chg="mod">
          <ac:chgData name="Richard Rieser" userId="ae8e6e31-fd09-4267-af3e-4984320de5b9" providerId="ADAL" clId="{3DCBC605-FF6A-4CA2-9B1D-69671B6352D3}" dt="2021-02-14T10:14:53.311" v="454" actId="1076"/>
          <ac:picMkLst>
            <pc:docMk/>
            <pc:sldMk cId="2563119616" sldId="265"/>
            <ac:picMk id="9" creationId="{52A7AAE1-0D3A-4DDA-B0F7-8172B57DF31D}"/>
          </ac:picMkLst>
        </pc:picChg>
      </pc:sldChg>
      <pc:sldChg chg="modSp mod">
        <pc:chgData name="Richard Rieser" userId="ae8e6e31-fd09-4267-af3e-4984320de5b9" providerId="ADAL" clId="{3DCBC605-FF6A-4CA2-9B1D-69671B6352D3}" dt="2021-02-14T09:51:33.456" v="294" actId="1076"/>
        <pc:sldMkLst>
          <pc:docMk/>
          <pc:sldMk cId="2104542052" sldId="267"/>
        </pc:sldMkLst>
        <pc:spChg chg="mod">
          <ac:chgData name="Richard Rieser" userId="ae8e6e31-fd09-4267-af3e-4984320de5b9" providerId="ADAL" clId="{3DCBC605-FF6A-4CA2-9B1D-69671B6352D3}" dt="2021-02-14T09:51:24" v="293" actId="1076"/>
          <ac:spMkLst>
            <pc:docMk/>
            <pc:sldMk cId="2104542052" sldId="267"/>
            <ac:spMk id="3075" creationId="{00000000-0000-0000-0000-000000000000}"/>
          </ac:spMkLst>
        </pc:spChg>
        <pc:spChg chg="mod">
          <ac:chgData name="Richard Rieser" userId="ae8e6e31-fd09-4267-af3e-4984320de5b9" providerId="ADAL" clId="{3DCBC605-FF6A-4CA2-9B1D-69671B6352D3}" dt="2021-02-14T09:51:19.608" v="292" actId="1076"/>
          <ac:spMkLst>
            <pc:docMk/>
            <pc:sldMk cId="2104542052" sldId="267"/>
            <ac:spMk id="110594" creationId="{00000000-0000-0000-0000-000000000000}"/>
          </ac:spMkLst>
        </pc:spChg>
        <pc:spChg chg="mod">
          <ac:chgData name="Richard Rieser" userId="ae8e6e31-fd09-4267-af3e-4984320de5b9" providerId="ADAL" clId="{3DCBC605-FF6A-4CA2-9B1D-69671B6352D3}" dt="2021-02-14T09:51:33.456" v="294" actId="1076"/>
          <ac:spMkLst>
            <pc:docMk/>
            <pc:sldMk cId="2104542052" sldId="267"/>
            <ac:spMk id="110596" creationId="{00000000-0000-0000-0000-000000000000}"/>
          </ac:spMkLst>
        </pc:spChg>
      </pc:sldChg>
      <pc:sldChg chg="delSp modSp mod">
        <pc:chgData name="Richard Rieser" userId="ae8e6e31-fd09-4267-af3e-4984320de5b9" providerId="ADAL" clId="{3DCBC605-FF6A-4CA2-9B1D-69671B6352D3}" dt="2021-02-16T07:51:39.051" v="682" actId="1076"/>
        <pc:sldMkLst>
          <pc:docMk/>
          <pc:sldMk cId="4125953857" sldId="270"/>
        </pc:sldMkLst>
        <pc:spChg chg="mod">
          <ac:chgData name="Richard Rieser" userId="ae8e6e31-fd09-4267-af3e-4984320de5b9" providerId="ADAL" clId="{3DCBC605-FF6A-4CA2-9B1D-69671B6352D3}" dt="2021-02-14T10:25:47.542" v="622" actId="14100"/>
          <ac:spMkLst>
            <pc:docMk/>
            <pc:sldMk cId="4125953857" sldId="270"/>
            <ac:spMk id="2" creationId="{FF95B00F-1110-4A16-AF6D-72A76A064B77}"/>
          </ac:spMkLst>
        </pc:spChg>
        <pc:spChg chg="mod">
          <ac:chgData name="Richard Rieser" userId="ae8e6e31-fd09-4267-af3e-4984320de5b9" providerId="ADAL" clId="{3DCBC605-FF6A-4CA2-9B1D-69671B6352D3}" dt="2021-02-16T07:46:19.146" v="646" actId="20577"/>
          <ac:spMkLst>
            <pc:docMk/>
            <pc:sldMk cId="4125953857" sldId="270"/>
            <ac:spMk id="12" creationId="{8F2AB662-DEDB-48DF-82F0-EEF36C264976}"/>
          </ac:spMkLst>
        </pc:spChg>
        <pc:spChg chg="mod">
          <ac:chgData name="Richard Rieser" userId="ae8e6e31-fd09-4267-af3e-4984320de5b9" providerId="ADAL" clId="{3DCBC605-FF6A-4CA2-9B1D-69671B6352D3}" dt="2021-02-16T07:46:27.938" v="653" actId="20577"/>
          <ac:spMkLst>
            <pc:docMk/>
            <pc:sldMk cId="4125953857" sldId="270"/>
            <ac:spMk id="16" creationId="{9798C4C8-E964-4107-B872-0CC8ACD9E2B3}"/>
          </ac:spMkLst>
        </pc:spChg>
        <pc:spChg chg="del">
          <ac:chgData name="Richard Rieser" userId="ae8e6e31-fd09-4267-af3e-4984320de5b9" providerId="ADAL" clId="{3DCBC605-FF6A-4CA2-9B1D-69671B6352D3}" dt="2021-02-16T07:51:20.347" v="678" actId="478"/>
          <ac:spMkLst>
            <pc:docMk/>
            <pc:sldMk cId="4125953857" sldId="270"/>
            <ac:spMk id="17" creationId="{CAB06F1E-ED12-4F55-9AB5-5EE4BB4D8A8F}"/>
          </ac:spMkLst>
        </pc:spChg>
        <pc:spChg chg="del">
          <ac:chgData name="Richard Rieser" userId="ae8e6e31-fd09-4267-af3e-4984320de5b9" providerId="ADAL" clId="{3DCBC605-FF6A-4CA2-9B1D-69671B6352D3}" dt="2021-02-16T07:51:26.595" v="679" actId="478"/>
          <ac:spMkLst>
            <pc:docMk/>
            <pc:sldMk cId="4125953857" sldId="270"/>
            <ac:spMk id="18" creationId="{0D2F2143-C979-4CF5-9817-D5B4DC934131}"/>
          </ac:spMkLst>
        </pc:spChg>
        <pc:spChg chg="del mod">
          <ac:chgData name="Richard Rieser" userId="ae8e6e31-fd09-4267-af3e-4984320de5b9" providerId="ADAL" clId="{3DCBC605-FF6A-4CA2-9B1D-69671B6352D3}" dt="2021-02-16T07:51:15.752" v="677" actId="21"/>
          <ac:spMkLst>
            <pc:docMk/>
            <pc:sldMk cId="4125953857" sldId="270"/>
            <ac:spMk id="20" creationId="{BE9CAEEA-D5F8-4E48-94E5-58C54538F61F}"/>
          </ac:spMkLst>
        </pc:spChg>
        <pc:spChg chg="mod">
          <ac:chgData name="Richard Rieser" userId="ae8e6e31-fd09-4267-af3e-4984320de5b9" providerId="ADAL" clId="{3DCBC605-FF6A-4CA2-9B1D-69671B6352D3}" dt="2021-02-16T07:48:20.258" v="675" actId="20577"/>
          <ac:spMkLst>
            <pc:docMk/>
            <pc:sldMk cId="4125953857" sldId="270"/>
            <ac:spMk id="24" creationId="{9B71EAA4-1366-4809-821A-ED0D5C6CF8F3}"/>
          </ac:spMkLst>
        </pc:spChg>
        <pc:spChg chg="mod">
          <ac:chgData name="Richard Rieser" userId="ae8e6e31-fd09-4267-af3e-4984320de5b9" providerId="ADAL" clId="{3DCBC605-FF6A-4CA2-9B1D-69671B6352D3}" dt="2021-02-16T07:47:03.962" v="670" actId="20577"/>
          <ac:spMkLst>
            <pc:docMk/>
            <pc:sldMk cId="4125953857" sldId="270"/>
            <ac:spMk id="32" creationId="{3F5D0FA9-24EE-464D-8C6B-76F6940372D9}"/>
          </ac:spMkLst>
        </pc:spChg>
        <pc:spChg chg="mod">
          <ac:chgData name="Richard Rieser" userId="ae8e6e31-fd09-4267-af3e-4984320de5b9" providerId="ADAL" clId="{3DCBC605-FF6A-4CA2-9B1D-69671B6352D3}" dt="2021-02-16T07:46:53.490" v="663" actId="20577"/>
          <ac:spMkLst>
            <pc:docMk/>
            <pc:sldMk cId="4125953857" sldId="270"/>
            <ac:spMk id="33" creationId="{BF021517-3C9F-4468-AAAC-3752CB69180E}"/>
          </ac:spMkLst>
        </pc:spChg>
        <pc:spChg chg="mod">
          <ac:chgData name="Richard Rieser" userId="ae8e6e31-fd09-4267-af3e-4984320de5b9" providerId="ADAL" clId="{3DCBC605-FF6A-4CA2-9B1D-69671B6352D3}" dt="2021-02-16T07:46:09.074" v="640" actId="20577"/>
          <ac:spMkLst>
            <pc:docMk/>
            <pc:sldMk cId="4125953857" sldId="270"/>
            <ac:spMk id="34" creationId="{29D1D26C-1841-4D76-B95B-1E960C2CF977}"/>
          </ac:spMkLst>
        </pc:spChg>
        <pc:grpChg chg="mod">
          <ac:chgData name="Richard Rieser" userId="ae8e6e31-fd09-4267-af3e-4984320de5b9" providerId="ADAL" clId="{3DCBC605-FF6A-4CA2-9B1D-69671B6352D3}" dt="2021-02-16T07:51:39.051" v="682" actId="1076"/>
          <ac:grpSpMkLst>
            <pc:docMk/>
            <pc:sldMk cId="4125953857" sldId="270"/>
            <ac:grpSpMk id="4" creationId="{6CDC204E-11B6-43BB-ABF2-2E59932C76F0}"/>
          </ac:grpSpMkLst>
        </pc:grpChg>
      </pc:sldChg>
      <pc:sldChg chg="modSp mod">
        <pc:chgData name="Richard Rieser" userId="ae8e6e31-fd09-4267-af3e-4984320de5b9" providerId="ADAL" clId="{3DCBC605-FF6A-4CA2-9B1D-69671B6352D3}" dt="2021-02-14T09:48:13.927" v="276" actId="1076"/>
        <pc:sldMkLst>
          <pc:docMk/>
          <pc:sldMk cId="3435156278" sldId="286"/>
        </pc:sldMkLst>
        <pc:spChg chg="mod">
          <ac:chgData name="Richard Rieser" userId="ae8e6e31-fd09-4267-af3e-4984320de5b9" providerId="ADAL" clId="{3DCBC605-FF6A-4CA2-9B1D-69671B6352D3}" dt="2021-02-14T09:48:13.927" v="276" actId="1076"/>
          <ac:spMkLst>
            <pc:docMk/>
            <pc:sldMk cId="3435156278" sldId="286"/>
            <ac:spMk id="3" creationId="{5C3E040B-0505-4DE1-8D36-94ADC4B79588}"/>
          </ac:spMkLst>
        </pc:spChg>
      </pc:sldChg>
      <pc:sldChg chg="modSp mod">
        <pc:chgData name="Richard Rieser" userId="ae8e6e31-fd09-4267-af3e-4984320de5b9" providerId="ADAL" clId="{3DCBC605-FF6A-4CA2-9B1D-69671B6352D3}" dt="2021-02-14T09:48:22.111" v="277" actId="1076"/>
        <pc:sldMkLst>
          <pc:docMk/>
          <pc:sldMk cId="3517000348" sldId="287"/>
        </pc:sldMkLst>
        <pc:spChg chg="mod">
          <ac:chgData name="Richard Rieser" userId="ae8e6e31-fd09-4267-af3e-4984320de5b9" providerId="ADAL" clId="{3DCBC605-FF6A-4CA2-9B1D-69671B6352D3}" dt="2021-02-14T09:48:22.111" v="277" actId="1076"/>
          <ac:spMkLst>
            <pc:docMk/>
            <pc:sldMk cId="3517000348" sldId="287"/>
            <ac:spMk id="3" creationId="{239AAE0D-01CA-48BE-8704-09E35A30F961}"/>
          </ac:spMkLst>
        </pc:spChg>
      </pc:sldChg>
      <pc:sldChg chg="modSp mod">
        <pc:chgData name="Richard Rieser" userId="ae8e6e31-fd09-4267-af3e-4984320de5b9" providerId="ADAL" clId="{3DCBC605-FF6A-4CA2-9B1D-69671B6352D3}" dt="2021-02-14T09:48:41.910" v="280" actId="1076"/>
        <pc:sldMkLst>
          <pc:docMk/>
          <pc:sldMk cId="727801711" sldId="288"/>
        </pc:sldMkLst>
        <pc:spChg chg="mod">
          <ac:chgData name="Richard Rieser" userId="ae8e6e31-fd09-4267-af3e-4984320de5b9" providerId="ADAL" clId="{3DCBC605-FF6A-4CA2-9B1D-69671B6352D3}" dt="2021-02-14T09:48:35.031" v="278" actId="1076"/>
          <ac:spMkLst>
            <pc:docMk/>
            <pc:sldMk cId="727801711" sldId="288"/>
            <ac:spMk id="2" creationId="{C01BFA4B-59BA-45D7-94CE-707A961F38A4}"/>
          </ac:spMkLst>
        </pc:spChg>
        <pc:spChg chg="mod">
          <ac:chgData name="Richard Rieser" userId="ae8e6e31-fd09-4267-af3e-4984320de5b9" providerId="ADAL" clId="{3DCBC605-FF6A-4CA2-9B1D-69671B6352D3}" dt="2021-02-14T09:48:38.503" v="279" actId="1076"/>
          <ac:spMkLst>
            <pc:docMk/>
            <pc:sldMk cId="727801711" sldId="288"/>
            <ac:spMk id="3" creationId="{23F82557-3D7D-4ABB-847D-76D449A80AF5}"/>
          </ac:spMkLst>
        </pc:spChg>
        <pc:spChg chg="mod">
          <ac:chgData name="Richard Rieser" userId="ae8e6e31-fd09-4267-af3e-4984320de5b9" providerId="ADAL" clId="{3DCBC605-FF6A-4CA2-9B1D-69671B6352D3}" dt="2021-02-14T09:48:41.910" v="280" actId="1076"/>
          <ac:spMkLst>
            <pc:docMk/>
            <pc:sldMk cId="727801711" sldId="288"/>
            <ac:spMk id="4" creationId="{2416E90D-E4ED-4512-BF55-9AC2F36F6812}"/>
          </ac:spMkLst>
        </pc:spChg>
      </pc:sldChg>
      <pc:sldChg chg="modSp mod modAnim">
        <pc:chgData name="Richard Rieser" userId="ae8e6e31-fd09-4267-af3e-4984320de5b9" providerId="ADAL" clId="{3DCBC605-FF6A-4CA2-9B1D-69671B6352D3}" dt="2021-02-14T09:50:16.433" v="290" actId="113"/>
        <pc:sldMkLst>
          <pc:docMk/>
          <pc:sldMk cId="101732662" sldId="289"/>
        </pc:sldMkLst>
        <pc:spChg chg="mod">
          <ac:chgData name="Richard Rieser" userId="ae8e6e31-fd09-4267-af3e-4984320de5b9" providerId="ADAL" clId="{3DCBC605-FF6A-4CA2-9B1D-69671B6352D3}" dt="2021-02-14T09:49:15.071" v="287" actId="1076"/>
          <ac:spMkLst>
            <pc:docMk/>
            <pc:sldMk cId="101732662" sldId="289"/>
            <ac:spMk id="5" creationId="{A7C50C32-6EA9-4152-966A-8D24893CF1A1}"/>
          </ac:spMkLst>
        </pc:spChg>
        <pc:spChg chg="mod">
          <ac:chgData name="Richard Rieser" userId="ae8e6e31-fd09-4267-af3e-4984320de5b9" providerId="ADAL" clId="{3DCBC605-FF6A-4CA2-9B1D-69671B6352D3}" dt="2021-02-14T09:50:16.433" v="290" actId="113"/>
          <ac:spMkLst>
            <pc:docMk/>
            <pc:sldMk cId="101732662" sldId="289"/>
            <ac:spMk id="6" creationId="{C35731D0-00E4-43F7-B38F-3A4FC0DA3406}"/>
          </ac:spMkLst>
        </pc:spChg>
      </pc:sldChg>
      <pc:sldChg chg="modSp mod">
        <pc:chgData name="Richard Rieser" userId="ae8e6e31-fd09-4267-af3e-4984320de5b9" providerId="ADAL" clId="{3DCBC605-FF6A-4CA2-9B1D-69671B6352D3}" dt="2021-02-14T09:35:49.837" v="63" actId="255"/>
        <pc:sldMkLst>
          <pc:docMk/>
          <pc:sldMk cId="2975169699" sldId="291"/>
        </pc:sldMkLst>
        <pc:spChg chg="mod">
          <ac:chgData name="Richard Rieser" userId="ae8e6e31-fd09-4267-af3e-4984320de5b9" providerId="ADAL" clId="{3DCBC605-FF6A-4CA2-9B1D-69671B6352D3}" dt="2021-02-14T09:35:49.837" v="63" actId="255"/>
          <ac:spMkLst>
            <pc:docMk/>
            <pc:sldMk cId="2975169699" sldId="291"/>
            <ac:spMk id="2" creationId="{DC912DC3-0910-44A8-9E4F-D5FF2DE0E7B4}"/>
          </ac:spMkLst>
        </pc:spChg>
        <pc:spChg chg="mod">
          <ac:chgData name="Richard Rieser" userId="ae8e6e31-fd09-4267-af3e-4984320de5b9" providerId="ADAL" clId="{3DCBC605-FF6A-4CA2-9B1D-69671B6352D3}" dt="2021-02-14T09:33:57.392" v="12" actId="207"/>
          <ac:spMkLst>
            <pc:docMk/>
            <pc:sldMk cId="2975169699" sldId="291"/>
            <ac:spMk id="3" creationId="{1A15F826-9232-4543-BD9E-E90B73D14695}"/>
          </ac:spMkLst>
        </pc:spChg>
      </pc:sldChg>
      <pc:sldChg chg="modSp mod modAnim">
        <pc:chgData name="Richard Rieser" userId="ae8e6e31-fd09-4267-af3e-4984320de5b9" providerId="ADAL" clId="{3DCBC605-FF6A-4CA2-9B1D-69671B6352D3}" dt="2021-02-14T09:52:52.921" v="306"/>
        <pc:sldMkLst>
          <pc:docMk/>
          <pc:sldMk cId="0" sldId="293"/>
        </pc:sldMkLst>
        <pc:spChg chg="mod">
          <ac:chgData name="Richard Rieser" userId="ae8e6e31-fd09-4267-af3e-4984320de5b9" providerId="ADAL" clId="{3DCBC605-FF6A-4CA2-9B1D-69671B6352D3}" dt="2021-02-14T09:52:31.758" v="303" actId="27636"/>
          <ac:spMkLst>
            <pc:docMk/>
            <pc:sldMk cId="0" sldId="293"/>
            <ac:spMk id="14339" creationId="{961FE8C0-02EC-4281-8CCE-A0503DB8DD55}"/>
          </ac:spMkLst>
        </pc:spChg>
        <pc:spChg chg="mod">
          <ac:chgData name="Richard Rieser" userId="ae8e6e31-fd09-4267-af3e-4984320de5b9" providerId="ADAL" clId="{3DCBC605-FF6A-4CA2-9B1D-69671B6352D3}" dt="2021-02-14T09:52:37.095" v="304" actId="14100"/>
          <ac:spMkLst>
            <pc:docMk/>
            <pc:sldMk cId="0" sldId="293"/>
            <ac:spMk id="14340" creationId="{DBD9A9EF-27F6-4643-83F3-0FEFEE62F24A}"/>
          </ac:spMkLst>
        </pc:spChg>
      </pc:sldChg>
      <pc:sldChg chg="modSp mod">
        <pc:chgData name="Richard Rieser" userId="ae8e6e31-fd09-4267-af3e-4984320de5b9" providerId="ADAL" clId="{3DCBC605-FF6A-4CA2-9B1D-69671B6352D3}" dt="2021-02-14T10:00:44.919" v="332" actId="1076"/>
        <pc:sldMkLst>
          <pc:docMk/>
          <pc:sldMk cId="3715078745" sldId="294"/>
        </pc:sldMkLst>
        <pc:spChg chg="mod">
          <ac:chgData name="Richard Rieser" userId="ae8e6e31-fd09-4267-af3e-4984320de5b9" providerId="ADAL" clId="{3DCBC605-FF6A-4CA2-9B1D-69671B6352D3}" dt="2021-02-14T10:00:44.919" v="332" actId="1076"/>
          <ac:spMkLst>
            <pc:docMk/>
            <pc:sldMk cId="3715078745" sldId="294"/>
            <ac:spMk id="3" creationId="{00000000-0000-0000-0000-000000000000}"/>
          </ac:spMkLst>
        </pc:spChg>
        <pc:spChg chg="mod">
          <ac:chgData name="Richard Rieser" userId="ae8e6e31-fd09-4267-af3e-4984320de5b9" providerId="ADAL" clId="{3DCBC605-FF6A-4CA2-9B1D-69671B6352D3}" dt="2021-02-14T10:00:40.954" v="331" actId="27636"/>
          <ac:spMkLst>
            <pc:docMk/>
            <pc:sldMk cId="3715078745" sldId="294"/>
            <ac:spMk id="182274" creationId="{00000000-0000-0000-0000-000000000000}"/>
          </ac:spMkLst>
        </pc:spChg>
      </pc:sldChg>
      <pc:sldChg chg="modSp mod">
        <pc:chgData name="Richard Rieser" userId="ae8e6e31-fd09-4267-af3e-4984320de5b9" providerId="ADAL" clId="{3DCBC605-FF6A-4CA2-9B1D-69671B6352D3}" dt="2021-02-14T10:04:53.152" v="366" actId="207"/>
        <pc:sldMkLst>
          <pc:docMk/>
          <pc:sldMk cId="0" sldId="296"/>
        </pc:sldMkLst>
        <pc:spChg chg="mod">
          <ac:chgData name="Richard Rieser" userId="ae8e6e31-fd09-4267-af3e-4984320de5b9" providerId="ADAL" clId="{3DCBC605-FF6A-4CA2-9B1D-69671B6352D3}" dt="2021-02-14T10:03:20.662" v="352" actId="1076"/>
          <ac:spMkLst>
            <pc:docMk/>
            <pc:sldMk cId="0" sldId="296"/>
            <ac:spMk id="17411" creationId="{C045B94E-2588-4093-B819-4BB67E3CB753}"/>
          </ac:spMkLst>
        </pc:spChg>
        <pc:spChg chg="mod">
          <ac:chgData name="Richard Rieser" userId="ae8e6e31-fd09-4267-af3e-4984320de5b9" providerId="ADAL" clId="{3DCBC605-FF6A-4CA2-9B1D-69671B6352D3}" dt="2021-02-14T10:04:53.152" v="366" actId="207"/>
          <ac:spMkLst>
            <pc:docMk/>
            <pc:sldMk cId="0" sldId="296"/>
            <ac:spMk id="17412" creationId="{0E910C58-1B5C-4E9A-9584-582278230463}"/>
          </ac:spMkLst>
        </pc:spChg>
      </pc:sldChg>
      <pc:sldChg chg="delSp modSp mod">
        <pc:chgData name="Richard Rieser" userId="ae8e6e31-fd09-4267-af3e-4984320de5b9" providerId="ADAL" clId="{3DCBC605-FF6A-4CA2-9B1D-69671B6352D3}" dt="2021-02-14T10:05:44.007" v="380" actId="478"/>
        <pc:sldMkLst>
          <pc:docMk/>
          <pc:sldMk cId="0" sldId="297"/>
        </pc:sldMkLst>
        <pc:spChg chg="del">
          <ac:chgData name="Richard Rieser" userId="ae8e6e31-fd09-4267-af3e-4984320de5b9" providerId="ADAL" clId="{3DCBC605-FF6A-4CA2-9B1D-69671B6352D3}" dt="2021-02-14T10:05:44.007" v="380" actId="478"/>
          <ac:spMkLst>
            <pc:docMk/>
            <pc:sldMk cId="0" sldId="297"/>
            <ac:spMk id="7" creationId="{B8BF3ED5-F1E9-46E8-8D0D-91E2E2431513}"/>
          </ac:spMkLst>
        </pc:spChg>
        <pc:spChg chg="mod">
          <ac:chgData name="Richard Rieser" userId="ae8e6e31-fd09-4267-af3e-4984320de5b9" providerId="ADAL" clId="{3DCBC605-FF6A-4CA2-9B1D-69671B6352D3}" dt="2021-02-14T10:05:20.914" v="376" actId="27636"/>
          <ac:spMkLst>
            <pc:docMk/>
            <pc:sldMk cId="0" sldId="297"/>
            <ac:spMk id="18435" creationId="{F0BB345E-8078-4462-940C-843308BC4E5E}"/>
          </ac:spMkLst>
        </pc:spChg>
        <pc:spChg chg="mod">
          <ac:chgData name="Richard Rieser" userId="ae8e6e31-fd09-4267-af3e-4984320de5b9" providerId="ADAL" clId="{3DCBC605-FF6A-4CA2-9B1D-69671B6352D3}" dt="2021-02-14T10:05:27.791" v="377" actId="1076"/>
          <ac:spMkLst>
            <pc:docMk/>
            <pc:sldMk cId="0" sldId="297"/>
            <ac:spMk id="18436" creationId="{6C79E676-3B78-45D9-9A70-7F8692133748}"/>
          </ac:spMkLst>
        </pc:spChg>
        <pc:spChg chg="del">
          <ac:chgData name="Richard Rieser" userId="ae8e6e31-fd09-4267-af3e-4984320de5b9" providerId="ADAL" clId="{3DCBC605-FF6A-4CA2-9B1D-69671B6352D3}" dt="2021-02-14T10:05:41.198" v="379" actId="478"/>
          <ac:spMkLst>
            <pc:docMk/>
            <pc:sldMk cId="0" sldId="297"/>
            <ac:spMk id="18438" creationId="{C8D30822-94B9-42CA-90C9-B30D511789C4}"/>
          </ac:spMkLst>
        </pc:spChg>
        <pc:spChg chg="mod">
          <ac:chgData name="Richard Rieser" userId="ae8e6e31-fd09-4267-af3e-4984320de5b9" providerId="ADAL" clId="{3DCBC605-FF6A-4CA2-9B1D-69671B6352D3}" dt="2021-02-14T10:05:32.047" v="378" actId="1076"/>
          <ac:spMkLst>
            <pc:docMk/>
            <pc:sldMk cId="0" sldId="297"/>
            <ac:spMk id="18439" creationId="{91F55C53-7864-423F-9E08-1AC17BC2DD13}"/>
          </ac:spMkLst>
        </pc:spChg>
      </pc:sldChg>
      <pc:sldChg chg="addSp modSp mod">
        <pc:chgData name="Richard Rieser" userId="ae8e6e31-fd09-4267-af3e-4984320de5b9" providerId="ADAL" clId="{3DCBC605-FF6A-4CA2-9B1D-69671B6352D3}" dt="2021-02-14T10:06:26.267" v="395"/>
        <pc:sldMkLst>
          <pc:docMk/>
          <pc:sldMk cId="0" sldId="298"/>
        </pc:sldMkLst>
        <pc:spChg chg="mod">
          <ac:chgData name="Richard Rieser" userId="ae8e6e31-fd09-4267-af3e-4984320de5b9" providerId="ADAL" clId="{3DCBC605-FF6A-4CA2-9B1D-69671B6352D3}" dt="2021-02-14T10:06:05.120" v="392" actId="27636"/>
          <ac:spMkLst>
            <pc:docMk/>
            <pc:sldMk cId="0" sldId="298"/>
            <ac:spMk id="19459" creationId="{8FE93CC4-D612-484F-9C85-FD8DA3C96BE5}"/>
          </ac:spMkLst>
        </pc:spChg>
        <pc:spChg chg="mod">
          <ac:chgData name="Richard Rieser" userId="ae8e6e31-fd09-4267-af3e-4984320de5b9" providerId="ADAL" clId="{3DCBC605-FF6A-4CA2-9B1D-69671B6352D3}" dt="2021-02-14T10:06:13.975" v="394" actId="1076"/>
          <ac:spMkLst>
            <pc:docMk/>
            <pc:sldMk cId="0" sldId="298"/>
            <ac:spMk id="19462" creationId="{095BDFD9-E955-448D-9D79-A6D80CAFA0CB}"/>
          </ac:spMkLst>
        </pc:spChg>
        <pc:spChg chg="mod">
          <ac:chgData name="Richard Rieser" userId="ae8e6e31-fd09-4267-af3e-4984320de5b9" providerId="ADAL" clId="{3DCBC605-FF6A-4CA2-9B1D-69671B6352D3}" dt="2021-02-14T10:06:08.574" v="393" actId="1076"/>
          <ac:spMkLst>
            <pc:docMk/>
            <pc:sldMk cId="0" sldId="298"/>
            <ac:spMk id="19463" creationId="{93095EF3-6356-4A82-847F-53FBCB9CCFC2}"/>
          </ac:spMkLst>
        </pc:spChg>
        <pc:picChg chg="add mod">
          <ac:chgData name="Richard Rieser" userId="ae8e6e31-fd09-4267-af3e-4984320de5b9" providerId="ADAL" clId="{3DCBC605-FF6A-4CA2-9B1D-69671B6352D3}" dt="2021-02-14T10:06:26.267" v="395"/>
          <ac:picMkLst>
            <pc:docMk/>
            <pc:sldMk cId="0" sldId="298"/>
            <ac:picMk id="6" creationId="{7CA75BE6-C52B-44B2-890A-D7A22A82361C}"/>
          </ac:picMkLst>
        </pc:picChg>
      </pc:sldChg>
      <pc:sldChg chg="modSp mod">
        <pc:chgData name="Richard Rieser" userId="ae8e6e31-fd09-4267-af3e-4984320de5b9" providerId="ADAL" clId="{3DCBC605-FF6A-4CA2-9B1D-69671B6352D3}" dt="2021-02-14T09:38:24.122" v="80" actId="27636"/>
        <pc:sldMkLst>
          <pc:docMk/>
          <pc:sldMk cId="4220222172" sldId="300"/>
        </pc:sldMkLst>
        <pc:spChg chg="mod">
          <ac:chgData name="Richard Rieser" userId="ae8e6e31-fd09-4267-af3e-4984320de5b9" providerId="ADAL" clId="{3DCBC605-FF6A-4CA2-9B1D-69671B6352D3}" dt="2021-02-14T09:38:24.122" v="80" actId="27636"/>
          <ac:spMkLst>
            <pc:docMk/>
            <pc:sldMk cId="4220222172" sldId="300"/>
            <ac:spMk id="28676" creationId="{00000000-0000-0000-0000-000000000000}"/>
          </ac:spMkLst>
        </pc:spChg>
        <pc:spChg chg="mod">
          <ac:chgData name="Richard Rieser" userId="ae8e6e31-fd09-4267-af3e-4984320de5b9" providerId="ADAL" clId="{3DCBC605-FF6A-4CA2-9B1D-69671B6352D3}" dt="2021-02-14T09:38:05.008" v="73" actId="113"/>
          <ac:spMkLst>
            <pc:docMk/>
            <pc:sldMk cId="4220222172" sldId="300"/>
            <ac:spMk id="115714" creationId="{00000000-0000-0000-0000-000000000000}"/>
          </ac:spMkLst>
        </pc:spChg>
      </pc:sldChg>
      <pc:sldChg chg="modSp mod">
        <pc:chgData name="Richard Rieser" userId="ae8e6e31-fd09-4267-af3e-4984320de5b9" providerId="ADAL" clId="{3DCBC605-FF6A-4CA2-9B1D-69671B6352D3}" dt="2021-02-14T09:52:20.202" v="301" actId="27636"/>
        <pc:sldMkLst>
          <pc:docMk/>
          <pc:sldMk cId="4025869070" sldId="301"/>
        </pc:sldMkLst>
        <pc:spChg chg="mod">
          <ac:chgData name="Richard Rieser" userId="ae8e6e31-fd09-4267-af3e-4984320de5b9" providerId="ADAL" clId="{3DCBC605-FF6A-4CA2-9B1D-69671B6352D3}" dt="2021-02-14T09:51:59.460" v="296" actId="27636"/>
          <ac:spMkLst>
            <pc:docMk/>
            <pc:sldMk cId="4025869070" sldId="301"/>
            <ac:spMk id="2" creationId="{00000000-0000-0000-0000-000000000000}"/>
          </ac:spMkLst>
        </pc:spChg>
        <pc:spChg chg="mod">
          <ac:chgData name="Richard Rieser" userId="ae8e6e31-fd09-4267-af3e-4984320de5b9" providerId="ADAL" clId="{3DCBC605-FF6A-4CA2-9B1D-69671B6352D3}" dt="2021-02-14T09:52:20.202" v="301" actId="27636"/>
          <ac:spMkLst>
            <pc:docMk/>
            <pc:sldMk cId="4025869070" sldId="301"/>
            <ac:spMk id="3" creationId="{00000000-0000-0000-0000-000000000000}"/>
          </ac:spMkLst>
        </pc:spChg>
      </pc:sldChg>
      <pc:sldChg chg="modSp mod modAnim">
        <pc:chgData name="Richard Rieser" userId="ae8e6e31-fd09-4267-af3e-4984320de5b9" providerId="ADAL" clId="{3DCBC605-FF6A-4CA2-9B1D-69671B6352D3}" dt="2021-02-14T09:59:12.553" v="325" actId="207"/>
        <pc:sldMkLst>
          <pc:docMk/>
          <pc:sldMk cId="86623099" sldId="302"/>
        </pc:sldMkLst>
        <pc:spChg chg="mod">
          <ac:chgData name="Richard Rieser" userId="ae8e6e31-fd09-4267-af3e-4984320de5b9" providerId="ADAL" clId="{3DCBC605-FF6A-4CA2-9B1D-69671B6352D3}" dt="2021-02-14T09:59:12.553" v="325" actId="207"/>
          <ac:spMkLst>
            <pc:docMk/>
            <pc:sldMk cId="86623099" sldId="302"/>
            <ac:spMk id="3" creationId="{00000000-0000-0000-0000-000000000000}"/>
          </ac:spMkLst>
        </pc:spChg>
      </pc:sldChg>
      <pc:sldChg chg="modSp mod">
        <pc:chgData name="Richard Rieser" userId="ae8e6e31-fd09-4267-af3e-4984320de5b9" providerId="ADAL" clId="{3DCBC605-FF6A-4CA2-9B1D-69671B6352D3}" dt="2021-02-14T10:03:12.791" v="351" actId="1076"/>
        <pc:sldMkLst>
          <pc:docMk/>
          <pc:sldMk cId="2334040238" sldId="303"/>
        </pc:sldMkLst>
        <pc:spChg chg="mod">
          <ac:chgData name="Richard Rieser" userId="ae8e6e31-fd09-4267-af3e-4984320de5b9" providerId="ADAL" clId="{3DCBC605-FF6A-4CA2-9B1D-69671B6352D3}" dt="2021-02-14T10:00:51.364" v="333" actId="1076"/>
          <ac:spMkLst>
            <pc:docMk/>
            <pc:sldMk cId="2334040238" sldId="303"/>
            <ac:spMk id="2" creationId="{00000000-0000-0000-0000-000000000000}"/>
          </ac:spMkLst>
        </pc:spChg>
        <pc:spChg chg="mod">
          <ac:chgData name="Richard Rieser" userId="ae8e6e31-fd09-4267-af3e-4984320de5b9" providerId="ADAL" clId="{3DCBC605-FF6A-4CA2-9B1D-69671B6352D3}" dt="2021-02-14T10:03:12.791" v="351" actId="1076"/>
          <ac:spMkLst>
            <pc:docMk/>
            <pc:sldMk cId="2334040238" sldId="303"/>
            <ac:spMk id="3" creationId="{00000000-0000-0000-0000-000000000000}"/>
          </ac:spMkLst>
        </pc:spChg>
        <pc:picChg chg="mod">
          <ac:chgData name="Richard Rieser" userId="ae8e6e31-fd09-4267-af3e-4984320de5b9" providerId="ADAL" clId="{3DCBC605-FF6A-4CA2-9B1D-69671B6352D3}" dt="2021-02-14T10:01:00.111" v="334" actId="14100"/>
          <ac:picMkLst>
            <pc:docMk/>
            <pc:sldMk cId="2334040238" sldId="303"/>
            <ac:picMk id="4" creationId="{81FE4522-28C3-4690-A931-1690FE879BEA}"/>
          </ac:picMkLst>
        </pc:picChg>
      </pc:sldChg>
      <pc:sldChg chg="modSp mod">
        <pc:chgData name="Richard Rieser" userId="ae8e6e31-fd09-4267-af3e-4984320de5b9" providerId="ADAL" clId="{3DCBC605-FF6A-4CA2-9B1D-69671B6352D3}" dt="2021-02-14T10:02:58.826" v="348" actId="14100"/>
        <pc:sldMkLst>
          <pc:docMk/>
          <pc:sldMk cId="2622166188" sldId="304"/>
        </pc:sldMkLst>
        <pc:spChg chg="mod">
          <ac:chgData name="Richard Rieser" userId="ae8e6e31-fd09-4267-af3e-4984320de5b9" providerId="ADAL" clId="{3DCBC605-FF6A-4CA2-9B1D-69671B6352D3}" dt="2021-02-14T10:02:47.886" v="344" actId="27636"/>
          <ac:spMkLst>
            <pc:docMk/>
            <pc:sldMk cId="2622166188" sldId="304"/>
            <ac:spMk id="2" creationId="{00000000-0000-0000-0000-000000000000}"/>
          </ac:spMkLst>
        </pc:spChg>
        <pc:spChg chg="mod">
          <ac:chgData name="Richard Rieser" userId="ae8e6e31-fd09-4267-af3e-4984320de5b9" providerId="ADAL" clId="{3DCBC605-FF6A-4CA2-9B1D-69671B6352D3}" dt="2021-02-14T10:02:58.826" v="348" actId="14100"/>
          <ac:spMkLst>
            <pc:docMk/>
            <pc:sldMk cId="2622166188" sldId="304"/>
            <ac:spMk id="3" creationId="{00000000-0000-0000-0000-000000000000}"/>
          </ac:spMkLst>
        </pc:spChg>
      </pc:sldChg>
      <pc:sldChg chg="modSp mod">
        <pc:chgData name="Richard Rieser" userId="ae8e6e31-fd09-4267-af3e-4984320de5b9" providerId="ADAL" clId="{3DCBC605-FF6A-4CA2-9B1D-69671B6352D3}" dt="2021-02-14T10:25:57.415" v="623" actId="14100"/>
        <pc:sldMkLst>
          <pc:docMk/>
          <pc:sldMk cId="4045280426" sldId="306"/>
        </pc:sldMkLst>
        <pc:picChg chg="mod">
          <ac:chgData name="Richard Rieser" userId="ae8e6e31-fd09-4267-af3e-4984320de5b9" providerId="ADAL" clId="{3DCBC605-FF6A-4CA2-9B1D-69671B6352D3}" dt="2021-02-14T10:25:57.415" v="623" actId="14100"/>
          <ac:picMkLst>
            <pc:docMk/>
            <pc:sldMk cId="4045280426" sldId="306"/>
            <ac:picMk id="4" creationId="{23D61E6F-C913-479F-A99C-0BBDF934F63B}"/>
          </ac:picMkLst>
        </pc:picChg>
      </pc:sldChg>
      <pc:sldChg chg="modSp mod modAnim">
        <pc:chgData name="Richard Rieser" userId="ae8e6e31-fd09-4267-af3e-4984320de5b9" providerId="ADAL" clId="{3DCBC605-FF6A-4CA2-9B1D-69671B6352D3}" dt="2021-02-14T10:27:10.552" v="628"/>
        <pc:sldMkLst>
          <pc:docMk/>
          <pc:sldMk cId="3516205408" sldId="307"/>
        </pc:sldMkLst>
        <pc:spChg chg="mod">
          <ac:chgData name="Richard Rieser" userId="ae8e6e31-fd09-4267-af3e-4984320de5b9" providerId="ADAL" clId="{3DCBC605-FF6A-4CA2-9B1D-69671B6352D3}" dt="2021-02-14T10:12:10.320" v="439" actId="255"/>
          <ac:spMkLst>
            <pc:docMk/>
            <pc:sldMk cId="3516205408" sldId="307"/>
            <ac:spMk id="2" creationId="{EEF750E6-B80A-429E-B2F9-3F1C791BAF1C}"/>
          </ac:spMkLst>
        </pc:spChg>
        <pc:spChg chg="mod">
          <ac:chgData name="Richard Rieser" userId="ae8e6e31-fd09-4267-af3e-4984320de5b9" providerId="ADAL" clId="{3DCBC605-FF6A-4CA2-9B1D-69671B6352D3}" dt="2021-02-14T10:26:47.194" v="625" actId="113"/>
          <ac:spMkLst>
            <pc:docMk/>
            <pc:sldMk cId="3516205408" sldId="307"/>
            <ac:spMk id="3" creationId="{AD8E0A53-E3E3-4FDD-9E72-AF01EFAD524C}"/>
          </ac:spMkLst>
        </pc:spChg>
        <pc:picChg chg="mod">
          <ac:chgData name="Richard Rieser" userId="ae8e6e31-fd09-4267-af3e-4984320de5b9" providerId="ADAL" clId="{3DCBC605-FF6A-4CA2-9B1D-69671B6352D3}" dt="2021-02-14T10:12:29.014" v="442" actId="1076"/>
          <ac:picMkLst>
            <pc:docMk/>
            <pc:sldMk cId="3516205408" sldId="307"/>
            <ac:picMk id="4" creationId="{9FC52508-DEBF-4648-BE41-26B2D094DBB1}"/>
          </ac:picMkLst>
        </pc:picChg>
      </pc:sldChg>
      <pc:sldChg chg="modSp mod">
        <pc:chgData name="Richard Rieser" userId="ae8e6e31-fd09-4267-af3e-4984320de5b9" providerId="ADAL" clId="{3DCBC605-FF6A-4CA2-9B1D-69671B6352D3}" dt="2021-02-14T10:07:15.391" v="398" actId="14100"/>
        <pc:sldMkLst>
          <pc:docMk/>
          <pc:sldMk cId="721921952" sldId="320"/>
        </pc:sldMkLst>
        <pc:spChg chg="mod">
          <ac:chgData name="Richard Rieser" userId="ae8e6e31-fd09-4267-af3e-4984320de5b9" providerId="ADAL" clId="{3DCBC605-FF6A-4CA2-9B1D-69671B6352D3}" dt="2021-02-14T10:07:03.468" v="396"/>
          <ac:spMkLst>
            <pc:docMk/>
            <pc:sldMk cId="721921952" sldId="320"/>
            <ac:spMk id="2" creationId="{00000000-0000-0000-0000-000000000000}"/>
          </ac:spMkLst>
        </pc:spChg>
        <pc:spChg chg="mod">
          <ac:chgData name="Richard Rieser" userId="ae8e6e31-fd09-4267-af3e-4984320de5b9" providerId="ADAL" clId="{3DCBC605-FF6A-4CA2-9B1D-69671B6352D3}" dt="2021-02-14T10:07:15.391" v="398" actId="14100"/>
          <ac:spMkLst>
            <pc:docMk/>
            <pc:sldMk cId="721921952" sldId="320"/>
            <ac:spMk id="3" creationId="{00000000-0000-0000-0000-000000000000}"/>
          </ac:spMkLst>
        </pc:spChg>
      </pc:sldChg>
      <pc:sldChg chg="modSp mod modAnim">
        <pc:chgData name="Richard Rieser" userId="ae8e6e31-fd09-4267-af3e-4984320de5b9" providerId="ADAL" clId="{3DCBC605-FF6A-4CA2-9B1D-69671B6352D3}" dt="2021-02-14T10:11:14.832" v="430"/>
        <pc:sldMkLst>
          <pc:docMk/>
          <pc:sldMk cId="2305439943" sldId="322"/>
        </pc:sldMkLst>
        <pc:spChg chg="mod">
          <ac:chgData name="Richard Rieser" userId="ae8e6e31-fd09-4267-af3e-4984320de5b9" providerId="ADAL" clId="{3DCBC605-FF6A-4CA2-9B1D-69671B6352D3}" dt="2021-02-14T10:07:25.358" v="400" actId="1076"/>
          <ac:spMkLst>
            <pc:docMk/>
            <pc:sldMk cId="2305439943" sldId="322"/>
            <ac:spMk id="2" creationId="{00000000-0000-0000-0000-000000000000}"/>
          </ac:spMkLst>
        </pc:spChg>
        <pc:spChg chg="mod">
          <ac:chgData name="Richard Rieser" userId="ae8e6e31-fd09-4267-af3e-4984320de5b9" providerId="ADAL" clId="{3DCBC605-FF6A-4CA2-9B1D-69671B6352D3}" dt="2021-02-14T10:09:42.707" v="415" actId="255"/>
          <ac:spMkLst>
            <pc:docMk/>
            <pc:sldMk cId="2305439943" sldId="322"/>
            <ac:spMk id="3" creationId="{00000000-0000-0000-0000-000000000000}"/>
          </ac:spMkLst>
        </pc:spChg>
      </pc:sldChg>
      <pc:sldChg chg="modSp mod modAnim">
        <pc:chgData name="Richard Rieser" userId="ae8e6e31-fd09-4267-af3e-4984320de5b9" providerId="ADAL" clId="{3DCBC605-FF6A-4CA2-9B1D-69671B6352D3}" dt="2021-02-14T10:10:57.066" v="428"/>
        <pc:sldMkLst>
          <pc:docMk/>
          <pc:sldMk cId="64741096" sldId="323"/>
        </pc:sldMkLst>
        <pc:spChg chg="mod">
          <ac:chgData name="Richard Rieser" userId="ae8e6e31-fd09-4267-af3e-4984320de5b9" providerId="ADAL" clId="{3DCBC605-FF6A-4CA2-9B1D-69671B6352D3}" dt="2021-02-14T10:10:33.544" v="426" actId="27636"/>
          <ac:spMkLst>
            <pc:docMk/>
            <pc:sldMk cId="64741096" sldId="323"/>
            <ac:spMk id="3" creationId="{00000000-0000-0000-0000-000000000000}"/>
          </ac:spMkLst>
        </pc:spChg>
        <pc:spChg chg="mod">
          <ac:chgData name="Richard Rieser" userId="ae8e6e31-fd09-4267-af3e-4984320de5b9" providerId="ADAL" clId="{3DCBC605-FF6A-4CA2-9B1D-69671B6352D3}" dt="2021-02-14T10:09:58.247" v="416" actId="1076"/>
          <ac:spMkLst>
            <pc:docMk/>
            <pc:sldMk cId="64741096" sldId="323"/>
            <ac:spMk id="4" creationId="{00000000-0000-0000-0000-000000000000}"/>
          </ac:spMkLst>
        </pc:spChg>
      </pc:sldChg>
      <pc:sldChg chg="modSp mod">
        <pc:chgData name="Richard Rieser" userId="ae8e6e31-fd09-4267-af3e-4984320de5b9" providerId="ADAL" clId="{3DCBC605-FF6A-4CA2-9B1D-69671B6352D3}" dt="2021-02-14T09:40:05.919" v="88" actId="14100"/>
        <pc:sldMkLst>
          <pc:docMk/>
          <pc:sldMk cId="2510485475" sldId="324"/>
        </pc:sldMkLst>
        <pc:spChg chg="mod">
          <ac:chgData name="Richard Rieser" userId="ae8e6e31-fd09-4267-af3e-4984320de5b9" providerId="ADAL" clId="{3DCBC605-FF6A-4CA2-9B1D-69671B6352D3}" dt="2021-02-14T09:40:05.919" v="88" actId="14100"/>
          <ac:spMkLst>
            <pc:docMk/>
            <pc:sldMk cId="2510485475" sldId="324"/>
            <ac:spMk id="2" creationId="{00000000-0000-0000-0000-000000000000}"/>
          </ac:spMkLst>
        </pc:spChg>
      </pc:sldChg>
      <pc:sldChg chg="addSp delSp modSp mod">
        <pc:chgData name="Richard Rieser" userId="ae8e6e31-fd09-4267-af3e-4984320de5b9" providerId="ADAL" clId="{3DCBC605-FF6A-4CA2-9B1D-69671B6352D3}" dt="2021-02-14T10:24:14.231" v="608" actId="14100"/>
        <pc:sldMkLst>
          <pc:docMk/>
          <pc:sldMk cId="700209266" sldId="328"/>
        </pc:sldMkLst>
        <pc:spChg chg="mod">
          <ac:chgData name="Richard Rieser" userId="ae8e6e31-fd09-4267-af3e-4984320de5b9" providerId="ADAL" clId="{3DCBC605-FF6A-4CA2-9B1D-69671B6352D3}" dt="2021-02-14T10:21:37.855" v="588" actId="14100"/>
          <ac:spMkLst>
            <pc:docMk/>
            <pc:sldMk cId="700209266" sldId="328"/>
            <ac:spMk id="2" creationId="{DD0B6389-2374-4677-B8BB-59410CCC32FD}"/>
          </ac:spMkLst>
        </pc:spChg>
        <pc:spChg chg="add mod">
          <ac:chgData name="Richard Rieser" userId="ae8e6e31-fd09-4267-af3e-4984320de5b9" providerId="ADAL" clId="{3DCBC605-FF6A-4CA2-9B1D-69671B6352D3}" dt="2021-02-14T10:19:26.519" v="520" actId="20577"/>
          <ac:spMkLst>
            <pc:docMk/>
            <pc:sldMk cId="700209266" sldId="328"/>
            <ac:spMk id="3" creationId="{3D91EC9F-7EC6-431F-8ABC-D1472D1545A2}"/>
          </ac:spMkLst>
        </pc:spChg>
        <pc:spChg chg="mod">
          <ac:chgData name="Richard Rieser" userId="ae8e6e31-fd09-4267-af3e-4984320de5b9" providerId="ADAL" clId="{3DCBC605-FF6A-4CA2-9B1D-69671B6352D3}" dt="2021-02-14T10:22:31.600" v="596" actId="14100"/>
          <ac:spMkLst>
            <pc:docMk/>
            <pc:sldMk cId="700209266" sldId="328"/>
            <ac:spMk id="44" creationId="{A45B40E4-6B2E-4D8D-888E-EF70B02D4683}"/>
          </ac:spMkLst>
        </pc:spChg>
        <pc:spChg chg="mod">
          <ac:chgData name="Richard Rieser" userId="ae8e6e31-fd09-4267-af3e-4984320de5b9" providerId="ADAL" clId="{3DCBC605-FF6A-4CA2-9B1D-69671B6352D3}" dt="2021-02-14T10:20:42.998" v="583" actId="1076"/>
          <ac:spMkLst>
            <pc:docMk/>
            <pc:sldMk cId="700209266" sldId="328"/>
            <ac:spMk id="48" creationId="{AB0BA3FA-1B48-4B9E-8111-FD9DA5EBB422}"/>
          </ac:spMkLst>
        </pc:spChg>
        <pc:spChg chg="mod">
          <ac:chgData name="Richard Rieser" userId="ae8e6e31-fd09-4267-af3e-4984320de5b9" providerId="ADAL" clId="{3DCBC605-FF6A-4CA2-9B1D-69671B6352D3}" dt="2021-02-14T10:22:54.190" v="600" actId="1076"/>
          <ac:spMkLst>
            <pc:docMk/>
            <pc:sldMk cId="700209266" sldId="328"/>
            <ac:spMk id="52" creationId="{C35A0E55-B7EC-4B16-87A5-F53D5B254514}"/>
          </ac:spMkLst>
        </pc:spChg>
        <pc:spChg chg="mod">
          <ac:chgData name="Richard Rieser" userId="ae8e6e31-fd09-4267-af3e-4984320de5b9" providerId="ADAL" clId="{3DCBC605-FF6A-4CA2-9B1D-69671B6352D3}" dt="2021-02-14T10:24:14.231" v="608" actId="14100"/>
          <ac:spMkLst>
            <pc:docMk/>
            <pc:sldMk cId="700209266" sldId="328"/>
            <ac:spMk id="56" creationId="{EFBF2A91-3783-4B79-8FCB-61D14B3B857C}"/>
          </ac:spMkLst>
        </pc:spChg>
        <pc:spChg chg="mod">
          <ac:chgData name="Richard Rieser" userId="ae8e6e31-fd09-4267-af3e-4984320de5b9" providerId="ADAL" clId="{3DCBC605-FF6A-4CA2-9B1D-69671B6352D3}" dt="2021-02-14T10:23:10.176" v="602" actId="14100"/>
          <ac:spMkLst>
            <pc:docMk/>
            <pc:sldMk cId="700209266" sldId="328"/>
            <ac:spMk id="60" creationId="{4FF5C2F6-05C3-42CD-81AF-F8357DFA4F6A}"/>
          </ac:spMkLst>
        </pc:spChg>
        <pc:spChg chg="mod">
          <ac:chgData name="Richard Rieser" userId="ae8e6e31-fd09-4267-af3e-4984320de5b9" providerId="ADAL" clId="{3DCBC605-FF6A-4CA2-9B1D-69671B6352D3}" dt="2021-02-14T10:23:53.190" v="606" actId="1076"/>
          <ac:spMkLst>
            <pc:docMk/>
            <pc:sldMk cId="700209266" sldId="328"/>
            <ac:spMk id="107" creationId="{43C3E76C-2256-4F05-B7C3-0DFF370582FE}"/>
          </ac:spMkLst>
        </pc:spChg>
        <pc:spChg chg="mod">
          <ac:chgData name="Richard Rieser" userId="ae8e6e31-fd09-4267-af3e-4984320de5b9" providerId="ADAL" clId="{3DCBC605-FF6A-4CA2-9B1D-69671B6352D3}" dt="2021-02-14T10:22:12.487" v="594" actId="1076"/>
          <ac:spMkLst>
            <pc:docMk/>
            <pc:sldMk cId="700209266" sldId="328"/>
            <ac:spMk id="111" creationId="{5B72532C-25BA-4593-9A4A-521BC652C2BC}"/>
          </ac:spMkLst>
        </pc:spChg>
        <pc:spChg chg="del">
          <ac:chgData name="Richard Rieser" userId="ae8e6e31-fd09-4267-af3e-4984320de5b9" providerId="ADAL" clId="{3DCBC605-FF6A-4CA2-9B1D-69671B6352D3}" dt="2021-02-14T10:21:44.208" v="589" actId="478"/>
          <ac:spMkLst>
            <pc:docMk/>
            <pc:sldMk cId="700209266" sldId="328"/>
            <ac:spMk id="141" creationId="{3E96791E-3AF0-4956-AFA7-A8A89E8EB15E}"/>
          </ac:spMkLst>
        </pc:spChg>
        <pc:spChg chg="del">
          <ac:chgData name="Richard Rieser" userId="ae8e6e31-fd09-4267-af3e-4984320de5b9" providerId="ADAL" clId="{3DCBC605-FF6A-4CA2-9B1D-69671B6352D3}" dt="2021-02-14T10:22:06.889" v="593" actId="478"/>
          <ac:spMkLst>
            <pc:docMk/>
            <pc:sldMk cId="700209266" sldId="328"/>
            <ac:spMk id="142" creationId="{9FD033B5-99FB-4B26-BF74-3DA89EEE7C67}"/>
          </ac:spMkLst>
        </pc:spChg>
        <pc:picChg chg="mod">
          <ac:chgData name="Richard Rieser" userId="ae8e6e31-fd09-4267-af3e-4984320de5b9" providerId="ADAL" clId="{3DCBC605-FF6A-4CA2-9B1D-69671B6352D3}" dt="2021-02-14T10:21:55.167" v="592" actId="14100"/>
          <ac:picMkLst>
            <pc:docMk/>
            <pc:sldMk cId="700209266" sldId="328"/>
            <ac:picMk id="62" creationId="{5C83C989-0D6E-4C70-AD40-D4C6D7101CFB}"/>
          </ac:picMkLst>
        </pc:picChg>
      </pc:sldChg>
      <pc:sldChg chg="modSp mod">
        <pc:chgData name="Richard Rieser" userId="ae8e6e31-fd09-4267-af3e-4984320de5b9" providerId="ADAL" clId="{3DCBC605-FF6A-4CA2-9B1D-69671B6352D3}" dt="2021-02-14T10:24:41.910" v="611" actId="14100"/>
        <pc:sldMkLst>
          <pc:docMk/>
          <pc:sldMk cId="0" sldId="329"/>
        </pc:sldMkLst>
        <pc:spChg chg="mod">
          <ac:chgData name="Richard Rieser" userId="ae8e6e31-fd09-4267-af3e-4984320de5b9" providerId="ADAL" clId="{3DCBC605-FF6A-4CA2-9B1D-69671B6352D3}" dt="2021-02-14T10:24:41.910" v="611" actId="14100"/>
          <ac:spMkLst>
            <pc:docMk/>
            <pc:sldMk cId="0" sldId="329"/>
            <ac:spMk id="162" creationId="{00000000-0000-0000-0000-000000000000}"/>
          </ac:spMkLst>
        </pc:spChg>
        <pc:spChg chg="mod">
          <ac:chgData name="Richard Rieser" userId="ae8e6e31-fd09-4267-af3e-4984320de5b9" providerId="ADAL" clId="{3DCBC605-FF6A-4CA2-9B1D-69671B6352D3}" dt="2021-02-14T10:24:26.943" v="609" actId="14100"/>
          <ac:spMkLst>
            <pc:docMk/>
            <pc:sldMk cId="0" sldId="329"/>
            <ac:spMk id="167" creationId="{00000000-0000-0000-0000-000000000000}"/>
          </ac:spMkLst>
        </pc:spChg>
        <pc:grpChg chg="mod">
          <ac:chgData name="Richard Rieser" userId="ae8e6e31-fd09-4267-af3e-4984320de5b9" providerId="ADAL" clId="{3DCBC605-FF6A-4CA2-9B1D-69671B6352D3}" dt="2021-02-14T10:24:36.358" v="610" actId="14100"/>
          <ac:grpSpMkLst>
            <pc:docMk/>
            <pc:sldMk cId="0" sldId="329"/>
            <ac:grpSpMk id="163" creationId="{00000000-0000-0000-0000-000000000000}"/>
          </ac:grpSpMkLst>
        </pc:grpChg>
      </pc:sldChg>
      <pc:sldChg chg="modSp mod">
        <pc:chgData name="Richard Rieser" userId="ae8e6e31-fd09-4267-af3e-4984320de5b9" providerId="ADAL" clId="{3DCBC605-FF6A-4CA2-9B1D-69671B6352D3}" dt="2021-02-14T09:50:42.729" v="291" actId="1076"/>
        <pc:sldMkLst>
          <pc:docMk/>
          <pc:sldMk cId="2273603762" sldId="330"/>
        </pc:sldMkLst>
        <pc:spChg chg="mod">
          <ac:chgData name="Richard Rieser" userId="ae8e6e31-fd09-4267-af3e-4984320de5b9" providerId="ADAL" clId="{3DCBC605-FF6A-4CA2-9B1D-69671B6352D3}" dt="2021-02-14T09:36:20.674" v="70" actId="20577"/>
          <ac:spMkLst>
            <pc:docMk/>
            <pc:sldMk cId="2273603762" sldId="330"/>
            <ac:spMk id="2" creationId="{E2F9E449-D91A-4BCB-96B5-B5151966C24C}"/>
          </ac:spMkLst>
        </pc:spChg>
        <pc:graphicFrameChg chg="mod">
          <ac:chgData name="Richard Rieser" userId="ae8e6e31-fd09-4267-af3e-4984320de5b9" providerId="ADAL" clId="{3DCBC605-FF6A-4CA2-9B1D-69671B6352D3}" dt="2021-02-14T09:50:42.729" v="291" actId="1076"/>
          <ac:graphicFrameMkLst>
            <pc:docMk/>
            <pc:sldMk cId="2273603762" sldId="330"/>
            <ac:graphicFrameMk id="5" creationId="{00000000-0000-0000-0000-000000000000}"/>
          </ac:graphicFrameMkLst>
        </pc:graphicFrameChg>
      </pc:sldChg>
      <pc:sldChg chg="addSp modSp new mod modAnim">
        <pc:chgData name="Richard Rieser" userId="ae8e6e31-fd09-4267-af3e-4984320de5b9" providerId="ADAL" clId="{3DCBC605-FF6A-4CA2-9B1D-69671B6352D3}" dt="2021-02-14T09:48:00.969" v="274" actId="207"/>
        <pc:sldMkLst>
          <pc:docMk/>
          <pc:sldMk cId="2011519585" sldId="331"/>
        </pc:sldMkLst>
        <pc:spChg chg="mod">
          <ac:chgData name="Richard Rieser" userId="ae8e6e31-fd09-4267-af3e-4984320de5b9" providerId="ADAL" clId="{3DCBC605-FF6A-4CA2-9B1D-69671B6352D3}" dt="2021-02-14T09:48:00.969" v="274" actId="207"/>
          <ac:spMkLst>
            <pc:docMk/>
            <pc:sldMk cId="2011519585" sldId="331"/>
            <ac:spMk id="2" creationId="{DB741FBC-B9F4-4EE2-BE6A-2A73E7BE232A}"/>
          </ac:spMkLst>
        </pc:spChg>
        <pc:spChg chg="mod">
          <ac:chgData name="Richard Rieser" userId="ae8e6e31-fd09-4267-af3e-4984320de5b9" providerId="ADAL" clId="{3DCBC605-FF6A-4CA2-9B1D-69671B6352D3}" dt="2021-02-14T09:47:22.763" v="271" actId="113"/>
          <ac:spMkLst>
            <pc:docMk/>
            <pc:sldMk cId="2011519585" sldId="331"/>
            <ac:spMk id="3" creationId="{A2118D68-1547-4D21-9DE8-4B4829AF0382}"/>
          </ac:spMkLst>
        </pc:spChg>
        <pc:picChg chg="add mod">
          <ac:chgData name="Richard Rieser" userId="ae8e6e31-fd09-4267-af3e-4984320de5b9" providerId="ADAL" clId="{3DCBC605-FF6A-4CA2-9B1D-69671B6352D3}" dt="2021-02-14T09:41:28.195" v="103"/>
          <ac:picMkLst>
            <pc:docMk/>
            <pc:sldMk cId="2011519585" sldId="331"/>
            <ac:picMk id="4" creationId="{576E9EBC-A4FF-432E-9A16-1922AC40D53E}"/>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564F2C-AD5C-46AF-B933-E2B5CF0B7AAF}"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US"/>
        </a:p>
      </dgm:t>
    </dgm:pt>
    <dgm:pt modelId="{0C8E200B-9200-406D-B589-909580B92700}">
      <dgm:prSet/>
      <dgm:spPr/>
      <dgm:t>
        <a:bodyPr/>
        <a:lstStyle/>
        <a:p>
          <a:pPr rtl="0"/>
          <a:r>
            <a:rPr lang="en-US" dirty="0">
              <a:solidFill>
                <a:srgbClr val="FFFF00"/>
              </a:solidFill>
            </a:rPr>
            <a:t>Focal Point(s)</a:t>
          </a:r>
        </a:p>
        <a:p>
          <a:pPr rtl="0"/>
          <a:r>
            <a:rPr lang="en-US" dirty="0">
              <a:solidFill>
                <a:srgbClr val="FFFF00"/>
              </a:solidFill>
            </a:rPr>
            <a:t>in Government </a:t>
          </a:r>
        </a:p>
      </dgm:t>
    </dgm:pt>
    <dgm:pt modelId="{7EC07FEE-9E9E-4834-9F59-3EEBD3364DFC}" type="parTrans" cxnId="{6BD18940-E4B6-43D4-BED4-EED894276804}">
      <dgm:prSet/>
      <dgm:spPr/>
      <dgm:t>
        <a:bodyPr/>
        <a:lstStyle/>
        <a:p>
          <a:endParaRPr lang="en-US"/>
        </a:p>
      </dgm:t>
    </dgm:pt>
    <dgm:pt modelId="{8B016133-495D-47C2-8031-15811E6C06C2}" type="sibTrans" cxnId="{6BD18940-E4B6-43D4-BED4-EED894276804}">
      <dgm:prSet/>
      <dgm:spPr/>
      <dgm:t>
        <a:bodyPr/>
        <a:lstStyle/>
        <a:p>
          <a:endParaRPr lang="en-US"/>
        </a:p>
      </dgm:t>
    </dgm:pt>
    <dgm:pt modelId="{0BEEE7ED-847E-4FBF-9BB0-DEA87BC31573}">
      <dgm:prSet/>
      <dgm:spPr/>
      <dgm:t>
        <a:bodyPr/>
        <a:lstStyle/>
        <a:p>
          <a:pPr rtl="0"/>
          <a:r>
            <a:rPr lang="en-US" dirty="0">
              <a:solidFill>
                <a:srgbClr val="FFFF00"/>
              </a:solidFill>
            </a:rPr>
            <a:t>Obligation to Report to the Committee</a:t>
          </a:r>
        </a:p>
      </dgm:t>
    </dgm:pt>
    <dgm:pt modelId="{2B36E8E4-2BA2-4D0D-9CA8-6C015AF2023B}" type="parTrans" cxnId="{8BA0BAD9-4986-4C37-B7EE-B7C53A778031}">
      <dgm:prSet/>
      <dgm:spPr/>
      <dgm:t>
        <a:bodyPr/>
        <a:lstStyle/>
        <a:p>
          <a:endParaRPr lang="en-US"/>
        </a:p>
      </dgm:t>
    </dgm:pt>
    <dgm:pt modelId="{17AF4EE0-25E6-4B8B-8AB9-1245EEB7BE68}" type="sibTrans" cxnId="{8BA0BAD9-4986-4C37-B7EE-B7C53A778031}">
      <dgm:prSet/>
      <dgm:spPr/>
      <dgm:t>
        <a:bodyPr/>
        <a:lstStyle/>
        <a:p>
          <a:endParaRPr lang="en-US"/>
        </a:p>
      </dgm:t>
    </dgm:pt>
    <dgm:pt modelId="{13ADF463-60C4-439C-8E8B-6E14A9E16F8B}">
      <dgm:prSet/>
      <dgm:spPr/>
      <dgm:t>
        <a:bodyPr/>
        <a:lstStyle/>
        <a:p>
          <a:pPr rtl="0"/>
          <a:r>
            <a:rPr lang="en-US" dirty="0">
              <a:solidFill>
                <a:srgbClr val="FFFF00"/>
              </a:solidFill>
            </a:rPr>
            <a:t>International Cooperation</a:t>
          </a:r>
        </a:p>
        <a:p>
          <a:pPr rtl="0"/>
          <a:r>
            <a:rPr lang="en-US" dirty="0">
              <a:solidFill>
                <a:srgbClr val="FFFF00"/>
              </a:solidFill>
            </a:rPr>
            <a:t>(Where Necessary) </a:t>
          </a:r>
        </a:p>
      </dgm:t>
    </dgm:pt>
    <dgm:pt modelId="{38237AFE-71CB-44DC-AE7F-C0B659BB7947}" type="parTrans" cxnId="{B82DE2BF-A347-47C8-BC57-9B023B220A76}">
      <dgm:prSet/>
      <dgm:spPr/>
      <dgm:t>
        <a:bodyPr/>
        <a:lstStyle/>
        <a:p>
          <a:endParaRPr lang="en-US"/>
        </a:p>
      </dgm:t>
    </dgm:pt>
    <dgm:pt modelId="{41CAAA95-4ADE-4F26-929D-694CAF37EF41}" type="sibTrans" cxnId="{B82DE2BF-A347-47C8-BC57-9B023B220A76}">
      <dgm:prSet/>
      <dgm:spPr/>
      <dgm:t>
        <a:bodyPr/>
        <a:lstStyle/>
        <a:p>
          <a:endParaRPr lang="en-US"/>
        </a:p>
      </dgm:t>
    </dgm:pt>
    <dgm:pt modelId="{54586896-575B-4CCB-9559-53110A89C232}">
      <dgm:prSet/>
      <dgm:spPr/>
      <dgm:t>
        <a:bodyPr/>
        <a:lstStyle/>
        <a:p>
          <a:pPr rtl="0"/>
          <a:r>
            <a:rPr lang="en-US" dirty="0">
              <a:solidFill>
                <a:srgbClr val="FFFF00"/>
              </a:solidFill>
            </a:rPr>
            <a:t>Enforce Minimum Standards </a:t>
          </a:r>
        </a:p>
      </dgm:t>
    </dgm:pt>
    <dgm:pt modelId="{6B8DE010-D1C0-4129-8570-AF1053EF3E8B}" type="parTrans" cxnId="{0938C057-EE95-4716-B458-16C4B7FA274D}">
      <dgm:prSet/>
      <dgm:spPr/>
      <dgm:t>
        <a:bodyPr/>
        <a:lstStyle/>
        <a:p>
          <a:endParaRPr lang="en-US"/>
        </a:p>
      </dgm:t>
    </dgm:pt>
    <dgm:pt modelId="{B3BA0DCC-3E36-4B3C-A897-A9C5E1D10638}" type="sibTrans" cxnId="{0938C057-EE95-4716-B458-16C4B7FA274D}">
      <dgm:prSet/>
      <dgm:spPr/>
      <dgm:t>
        <a:bodyPr/>
        <a:lstStyle/>
        <a:p>
          <a:endParaRPr lang="en-US"/>
        </a:p>
      </dgm:t>
    </dgm:pt>
    <dgm:pt modelId="{88196B9E-89E4-437B-9169-C15E71B9B0E5}">
      <dgm:prSet/>
      <dgm:spPr/>
      <dgm:t>
        <a:bodyPr/>
        <a:lstStyle/>
        <a:p>
          <a:pPr rtl="0"/>
          <a:r>
            <a:rPr lang="en-US" dirty="0">
              <a:solidFill>
                <a:srgbClr val="FFFF00"/>
              </a:solidFill>
            </a:rPr>
            <a:t>National</a:t>
          </a:r>
        </a:p>
        <a:p>
          <a:pPr rtl="0"/>
          <a:r>
            <a:rPr lang="en-US" dirty="0">
              <a:solidFill>
                <a:srgbClr val="FFFF00"/>
              </a:solidFill>
            </a:rPr>
            <a:t>Coordination Mechanism</a:t>
          </a:r>
        </a:p>
        <a:p>
          <a:pPr rtl="0"/>
          <a:r>
            <a:rPr lang="en-US" dirty="0">
              <a:solidFill>
                <a:srgbClr val="FFFF00"/>
              </a:solidFill>
            </a:rPr>
            <a:t>(Inter Ministerial) </a:t>
          </a:r>
        </a:p>
      </dgm:t>
    </dgm:pt>
    <dgm:pt modelId="{F60A1930-7A23-4D99-BF08-49B0C980D38C}" type="parTrans" cxnId="{D618D52F-4034-4496-BDC0-B62057F6472C}">
      <dgm:prSet/>
      <dgm:spPr/>
      <dgm:t>
        <a:bodyPr/>
        <a:lstStyle/>
        <a:p>
          <a:endParaRPr lang="en-US"/>
        </a:p>
      </dgm:t>
    </dgm:pt>
    <dgm:pt modelId="{A28C8DD4-5BCB-4DDC-9834-6C11C8072E08}" type="sibTrans" cxnId="{D618D52F-4034-4496-BDC0-B62057F6472C}">
      <dgm:prSet/>
      <dgm:spPr/>
      <dgm:t>
        <a:bodyPr/>
        <a:lstStyle/>
        <a:p>
          <a:endParaRPr lang="en-US"/>
        </a:p>
      </dgm:t>
    </dgm:pt>
    <dgm:pt modelId="{843A514E-FAF0-4A0D-BF71-4C040CD89E77}" type="pres">
      <dgm:prSet presAssocID="{D5564F2C-AD5C-46AF-B933-E2B5CF0B7AAF}" presName="Name0" presStyleCnt="0">
        <dgm:presLayoutVars>
          <dgm:dir/>
          <dgm:resizeHandles val="exact"/>
        </dgm:presLayoutVars>
      </dgm:prSet>
      <dgm:spPr/>
    </dgm:pt>
    <dgm:pt modelId="{D7ABC6C0-B8BD-45DA-AF99-1D71E30AAFBD}" type="pres">
      <dgm:prSet presAssocID="{0C8E200B-9200-406D-B589-909580B92700}" presName="Name5" presStyleLbl="vennNode1" presStyleIdx="0" presStyleCnt="5">
        <dgm:presLayoutVars>
          <dgm:bulletEnabled val="1"/>
        </dgm:presLayoutVars>
      </dgm:prSet>
      <dgm:spPr/>
    </dgm:pt>
    <dgm:pt modelId="{17A7D7BA-520B-44F7-9F1D-07543356CDC5}" type="pres">
      <dgm:prSet presAssocID="{8B016133-495D-47C2-8031-15811E6C06C2}" presName="space" presStyleCnt="0"/>
      <dgm:spPr/>
    </dgm:pt>
    <dgm:pt modelId="{07E364B4-91BB-4965-9D18-D578C568E641}" type="pres">
      <dgm:prSet presAssocID="{88196B9E-89E4-437B-9169-C15E71B9B0E5}" presName="Name5" presStyleLbl="vennNode1" presStyleIdx="1" presStyleCnt="5" custLinFactNeighborX="15464" custLinFactNeighborY="-2062">
        <dgm:presLayoutVars>
          <dgm:bulletEnabled val="1"/>
        </dgm:presLayoutVars>
      </dgm:prSet>
      <dgm:spPr/>
    </dgm:pt>
    <dgm:pt modelId="{6568F786-3587-4942-8E46-83C9D11F5365}" type="pres">
      <dgm:prSet presAssocID="{A28C8DD4-5BCB-4DDC-9834-6C11C8072E08}" presName="space" presStyleCnt="0"/>
      <dgm:spPr/>
    </dgm:pt>
    <dgm:pt modelId="{D3008A41-7EC7-4CB0-8E01-72FB42A355FD}" type="pres">
      <dgm:prSet presAssocID="{54586896-575B-4CCB-9559-53110A89C232}" presName="Name5" presStyleLbl="vennNode1" presStyleIdx="2" presStyleCnt="5" custLinFactNeighborX="-256" custLinFactNeighborY="2410">
        <dgm:presLayoutVars>
          <dgm:bulletEnabled val="1"/>
        </dgm:presLayoutVars>
      </dgm:prSet>
      <dgm:spPr/>
    </dgm:pt>
    <dgm:pt modelId="{BBEEB7E9-4D11-4B3B-AB61-62729A2835AD}" type="pres">
      <dgm:prSet presAssocID="{B3BA0DCC-3E36-4B3C-A897-A9C5E1D10638}" presName="space" presStyleCnt="0"/>
      <dgm:spPr/>
    </dgm:pt>
    <dgm:pt modelId="{25CCA516-44A5-466D-A085-B48D87C79EFD}" type="pres">
      <dgm:prSet presAssocID="{0BEEE7ED-847E-4FBF-9BB0-DEA87BC31573}" presName="Name5" presStyleLbl="vennNode1" presStyleIdx="3" presStyleCnt="5">
        <dgm:presLayoutVars>
          <dgm:bulletEnabled val="1"/>
        </dgm:presLayoutVars>
      </dgm:prSet>
      <dgm:spPr/>
    </dgm:pt>
    <dgm:pt modelId="{C5A70610-2E18-43DA-9528-15FE0060EE01}" type="pres">
      <dgm:prSet presAssocID="{17AF4EE0-25E6-4B8B-8AB9-1245EEB7BE68}" presName="space" presStyleCnt="0"/>
      <dgm:spPr/>
    </dgm:pt>
    <dgm:pt modelId="{95A5F680-976C-4065-A7F7-69E536B46609}" type="pres">
      <dgm:prSet presAssocID="{13ADF463-60C4-439C-8E8B-6E14A9E16F8B}" presName="Name5" presStyleLbl="vennNode1" presStyleIdx="4" presStyleCnt="5" custLinFactNeighborX="257" custLinFactNeighborY="-1965">
        <dgm:presLayoutVars>
          <dgm:bulletEnabled val="1"/>
        </dgm:presLayoutVars>
      </dgm:prSet>
      <dgm:spPr/>
    </dgm:pt>
  </dgm:ptLst>
  <dgm:cxnLst>
    <dgm:cxn modelId="{D618D52F-4034-4496-BDC0-B62057F6472C}" srcId="{D5564F2C-AD5C-46AF-B933-E2B5CF0B7AAF}" destId="{88196B9E-89E4-437B-9169-C15E71B9B0E5}" srcOrd="1" destOrd="0" parTransId="{F60A1930-7A23-4D99-BF08-49B0C980D38C}" sibTransId="{A28C8DD4-5BCB-4DDC-9834-6C11C8072E08}"/>
    <dgm:cxn modelId="{6BD18940-E4B6-43D4-BED4-EED894276804}" srcId="{D5564F2C-AD5C-46AF-B933-E2B5CF0B7AAF}" destId="{0C8E200B-9200-406D-B589-909580B92700}" srcOrd="0" destOrd="0" parTransId="{7EC07FEE-9E9E-4834-9F59-3EEBD3364DFC}" sibTransId="{8B016133-495D-47C2-8031-15811E6C06C2}"/>
    <dgm:cxn modelId="{0938C057-EE95-4716-B458-16C4B7FA274D}" srcId="{D5564F2C-AD5C-46AF-B933-E2B5CF0B7AAF}" destId="{54586896-575B-4CCB-9559-53110A89C232}" srcOrd="2" destOrd="0" parTransId="{6B8DE010-D1C0-4129-8570-AF1053EF3E8B}" sibTransId="{B3BA0DCC-3E36-4B3C-A897-A9C5E1D10638}"/>
    <dgm:cxn modelId="{D77B357D-300E-4805-9CDC-2029347BF3E2}" type="presOf" srcId="{13ADF463-60C4-439C-8E8B-6E14A9E16F8B}" destId="{95A5F680-976C-4065-A7F7-69E536B46609}" srcOrd="0" destOrd="0" presId="urn:microsoft.com/office/officeart/2005/8/layout/venn3"/>
    <dgm:cxn modelId="{8EC1F687-6498-4AA6-86C3-B837C4B964CE}" type="presOf" srcId="{88196B9E-89E4-437B-9169-C15E71B9B0E5}" destId="{07E364B4-91BB-4965-9D18-D578C568E641}" srcOrd="0" destOrd="0" presId="urn:microsoft.com/office/officeart/2005/8/layout/venn3"/>
    <dgm:cxn modelId="{A2D001AD-B14E-4930-889C-B2755EA2D75A}" type="presOf" srcId="{D5564F2C-AD5C-46AF-B933-E2B5CF0B7AAF}" destId="{843A514E-FAF0-4A0D-BF71-4C040CD89E77}" srcOrd="0" destOrd="0" presId="urn:microsoft.com/office/officeart/2005/8/layout/venn3"/>
    <dgm:cxn modelId="{B82DE2BF-A347-47C8-BC57-9B023B220A76}" srcId="{D5564F2C-AD5C-46AF-B933-E2B5CF0B7AAF}" destId="{13ADF463-60C4-439C-8E8B-6E14A9E16F8B}" srcOrd="4" destOrd="0" parTransId="{38237AFE-71CB-44DC-AE7F-C0B659BB7947}" sibTransId="{41CAAA95-4ADE-4F26-929D-694CAF37EF41}"/>
    <dgm:cxn modelId="{44BE01C2-73CB-4745-B5F6-CB07F0008489}" type="presOf" srcId="{0C8E200B-9200-406D-B589-909580B92700}" destId="{D7ABC6C0-B8BD-45DA-AF99-1D71E30AAFBD}" srcOrd="0" destOrd="0" presId="urn:microsoft.com/office/officeart/2005/8/layout/venn3"/>
    <dgm:cxn modelId="{8BA0BAD9-4986-4C37-B7EE-B7C53A778031}" srcId="{D5564F2C-AD5C-46AF-B933-E2B5CF0B7AAF}" destId="{0BEEE7ED-847E-4FBF-9BB0-DEA87BC31573}" srcOrd="3" destOrd="0" parTransId="{2B36E8E4-2BA2-4D0D-9CA8-6C015AF2023B}" sibTransId="{17AF4EE0-25E6-4B8B-8AB9-1245EEB7BE68}"/>
    <dgm:cxn modelId="{A4447DDF-5BF3-43B4-8D99-36D2C9357F47}" type="presOf" srcId="{0BEEE7ED-847E-4FBF-9BB0-DEA87BC31573}" destId="{25CCA516-44A5-466D-A085-B48D87C79EFD}" srcOrd="0" destOrd="0" presId="urn:microsoft.com/office/officeart/2005/8/layout/venn3"/>
    <dgm:cxn modelId="{2A30A1F7-9CEC-4EFF-BD55-073F42CA726F}" type="presOf" srcId="{54586896-575B-4CCB-9559-53110A89C232}" destId="{D3008A41-7EC7-4CB0-8E01-72FB42A355FD}" srcOrd="0" destOrd="0" presId="urn:microsoft.com/office/officeart/2005/8/layout/venn3"/>
    <dgm:cxn modelId="{A4E96380-A74F-45CC-B1E9-CDD1EE339307}" type="presParOf" srcId="{843A514E-FAF0-4A0D-BF71-4C040CD89E77}" destId="{D7ABC6C0-B8BD-45DA-AF99-1D71E30AAFBD}" srcOrd="0" destOrd="0" presId="urn:microsoft.com/office/officeart/2005/8/layout/venn3"/>
    <dgm:cxn modelId="{87331966-0289-4B18-A511-D4E7AD120369}" type="presParOf" srcId="{843A514E-FAF0-4A0D-BF71-4C040CD89E77}" destId="{17A7D7BA-520B-44F7-9F1D-07543356CDC5}" srcOrd="1" destOrd="0" presId="urn:microsoft.com/office/officeart/2005/8/layout/venn3"/>
    <dgm:cxn modelId="{EE7A53BB-4AC0-4947-80D2-68166E6F5E80}" type="presParOf" srcId="{843A514E-FAF0-4A0D-BF71-4C040CD89E77}" destId="{07E364B4-91BB-4965-9D18-D578C568E641}" srcOrd="2" destOrd="0" presId="urn:microsoft.com/office/officeart/2005/8/layout/venn3"/>
    <dgm:cxn modelId="{49C9B288-E2F0-4EB5-9517-80C11500EFB9}" type="presParOf" srcId="{843A514E-FAF0-4A0D-BF71-4C040CD89E77}" destId="{6568F786-3587-4942-8E46-83C9D11F5365}" srcOrd="3" destOrd="0" presId="urn:microsoft.com/office/officeart/2005/8/layout/venn3"/>
    <dgm:cxn modelId="{E83D52FB-C88D-47B1-942E-9C18E95BB184}" type="presParOf" srcId="{843A514E-FAF0-4A0D-BF71-4C040CD89E77}" destId="{D3008A41-7EC7-4CB0-8E01-72FB42A355FD}" srcOrd="4" destOrd="0" presId="urn:microsoft.com/office/officeart/2005/8/layout/venn3"/>
    <dgm:cxn modelId="{89B9C1AA-259B-4CFA-965B-2A95A50EFCB4}" type="presParOf" srcId="{843A514E-FAF0-4A0D-BF71-4C040CD89E77}" destId="{BBEEB7E9-4D11-4B3B-AB61-62729A2835AD}" srcOrd="5" destOrd="0" presId="urn:microsoft.com/office/officeart/2005/8/layout/venn3"/>
    <dgm:cxn modelId="{4DBC2949-5941-4BCE-B52A-F98515E13FB3}" type="presParOf" srcId="{843A514E-FAF0-4A0D-BF71-4C040CD89E77}" destId="{25CCA516-44A5-466D-A085-B48D87C79EFD}" srcOrd="6" destOrd="0" presId="urn:microsoft.com/office/officeart/2005/8/layout/venn3"/>
    <dgm:cxn modelId="{39F7C6AE-9AE1-4253-A940-63FC94C7BAF6}" type="presParOf" srcId="{843A514E-FAF0-4A0D-BF71-4C040CD89E77}" destId="{C5A70610-2E18-43DA-9528-15FE0060EE01}" srcOrd="7" destOrd="0" presId="urn:microsoft.com/office/officeart/2005/8/layout/venn3"/>
    <dgm:cxn modelId="{BE27AB92-B101-44F6-9064-BE3241072D8E}" type="presParOf" srcId="{843A514E-FAF0-4A0D-BF71-4C040CD89E77}" destId="{95A5F680-976C-4065-A7F7-69E536B46609}" srcOrd="8" destOrd="0" presId="urn:microsoft.com/office/officeart/2005/8/layout/venn3"/>
  </dgm:cxnLst>
  <dgm:bg>
    <a:solidFill>
      <a:schemeClr val="tx2">
        <a:lumMod val="75000"/>
        <a:alpha val="53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ABC6C0-B8BD-45DA-AF99-1D71E30AAFBD}">
      <dsp:nvSpPr>
        <dsp:cNvPr id="0" name=""/>
        <dsp:cNvSpPr/>
      </dsp:nvSpPr>
      <dsp:spPr>
        <a:xfrm>
          <a:off x="1392" y="652480"/>
          <a:ext cx="2715710" cy="271571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9455" tIns="29210" rIns="149455" bIns="29210" numCol="1" spcCol="1270" anchor="ctr" anchorCtr="0">
          <a:noAutofit/>
        </a:bodyPr>
        <a:lstStyle/>
        <a:p>
          <a:pPr marL="0" lvl="0" indent="0" algn="ctr" defTabSz="1022350" rtl="0">
            <a:lnSpc>
              <a:spcPct val="90000"/>
            </a:lnSpc>
            <a:spcBef>
              <a:spcPct val="0"/>
            </a:spcBef>
            <a:spcAft>
              <a:spcPct val="35000"/>
            </a:spcAft>
            <a:buNone/>
          </a:pPr>
          <a:r>
            <a:rPr lang="en-US" sz="2300" kern="1200" dirty="0">
              <a:solidFill>
                <a:srgbClr val="FFFF00"/>
              </a:solidFill>
            </a:rPr>
            <a:t>Focal Point(s)</a:t>
          </a:r>
        </a:p>
        <a:p>
          <a:pPr marL="0" lvl="0" indent="0" algn="ctr" defTabSz="1022350" rtl="0">
            <a:lnSpc>
              <a:spcPct val="90000"/>
            </a:lnSpc>
            <a:spcBef>
              <a:spcPct val="0"/>
            </a:spcBef>
            <a:spcAft>
              <a:spcPct val="35000"/>
            </a:spcAft>
            <a:buNone/>
          </a:pPr>
          <a:r>
            <a:rPr lang="en-US" sz="2300" kern="1200" dirty="0">
              <a:solidFill>
                <a:srgbClr val="FFFF00"/>
              </a:solidFill>
            </a:rPr>
            <a:t>in Government </a:t>
          </a:r>
        </a:p>
      </dsp:txBody>
      <dsp:txXfrm>
        <a:off x="399099" y="1050187"/>
        <a:ext cx="1920296" cy="1920296"/>
      </dsp:txXfrm>
    </dsp:sp>
    <dsp:sp modelId="{07E364B4-91BB-4965-9D18-D578C568E641}">
      <dsp:nvSpPr>
        <dsp:cNvPr id="0" name=""/>
        <dsp:cNvSpPr/>
      </dsp:nvSpPr>
      <dsp:spPr>
        <a:xfrm>
          <a:off x="2257952" y="596482"/>
          <a:ext cx="2715710" cy="271571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9455" tIns="29210" rIns="149455" bIns="29210" numCol="1" spcCol="1270" anchor="ctr" anchorCtr="0">
          <a:noAutofit/>
        </a:bodyPr>
        <a:lstStyle/>
        <a:p>
          <a:pPr marL="0" lvl="0" indent="0" algn="ctr" defTabSz="1022350" rtl="0">
            <a:lnSpc>
              <a:spcPct val="90000"/>
            </a:lnSpc>
            <a:spcBef>
              <a:spcPct val="0"/>
            </a:spcBef>
            <a:spcAft>
              <a:spcPct val="35000"/>
            </a:spcAft>
            <a:buNone/>
          </a:pPr>
          <a:r>
            <a:rPr lang="en-US" sz="2300" kern="1200" dirty="0">
              <a:solidFill>
                <a:srgbClr val="FFFF00"/>
              </a:solidFill>
            </a:rPr>
            <a:t>National</a:t>
          </a:r>
        </a:p>
        <a:p>
          <a:pPr marL="0" lvl="0" indent="0" algn="ctr" defTabSz="1022350" rtl="0">
            <a:lnSpc>
              <a:spcPct val="90000"/>
            </a:lnSpc>
            <a:spcBef>
              <a:spcPct val="0"/>
            </a:spcBef>
            <a:spcAft>
              <a:spcPct val="35000"/>
            </a:spcAft>
            <a:buNone/>
          </a:pPr>
          <a:r>
            <a:rPr lang="en-US" sz="2300" kern="1200" dirty="0">
              <a:solidFill>
                <a:srgbClr val="FFFF00"/>
              </a:solidFill>
            </a:rPr>
            <a:t>Coordination Mechanism</a:t>
          </a:r>
        </a:p>
        <a:p>
          <a:pPr marL="0" lvl="0" indent="0" algn="ctr" defTabSz="1022350" rtl="0">
            <a:lnSpc>
              <a:spcPct val="90000"/>
            </a:lnSpc>
            <a:spcBef>
              <a:spcPct val="0"/>
            </a:spcBef>
            <a:spcAft>
              <a:spcPct val="35000"/>
            </a:spcAft>
            <a:buNone/>
          </a:pPr>
          <a:r>
            <a:rPr lang="en-US" sz="2300" kern="1200" dirty="0">
              <a:solidFill>
                <a:srgbClr val="FFFF00"/>
              </a:solidFill>
            </a:rPr>
            <a:t>(Inter Ministerial) </a:t>
          </a:r>
        </a:p>
      </dsp:txBody>
      <dsp:txXfrm>
        <a:off x="2655659" y="994189"/>
        <a:ext cx="1920296" cy="1920296"/>
      </dsp:txXfrm>
    </dsp:sp>
    <dsp:sp modelId="{D3008A41-7EC7-4CB0-8E01-72FB42A355FD}">
      <dsp:nvSpPr>
        <dsp:cNvPr id="0" name=""/>
        <dsp:cNvSpPr/>
      </dsp:nvSpPr>
      <dsp:spPr>
        <a:xfrm>
          <a:off x="4345139" y="717928"/>
          <a:ext cx="2715710" cy="271571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9455" tIns="29210" rIns="149455" bIns="29210" numCol="1" spcCol="1270" anchor="ctr" anchorCtr="0">
          <a:noAutofit/>
        </a:bodyPr>
        <a:lstStyle/>
        <a:p>
          <a:pPr marL="0" lvl="0" indent="0" algn="ctr" defTabSz="1022350" rtl="0">
            <a:lnSpc>
              <a:spcPct val="90000"/>
            </a:lnSpc>
            <a:spcBef>
              <a:spcPct val="0"/>
            </a:spcBef>
            <a:spcAft>
              <a:spcPct val="35000"/>
            </a:spcAft>
            <a:buNone/>
          </a:pPr>
          <a:r>
            <a:rPr lang="en-US" sz="2300" kern="1200" dirty="0">
              <a:solidFill>
                <a:srgbClr val="FFFF00"/>
              </a:solidFill>
            </a:rPr>
            <a:t>Enforce Minimum Standards </a:t>
          </a:r>
        </a:p>
      </dsp:txBody>
      <dsp:txXfrm>
        <a:off x="4742846" y="1115635"/>
        <a:ext cx="1920296" cy="1920296"/>
      </dsp:txXfrm>
    </dsp:sp>
    <dsp:sp modelId="{25CCA516-44A5-466D-A085-B48D87C79EFD}">
      <dsp:nvSpPr>
        <dsp:cNvPr id="0" name=""/>
        <dsp:cNvSpPr/>
      </dsp:nvSpPr>
      <dsp:spPr>
        <a:xfrm>
          <a:off x="6519098" y="652480"/>
          <a:ext cx="2715710" cy="271571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9455" tIns="29210" rIns="149455" bIns="29210" numCol="1" spcCol="1270" anchor="ctr" anchorCtr="0">
          <a:noAutofit/>
        </a:bodyPr>
        <a:lstStyle/>
        <a:p>
          <a:pPr marL="0" lvl="0" indent="0" algn="ctr" defTabSz="1022350" rtl="0">
            <a:lnSpc>
              <a:spcPct val="90000"/>
            </a:lnSpc>
            <a:spcBef>
              <a:spcPct val="0"/>
            </a:spcBef>
            <a:spcAft>
              <a:spcPct val="35000"/>
            </a:spcAft>
            <a:buNone/>
          </a:pPr>
          <a:r>
            <a:rPr lang="en-US" sz="2300" kern="1200" dirty="0">
              <a:solidFill>
                <a:srgbClr val="FFFF00"/>
              </a:solidFill>
            </a:rPr>
            <a:t>Obligation to Report to the Committee</a:t>
          </a:r>
        </a:p>
      </dsp:txBody>
      <dsp:txXfrm>
        <a:off x="6916805" y="1050187"/>
        <a:ext cx="1920296" cy="1920296"/>
      </dsp:txXfrm>
    </dsp:sp>
    <dsp:sp modelId="{95A5F680-976C-4065-A7F7-69E536B46609}">
      <dsp:nvSpPr>
        <dsp:cNvPr id="0" name=""/>
        <dsp:cNvSpPr/>
      </dsp:nvSpPr>
      <dsp:spPr>
        <a:xfrm>
          <a:off x="8693060" y="599116"/>
          <a:ext cx="2715710" cy="271571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9455" tIns="29210" rIns="149455" bIns="29210" numCol="1" spcCol="1270" anchor="ctr" anchorCtr="0">
          <a:noAutofit/>
        </a:bodyPr>
        <a:lstStyle/>
        <a:p>
          <a:pPr marL="0" lvl="0" indent="0" algn="ctr" defTabSz="1022350" rtl="0">
            <a:lnSpc>
              <a:spcPct val="90000"/>
            </a:lnSpc>
            <a:spcBef>
              <a:spcPct val="0"/>
            </a:spcBef>
            <a:spcAft>
              <a:spcPct val="35000"/>
            </a:spcAft>
            <a:buNone/>
          </a:pPr>
          <a:r>
            <a:rPr lang="en-US" sz="2300" kern="1200" dirty="0">
              <a:solidFill>
                <a:srgbClr val="FFFF00"/>
              </a:solidFill>
            </a:rPr>
            <a:t>International Cooperation</a:t>
          </a:r>
        </a:p>
        <a:p>
          <a:pPr marL="0" lvl="0" indent="0" algn="ctr" defTabSz="1022350" rtl="0">
            <a:lnSpc>
              <a:spcPct val="90000"/>
            </a:lnSpc>
            <a:spcBef>
              <a:spcPct val="0"/>
            </a:spcBef>
            <a:spcAft>
              <a:spcPct val="35000"/>
            </a:spcAft>
            <a:buNone/>
          </a:pPr>
          <a:r>
            <a:rPr lang="en-US" sz="2300" kern="1200" dirty="0">
              <a:solidFill>
                <a:srgbClr val="FFFF00"/>
              </a:solidFill>
            </a:rPr>
            <a:t>(Where Necessary) </a:t>
          </a:r>
        </a:p>
      </dsp:txBody>
      <dsp:txXfrm>
        <a:off x="9090767" y="996823"/>
        <a:ext cx="1920296" cy="1920296"/>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04C3629-7A91-42A3-AB99-8AF3D04A7BBD}" type="datetimeFigureOut">
              <a:rPr lang="en-GB" smtClean="0"/>
              <a:t>15/02/2021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52D621F-7403-4011-B138-4D5F658AE439}" type="slidenum">
              <a:rPr lang="en-GB" smtClean="0"/>
              <a:t>‹#›</a:t>
            </a:fld>
            <a:endParaRPr lang="en-GB"/>
          </a:p>
        </p:txBody>
      </p:sp>
    </p:spTree>
    <p:extLst>
      <p:ext uri="{BB962C8B-B14F-4D97-AF65-F5344CB8AC3E}">
        <p14:creationId xmlns:p14="http://schemas.microsoft.com/office/powerpoint/2010/main" val="733670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DCD89EE5-15CC-4366-8652-4DE0A89E4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6955A23-EDFB-439E-8538-55B207ECC83A}" type="slidenum">
              <a:rPr lang="en-US" altLang="en-US"/>
              <a:pPr eaLnBrk="1" hangingPunct="1"/>
              <a:t>12</a:t>
            </a:fld>
            <a:endParaRPr lang="en-US" altLang="en-US"/>
          </a:p>
        </p:txBody>
      </p:sp>
      <p:sp>
        <p:nvSpPr>
          <p:cNvPr id="44035" name="Rectangle 2">
            <a:extLst>
              <a:ext uri="{FF2B5EF4-FFF2-40B4-BE49-F238E27FC236}">
                <a16:creationId xmlns:a16="http://schemas.microsoft.com/office/drawing/2014/main" id="{8A1B86E1-3BC1-4F15-A852-66FD87E8C206}"/>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ADE2C4D7-C648-478D-BA91-9611B5F05DD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GB" altLang="en-US">
                <a:latin typeface="Arial" panose="020B0604020202020204" pitchFamily="34" charset="0"/>
                <a:cs typeface="Arial" panose="020B0604020202020204" pitchFamily="34" charset="0"/>
              </a:rPr>
              <a:t>Note that you will give more information on three of these principles in the following slides.</a:t>
            </a:r>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12070CE3-40A8-4C90-B22C-BEAACE1D426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2E1EB1C-D219-40C0-A194-DF282EA75ABD}" type="slidenum">
              <a:rPr lang="en-US" altLang="en-US"/>
              <a:pPr eaLnBrk="1" hangingPunct="1"/>
              <a:t>17</a:t>
            </a:fld>
            <a:endParaRPr lang="en-US" altLang="en-US"/>
          </a:p>
        </p:txBody>
      </p:sp>
      <p:sp>
        <p:nvSpPr>
          <p:cNvPr id="47107" name="Rectangle 2">
            <a:extLst>
              <a:ext uri="{FF2B5EF4-FFF2-40B4-BE49-F238E27FC236}">
                <a16:creationId xmlns:a16="http://schemas.microsoft.com/office/drawing/2014/main" id="{ADC68F31-9994-4B47-9976-25E1204C0E57}"/>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ED850B85-1FD0-488E-A2BB-A79306FE17C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Tx/>
              <a:buAutoNum type="arabicParenR"/>
            </a:pPr>
            <a:r>
              <a:rPr lang="en-GB" altLang="en-US">
                <a:latin typeface="Arial" panose="020B0604020202020204" pitchFamily="34" charset="0"/>
                <a:cs typeface="Arial" panose="020B0604020202020204" pitchFamily="34" charset="0"/>
              </a:rPr>
              <a:t>Accessibility appears both as a general principle (article 3) as well as a stand-alone article (article 9)</a:t>
            </a:r>
          </a:p>
          <a:p>
            <a:pPr marL="228600" indent="-228600" eaLnBrk="1" hangingPunct="1">
              <a:buFontTx/>
              <a:buAutoNum type="arabicParenR"/>
            </a:pPr>
            <a:r>
              <a:rPr lang="en-GB" altLang="en-US">
                <a:latin typeface="Arial" panose="020B0604020202020204" pitchFamily="34" charset="0"/>
                <a:cs typeface="Arial" panose="020B0604020202020204" pitchFamily="34" charset="0"/>
              </a:rPr>
              <a:t>Accessibility is essential to enable persons with disabilities to live independently and participate fully in life – it is therefore an end in itself as well as a means to enjoy other rights.</a:t>
            </a:r>
          </a:p>
          <a:p>
            <a:pPr marL="228600" indent="-228600" eaLnBrk="1" hangingPunct="1">
              <a:buFontTx/>
              <a:buAutoNum type="arabicParenR"/>
            </a:pPr>
            <a:r>
              <a:rPr lang="en-GB" altLang="en-US">
                <a:latin typeface="Arial" panose="020B0604020202020204" pitchFamily="34" charset="0"/>
                <a:cs typeface="Arial" panose="020B0604020202020204" pitchFamily="34" charset="0"/>
              </a:rPr>
              <a:t>Accessibility is relevant to a wide range of issues:</a:t>
            </a:r>
          </a:p>
          <a:p>
            <a:pPr marL="228600" indent="-228600" eaLnBrk="1" hangingPunct="1"/>
            <a:endParaRPr lang="en-GB" altLang="en-US">
              <a:latin typeface="Arial" panose="020B0604020202020204" pitchFamily="34" charset="0"/>
              <a:cs typeface="Arial" panose="020B0604020202020204" pitchFamily="34" charset="0"/>
            </a:endParaRPr>
          </a:p>
          <a:p>
            <a:pPr marL="228600" indent="-228600" eaLnBrk="1" hangingPunct="1">
              <a:buFontTx/>
              <a:buChar char="•"/>
            </a:pPr>
            <a:r>
              <a:rPr lang="en-GB" altLang="en-US">
                <a:latin typeface="Arial" panose="020B0604020202020204" pitchFamily="34" charset="0"/>
                <a:cs typeface="Arial" panose="020B0604020202020204" pitchFamily="34" charset="0"/>
              </a:rPr>
              <a:t>Physical accessibility – buildings, transport, etc. – a ramp might make the world of difference – access to schools, access to courts, access to hospitals, access to the workplace are essential to the enjoyment of human rights</a:t>
            </a:r>
          </a:p>
          <a:p>
            <a:pPr marL="228600" indent="-228600" eaLnBrk="1" hangingPunct="1">
              <a:buFontTx/>
              <a:buChar char="•"/>
            </a:pPr>
            <a:r>
              <a:rPr lang="en-GB" altLang="en-US">
                <a:latin typeface="Arial" panose="020B0604020202020204" pitchFamily="34" charset="0"/>
                <a:cs typeface="Arial" panose="020B0604020202020204" pitchFamily="34" charset="0"/>
              </a:rPr>
              <a:t>Information and communication accessibility – e-accessibility is very important given the importance of the internet to access information, but also accessibility to documentation (Braille) or to aural information (sign language)</a:t>
            </a:r>
          </a:p>
          <a:p>
            <a:pPr marL="228600" indent="-228600" eaLnBrk="1" hangingPunct="1"/>
            <a:endParaRPr lang="en-GB" altLang="en-US">
              <a:latin typeface="Arial" panose="020B0604020202020204" pitchFamily="34" charset="0"/>
              <a:cs typeface="Arial" panose="020B0604020202020204" pitchFamily="34" charset="0"/>
            </a:endParaRPr>
          </a:p>
          <a:p>
            <a:pPr marL="228600" indent="-228600" eaLnBrk="1" hangingPunct="1"/>
            <a:r>
              <a:rPr lang="en-GB" altLang="en-US">
                <a:latin typeface="Arial" panose="020B0604020202020204" pitchFamily="34" charset="0"/>
                <a:cs typeface="Arial" panose="020B0604020202020204" pitchFamily="34" charset="0"/>
              </a:rPr>
              <a:t>4) Thinking of accessibility in the design of buildings, web-sites etc might not incur added cost, yet re-fitting can be expensive.</a:t>
            </a:r>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B88EA3C2-7E1F-4FEB-87CD-9E57C803BD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FD038B3-D5FA-4770-B811-12A9121EA5F6}" type="slidenum">
              <a:rPr lang="en-US" altLang="en-US"/>
              <a:pPr eaLnBrk="1" hangingPunct="1"/>
              <a:t>18</a:t>
            </a:fld>
            <a:endParaRPr lang="en-US" altLang="en-US"/>
          </a:p>
        </p:txBody>
      </p:sp>
      <p:sp>
        <p:nvSpPr>
          <p:cNvPr id="48131" name="Rectangle 2">
            <a:extLst>
              <a:ext uri="{FF2B5EF4-FFF2-40B4-BE49-F238E27FC236}">
                <a16:creationId xmlns:a16="http://schemas.microsoft.com/office/drawing/2014/main" id="{A4DEB588-547E-4EE7-B1B0-20A5332D4E8F}"/>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00152C55-40D5-42D3-A51F-C4F74D1393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71B6BFBD-A1A2-42D7-82DD-E282290148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11121CE-46A2-4DB2-AAE3-73D6DAC090B4}" type="slidenum">
              <a:rPr lang="en-US" altLang="en-US"/>
              <a:pPr eaLnBrk="1" hangingPunct="1"/>
              <a:t>19</a:t>
            </a:fld>
            <a:endParaRPr lang="en-US" altLang="en-US"/>
          </a:p>
        </p:txBody>
      </p:sp>
      <p:sp>
        <p:nvSpPr>
          <p:cNvPr id="49155" name="Rectangle 2">
            <a:extLst>
              <a:ext uri="{FF2B5EF4-FFF2-40B4-BE49-F238E27FC236}">
                <a16:creationId xmlns:a16="http://schemas.microsoft.com/office/drawing/2014/main" id="{9D631F73-79D0-44DE-95A5-A5B2A687F782}"/>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BBC2BB33-3049-4876-A10E-B39AE365278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E652213E-2FD5-4F21-91E3-66C8E14578E9}" type="slidenum">
              <a:rPr lang="en-US" smtClean="0">
                <a:cs typeface="Arial" charset="0"/>
              </a:rPr>
              <a:pPr eaLnBrk="1" fontAlgn="base" hangingPunct="1">
                <a:spcBef>
                  <a:spcPct val="0"/>
                </a:spcBef>
                <a:spcAft>
                  <a:spcPct val="0"/>
                </a:spcAft>
              </a:pPr>
              <a:t>20</a:t>
            </a:fld>
            <a:endParaRPr lang="en-US">
              <a:cs typeface="Arial" charset="0"/>
            </a:endParaRPr>
          </a:p>
        </p:txBody>
      </p:sp>
      <p:sp>
        <p:nvSpPr>
          <p:cNvPr id="2344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45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buFontTx/>
              <a:buAutoNum type="arabicParenR"/>
            </a:pPr>
            <a:r>
              <a:rPr lang="en-GB">
                <a:latin typeface="Arial" charset="0"/>
                <a:cs typeface="Arial" charset="0"/>
              </a:rPr>
              <a:t>The Optional Protocol is a separate instrument requiring separate signature and ratification.</a:t>
            </a:r>
          </a:p>
          <a:p>
            <a:pPr marL="228600" indent="-228600" eaLnBrk="1" hangingPunct="1">
              <a:spcBef>
                <a:spcPct val="0"/>
              </a:spcBef>
              <a:buFontTx/>
              <a:buAutoNum type="arabicParenR"/>
            </a:pPr>
            <a:r>
              <a:rPr lang="en-GB">
                <a:latin typeface="Arial" charset="0"/>
                <a:cs typeface="Arial" charset="0"/>
              </a:rPr>
              <a:t>The Optional Protocol will come into force thirty days after the 10</a:t>
            </a:r>
            <a:r>
              <a:rPr lang="en-GB" baseline="30000">
                <a:latin typeface="Arial" charset="0"/>
                <a:cs typeface="Arial" charset="0"/>
              </a:rPr>
              <a:t>th</a:t>
            </a:r>
            <a:r>
              <a:rPr lang="en-GB">
                <a:latin typeface="Arial" charset="0"/>
                <a:cs typeface="Arial" charset="0"/>
              </a:rPr>
              <a:t> ratification.</a:t>
            </a:r>
          </a:p>
          <a:p>
            <a:pPr marL="228600" indent="-228600" eaLnBrk="1" hangingPunct="1">
              <a:spcBef>
                <a:spcPct val="0"/>
              </a:spcBef>
              <a:buFontTx/>
              <a:buAutoNum type="arabicParenR"/>
            </a:pPr>
            <a:r>
              <a:rPr lang="en-GB">
                <a:latin typeface="Arial" charset="0"/>
                <a:cs typeface="Arial" charset="0"/>
              </a:rPr>
              <a:t>States Parties to the Optional Protocol recognize the authority of the Committee on the Rights of Persons with Disabilities to receive individual complaints alleging violations of any of the provisions of the CRPD.  This is known as a quasi-judicial procedure – it is not a court, nor is the decision legally-binding, however it is adversarial and there is a publicly available decision.</a:t>
            </a:r>
          </a:p>
          <a:p>
            <a:pPr marL="228600" indent="-228600" eaLnBrk="1" hangingPunct="1">
              <a:spcBef>
                <a:spcPct val="0"/>
              </a:spcBef>
              <a:buFontTx/>
              <a:buAutoNum type="arabicParenR"/>
            </a:pPr>
            <a:r>
              <a:rPr lang="en-GB">
                <a:latin typeface="Arial" charset="0"/>
                <a:cs typeface="Arial" charset="0"/>
              </a:rPr>
              <a:t>States Parties to the Optional Protocol may further accept the authority of the Committee to undertake investigations – including country visits – in the case of reliable information of grave and systematic violations of human rights.  </a:t>
            </a:r>
          </a:p>
          <a:p>
            <a:pPr marL="228600" indent="-228600" eaLnBrk="1" hangingPunct="1">
              <a:spcBef>
                <a:spcPct val="0"/>
              </a:spcBef>
              <a:buFontTx/>
              <a:buAutoNum type="arabicParenR"/>
            </a:pPr>
            <a:r>
              <a:rPr lang="en-GB">
                <a:latin typeface="Arial" charset="0"/>
                <a:cs typeface="Arial" charset="0"/>
              </a:rPr>
              <a:t>It is important to note that a State Party to the Optional Protocol must accept the individual complaint procedure, but may opt-out of the inquiry procedure.</a:t>
            </a:r>
          </a:p>
          <a:p>
            <a:pPr marL="228600" indent="-228600" eaLnBrk="1" hangingPunct="1">
              <a:spcBef>
                <a:spcPct val="0"/>
              </a:spcBef>
              <a:buFontTx/>
              <a:buAutoNum type="arabicParenR"/>
            </a:pPr>
            <a:r>
              <a:rPr lang="en-GB">
                <a:latin typeface="Arial" charset="0"/>
                <a:cs typeface="Arial" charset="0"/>
              </a:rPr>
              <a:t>It is worth noting that both these additional procedures can, as a result of experience in relation to other human rights treaties, be very effective in considering the protection of rights of specific individuals.</a:t>
            </a:r>
          </a:p>
          <a:p>
            <a:pPr marL="228600" indent="-228600" eaLnBrk="1" hangingPunct="1">
              <a:spcBef>
                <a:spcPct val="0"/>
              </a:spcBef>
            </a:pPr>
            <a:endParaRPr lang="en-US">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8F878-68D0-45EC-87EA-2A7CB772B9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3CBB873-7D47-4043-85E0-DF1234CED6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27F9943-205C-479F-A4D4-FB0AFCAD3901}"/>
              </a:ext>
            </a:extLst>
          </p:cNvPr>
          <p:cNvSpPr>
            <a:spLocks noGrp="1"/>
          </p:cNvSpPr>
          <p:nvPr>
            <p:ph type="dt" sz="half" idx="10"/>
          </p:nvPr>
        </p:nvSpPr>
        <p:spPr/>
        <p:txBody>
          <a:bodyPr/>
          <a:lstStyle/>
          <a:p>
            <a:fld id="{8E864B6B-FF77-4F08-B4F6-DD4DE6EBF795}" type="datetimeFigureOut">
              <a:rPr lang="en-GB" smtClean="0"/>
              <a:t>15/02/2021</a:t>
            </a:fld>
            <a:endParaRPr lang="en-GB"/>
          </a:p>
        </p:txBody>
      </p:sp>
      <p:sp>
        <p:nvSpPr>
          <p:cNvPr id="5" name="Footer Placeholder 4">
            <a:extLst>
              <a:ext uri="{FF2B5EF4-FFF2-40B4-BE49-F238E27FC236}">
                <a16:creationId xmlns:a16="http://schemas.microsoft.com/office/drawing/2014/main" id="{13D0D58D-1F9B-4DC6-9F40-0DAB1B35B4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8CF693-4C5F-4413-AD65-6FB82D7A1204}"/>
              </a:ext>
            </a:extLst>
          </p:cNvPr>
          <p:cNvSpPr>
            <a:spLocks noGrp="1"/>
          </p:cNvSpPr>
          <p:nvPr>
            <p:ph type="sldNum" sz="quarter" idx="12"/>
          </p:nvPr>
        </p:nvSpPr>
        <p:spPr/>
        <p:txBody>
          <a:bodyPr/>
          <a:lstStyle/>
          <a:p>
            <a:fld id="{E192A1A4-8678-47C9-95E3-35D21475AC2A}" type="slidenum">
              <a:rPr lang="en-GB" smtClean="0"/>
              <a:t>‹#›</a:t>
            </a:fld>
            <a:endParaRPr lang="en-GB"/>
          </a:p>
        </p:txBody>
      </p:sp>
    </p:spTree>
    <p:extLst>
      <p:ext uri="{BB962C8B-B14F-4D97-AF65-F5344CB8AC3E}">
        <p14:creationId xmlns:p14="http://schemas.microsoft.com/office/powerpoint/2010/main" val="3348042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940B9-5783-4681-8E1D-63EAD8668C2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FED5CF-71F8-4E10-94A6-CCCB03F534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E634CD-8EF2-4A3D-BEA9-BA3DDB086ABA}"/>
              </a:ext>
            </a:extLst>
          </p:cNvPr>
          <p:cNvSpPr>
            <a:spLocks noGrp="1"/>
          </p:cNvSpPr>
          <p:nvPr>
            <p:ph type="dt" sz="half" idx="10"/>
          </p:nvPr>
        </p:nvSpPr>
        <p:spPr/>
        <p:txBody>
          <a:bodyPr/>
          <a:lstStyle/>
          <a:p>
            <a:fld id="{8E864B6B-FF77-4F08-B4F6-DD4DE6EBF795}" type="datetimeFigureOut">
              <a:rPr lang="en-GB" smtClean="0"/>
              <a:t>15/02/2021</a:t>
            </a:fld>
            <a:endParaRPr lang="en-GB"/>
          </a:p>
        </p:txBody>
      </p:sp>
      <p:sp>
        <p:nvSpPr>
          <p:cNvPr id="5" name="Footer Placeholder 4">
            <a:extLst>
              <a:ext uri="{FF2B5EF4-FFF2-40B4-BE49-F238E27FC236}">
                <a16:creationId xmlns:a16="http://schemas.microsoft.com/office/drawing/2014/main" id="{3A7A8365-BAA9-42B4-AFEF-DA340D7BF5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977EB5-6F81-4277-A754-77E2B8A5267F}"/>
              </a:ext>
            </a:extLst>
          </p:cNvPr>
          <p:cNvSpPr>
            <a:spLocks noGrp="1"/>
          </p:cNvSpPr>
          <p:nvPr>
            <p:ph type="sldNum" sz="quarter" idx="12"/>
          </p:nvPr>
        </p:nvSpPr>
        <p:spPr/>
        <p:txBody>
          <a:bodyPr/>
          <a:lstStyle/>
          <a:p>
            <a:fld id="{E192A1A4-8678-47C9-95E3-35D21475AC2A}" type="slidenum">
              <a:rPr lang="en-GB" smtClean="0"/>
              <a:t>‹#›</a:t>
            </a:fld>
            <a:endParaRPr lang="en-GB"/>
          </a:p>
        </p:txBody>
      </p:sp>
    </p:spTree>
    <p:extLst>
      <p:ext uri="{BB962C8B-B14F-4D97-AF65-F5344CB8AC3E}">
        <p14:creationId xmlns:p14="http://schemas.microsoft.com/office/powerpoint/2010/main" val="3319189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1CFB7B-1710-45DC-8C7F-ADACF03C200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FE062A-195F-49F8-9922-8FF4138E92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F941EC-823C-4304-A26F-B469847ECA6E}"/>
              </a:ext>
            </a:extLst>
          </p:cNvPr>
          <p:cNvSpPr>
            <a:spLocks noGrp="1"/>
          </p:cNvSpPr>
          <p:nvPr>
            <p:ph type="dt" sz="half" idx="10"/>
          </p:nvPr>
        </p:nvSpPr>
        <p:spPr/>
        <p:txBody>
          <a:bodyPr/>
          <a:lstStyle/>
          <a:p>
            <a:fld id="{8E864B6B-FF77-4F08-B4F6-DD4DE6EBF795}" type="datetimeFigureOut">
              <a:rPr lang="en-GB" smtClean="0"/>
              <a:t>15/02/2021</a:t>
            </a:fld>
            <a:endParaRPr lang="en-GB"/>
          </a:p>
        </p:txBody>
      </p:sp>
      <p:sp>
        <p:nvSpPr>
          <p:cNvPr id="5" name="Footer Placeholder 4">
            <a:extLst>
              <a:ext uri="{FF2B5EF4-FFF2-40B4-BE49-F238E27FC236}">
                <a16:creationId xmlns:a16="http://schemas.microsoft.com/office/drawing/2014/main" id="{D7F97ED0-3207-402A-B538-3E421724DF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226652-CF6C-42B0-9161-08C2B261BD3D}"/>
              </a:ext>
            </a:extLst>
          </p:cNvPr>
          <p:cNvSpPr>
            <a:spLocks noGrp="1"/>
          </p:cNvSpPr>
          <p:nvPr>
            <p:ph type="sldNum" sz="quarter" idx="12"/>
          </p:nvPr>
        </p:nvSpPr>
        <p:spPr/>
        <p:txBody>
          <a:bodyPr/>
          <a:lstStyle/>
          <a:p>
            <a:fld id="{E192A1A4-8678-47C9-95E3-35D21475AC2A}" type="slidenum">
              <a:rPr lang="en-GB" smtClean="0"/>
              <a:t>‹#›</a:t>
            </a:fld>
            <a:endParaRPr lang="en-GB"/>
          </a:p>
        </p:txBody>
      </p:sp>
    </p:spTree>
    <p:extLst>
      <p:ext uri="{BB962C8B-B14F-4D97-AF65-F5344CB8AC3E}">
        <p14:creationId xmlns:p14="http://schemas.microsoft.com/office/powerpoint/2010/main" val="152167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meline">
    <p:bg>
      <p:bgRef idx="1001">
        <a:schemeClr val="bg2"/>
      </p:bgRef>
    </p:bg>
    <p:spTree>
      <p:nvGrpSpPr>
        <p:cNvPr id="1" name=""/>
        <p:cNvGrpSpPr/>
        <p:nvPr/>
      </p:nvGrpSpPr>
      <p:grpSpPr>
        <a:xfrm>
          <a:off x="0" y="0"/>
          <a:ext cx="0" cy="0"/>
          <a:chOff x="0" y="0"/>
          <a:chExt cx="0" cy="0"/>
        </a:xfrm>
      </p:grpSpPr>
      <p:sp>
        <p:nvSpPr>
          <p:cNvPr id="15" name="Date Placeholder 3">
            <a:extLst>
              <a:ext uri="{FF2B5EF4-FFF2-40B4-BE49-F238E27FC236}">
                <a16:creationId xmlns:a16="http://schemas.microsoft.com/office/drawing/2014/main" id="{50815B22-13FE-47CD-9F79-73704A278BD7}"/>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5DB74C9-B808-4394-A017-79C83B2524EF}" type="datetime1">
              <a:rPr lang="en-US" smtClean="0"/>
              <a:t>2/15/2021</a:t>
            </a:fld>
            <a:endParaRPr lang="en-US" dirty="0"/>
          </a:p>
        </p:txBody>
      </p:sp>
      <p:sp>
        <p:nvSpPr>
          <p:cNvPr id="16" name="Slide Number Placeholder 5">
            <a:extLst>
              <a:ext uri="{FF2B5EF4-FFF2-40B4-BE49-F238E27FC236}">
                <a16:creationId xmlns:a16="http://schemas.microsoft.com/office/drawing/2014/main" id="{D7669539-CB64-44F5-999D-7B9E61F8AF9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3" name="Content Placeholder 2">
            <a:extLst>
              <a:ext uri="{FF2B5EF4-FFF2-40B4-BE49-F238E27FC236}">
                <a16:creationId xmlns:a16="http://schemas.microsoft.com/office/drawing/2014/main" id="{822BA076-F3B9-47CB-80C2-BE29F157D044}"/>
              </a:ext>
            </a:extLst>
          </p:cNvPr>
          <p:cNvSpPr>
            <a:spLocks noGrp="1"/>
          </p:cNvSpPr>
          <p:nvPr>
            <p:ph sz="quarter" idx="11"/>
          </p:nvPr>
        </p:nvSpPr>
        <p:spPr>
          <a:xfrm>
            <a:off x="854075" y="1625600"/>
            <a:ext cx="10499725" cy="4860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a:extLst>
              <a:ext uri="{FF2B5EF4-FFF2-40B4-BE49-F238E27FC236}">
                <a16:creationId xmlns:a16="http://schemas.microsoft.com/office/drawing/2014/main" id="{E909627E-FE70-43A1-B0CB-4D4F6C32C2D0}"/>
              </a:ext>
            </a:extLst>
          </p:cNvPr>
          <p:cNvSpPr>
            <a:spLocks noGrp="1"/>
          </p:cNvSpPr>
          <p:nvPr>
            <p:ph type="title" hasCustomPrompt="1"/>
          </p:nvPr>
        </p:nvSpPr>
        <p:spPr>
          <a:xfrm>
            <a:off x="854074" y="122239"/>
            <a:ext cx="10499725" cy="1355724"/>
          </a:xfrm>
        </p:spPr>
        <p:txBody>
          <a:bodyPr vert="horz" lIns="91440" tIns="45720" rIns="91440" bIns="45720" rtlCol="0" anchor="ctr">
            <a:normAutofit/>
          </a:bodyPr>
          <a:lstStyle>
            <a:lvl1pPr algn="ctr">
              <a:defRPr lang="en-US">
                <a:solidFill>
                  <a:schemeClr val="accent2">
                    <a:lumMod val="50000"/>
                  </a:schemeClr>
                </a:solidFill>
                <a:ea typeface="+mn-ea"/>
                <a:cs typeface="+mn-cs"/>
              </a:defRPr>
            </a:lvl1pPr>
          </a:lstStyle>
          <a:p>
            <a:pPr lvl="0"/>
            <a:r>
              <a:rPr lang="en-US" dirty="0"/>
              <a:t>Click to edit Master text styles</a:t>
            </a:r>
          </a:p>
        </p:txBody>
      </p:sp>
    </p:spTree>
    <p:extLst>
      <p:ext uri="{BB962C8B-B14F-4D97-AF65-F5344CB8AC3E}">
        <p14:creationId xmlns:p14="http://schemas.microsoft.com/office/powerpoint/2010/main" val="4006254766"/>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1 Column">
    <p:bg>
      <p:bgPr>
        <a:solidFill>
          <a:schemeClr val="bg2"/>
        </a:solidFill>
        <a:effectLst/>
      </p:bgPr>
    </p:bg>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275B11D-8F3F-472B-BBCC-A4F7415AC0A5}"/>
              </a:ext>
            </a:extLst>
          </p:cNvPr>
          <p:cNvSpPr>
            <a:spLocks noGrp="1"/>
          </p:cNvSpPr>
          <p:nvPr>
            <p:ph type="pic" sz="quarter" idx="10"/>
          </p:nvPr>
        </p:nvSpPr>
        <p:spPr>
          <a:xfrm>
            <a:off x="1028700" y="3543300"/>
            <a:ext cx="3924300" cy="3314700"/>
          </a:xfrm>
        </p:spPr>
        <p:txBody>
          <a:bodyPr/>
          <a:lstStyle/>
          <a:p>
            <a:r>
              <a:rPr lang="en-US"/>
              <a:t>Click icon to add picture</a:t>
            </a:r>
          </a:p>
        </p:txBody>
      </p:sp>
      <p:sp>
        <p:nvSpPr>
          <p:cNvPr id="6" name="Content Placeholder 2">
            <a:extLst>
              <a:ext uri="{FF2B5EF4-FFF2-40B4-BE49-F238E27FC236}">
                <a16:creationId xmlns:a16="http://schemas.microsoft.com/office/drawing/2014/main" id="{99F0629D-1A5F-4F4F-90D6-430379624EFF}"/>
              </a:ext>
            </a:extLst>
          </p:cNvPr>
          <p:cNvSpPr>
            <a:spLocks noGrp="1"/>
          </p:cNvSpPr>
          <p:nvPr>
            <p:ph idx="4294967295"/>
          </p:nvPr>
        </p:nvSpPr>
        <p:spPr>
          <a:xfrm>
            <a:off x="6191250" y="1981200"/>
            <a:ext cx="4972050" cy="4473575"/>
          </a:xfrm>
        </p:spPr>
        <p:txBody>
          <a:bodyPr>
            <a:normAutofit/>
          </a:bodyPr>
          <a:lstStyle>
            <a:lvl1pPr marL="0" indent="0">
              <a:buNone/>
              <a:defRPr/>
            </a:lvl1pPr>
          </a:lstStyle>
          <a:p>
            <a:pPr lvl="0"/>
            <a:r>
              <a:rPr lang="en-US" sz="1600">
                <a:solidFill>
                  <a:schemeClr val="tx2">
                    <a:lumMod val="50000"/>
                  </a:schemeClr>
                </a:solidFill>
                <a:latin typeface="Biome Light" panose="020B0303030204020804" pitchFamily="34" charset="0"/>
                <a:cs typeface="Biome Light" panose="020B0303030204020804" pitchFamily="34" charset="0"/>
              </a:rPr>
              <a:t>Click to edit Master text styles</a:t>
            </a:r>
          </a:p>
        </p:txBody>
      </p:sp>
      <p:sp>
        <p:nvSpPr>
          <p:cNvPr id="17" name="Date Placeholder 3">
            <a:extLst>
              <a:ext uri="{FF2B5EF4-FFF2-40B4-BE49-F238E27FC236}">
                <a16:creationId xmlns:a16="http://schemas.microsoft.com/office/drawing/2014/main" id="{218C063B-0EE9-4FD5-A116-241C245452AC}"/>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37AE72A-09B6-4D56-855D-4360BD347914}" type="datetime1">
              <a:rPr lang="en-US" smtClean="0"/>
              <a:t>2/15/2021</a:t>
            </a:fld>
            <a:endParaRPr lang="en-US" dirty="0"/>
          </a:p>
        </p:txBody>
      </p:sp>
      <p:sp>
        <p:nvSpPr>
          <p:cNvPr id="18" name="Slide Number Placeholder 5">
            <a:extLst>
              <a:ext uri="{FF2B5EF4-FFF2-40B4-BE49-F238E27FC236}">
                <a16:creationId xmlns:a16="http://schemas.microsoft.com/office/drawing/2014/main" id="{D417B369-6569-4DCC-B684-BE1A7C5D0B8D}"/>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4AEEC1A7-43C3-481E-95D0-5616242E1A01}"/>
              </a:ext>
            </a:extLst>
          </p:cNvPr>
          <p:cNvSpPr>
            <a:spLocks noGrp="1"/>
          </p:cNvSpPr>
          <p:nvPr>
            <p:ph type="title" hasCustomPrompt="1"/>
          </p:nvPr>
        </p:nvSpPr>
        <p:spPr>
          <a:xfrm>
            <a:off x="895534" y="539225"/>
            <a:ext cx="3924300" cy="2434386"/>
          </a:xfrm>
        </p:spPr>
        <p:txBody>
          <a:bodyPr vert="horz" lIns="91440" tIns="45720" rIns="91440" bIns="45720" rtlCol="0" anchor="ctr">
            <a:normAutofit/>
          </a:bodyPr>
          <a:lstStyle>
            <a:lvl1pPr>
              <a:defRPr lang="en-US" sz="7200">
                <a:solidFill>
                  <a:schemeClr val="accent2">
                    <a:lumMod val="50000"/>
                  </a:schemeClr>
                </a:solidFill>
                <a:latin typeface="+mn-lt"/>
                <a:ea typeface="+mn-ea"/>
                <a:cs typeface="+mn-cs"/>
              </a:defRPr>
            </a:lvl1pPr>
          </a:lstStyle>
          <a:p>
            <a:pPr lvl="0"/>
            <a:r>
              <a:rPr lang="en-US" dirty="0"/>
              <a:t>Click to add title</a:t>
            </a:r>
          </a:p>
        </p:txBody>
      </p:sp>
      <p:cxnSp>
        <p:nvCxnSpPr>
          <p:cNvPr id="3" name="Straight Connector 2">
            <a:extLst>
              <a:ext uri="{FF2B5EF4-FFF2-40B4-BE49-F238E27FC236}">
                <a16:creationId xmlns:a16="http://schemas.microsoft.com/office/drawing/2014/main" id="{DC6CF0E0-8FF2-4FE7-AC69-85BEFA656508}"/>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4504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EECB6-6D68-4210-9EE4-E9CA9B1064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06D655B-F90B-46F3-B331-7BC581C28C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E82CE7-C242-421F-A3DE-5398AD649A69}"/>
              </a:ext>
            </a:extLst>
          </p:cNvPr>
          <p:cNvSpPr>
            <a:spLocks noGrp="1"/>
          </p:cNvSpPr>
          <p:nvPr>
            <p:ph type="dt" sz="half" idx="10"/>
          </p:nvPr>
        </p:nvSpPr>
        <p:spPr/>
        <p:txBody>
          <a:bodyPr/>
          <a:lstStyle/>
          <a:p>
            <a:fld id="{8E864B6B-FF77-4F08-B4F6-DD4DE6EBF795}" type="datetimeFigureOut">
              <a:rPr lang="en-GB" smtClean="0"/>
              <a:t>15/02/2021</a:t>
            </a:fld>
            <a:endParaRPr lang="en-GB"/>
          </a:p>
        </p:txBody>
      </p:sp>
      <p:sp>
        <p:nvSpPr>
          <p:cNvPr id="5" name="Footer Placeholder 4">
            <a:extLst>
              <a:ext uri="{FF2B5EF4-FFF2-40B4-BE49-F238E27FC236}">
                <a16:creationId xmlns:a16="http://schemas.microsoft.com/office/drawing/2014/main" id="{2C92F185-355E-469D-AD19-6BAF5EBFA6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BACA97-57C1-4F5A-A1F1-43D09E80A4A6}"/>
              </a:ext>
            </a:extLst>
          </p:cNvPr>
          <p:cNvSpPr>
            <a:spLocks noGrp="1"/>
          </p:cNvSpPr>
          <p:nvPr>
            <p:ph type="sldNum" sz="quarter" idx="12"/>
          </p:nvPr>
        </p:nvSpPr>
        <p:spPr/>
        <p:txBody>
          <a:bodyPr/>
          <a:lstStyle/>
          <a:p>
            <a:fld id="{E192A1A4-8678-47C9-95E3-35D21475AC2A}" type="slidenum">
              <a:rPr lang="en-GB" smtClean="0"/>
              <a:t>‹#›</a:t>
            </a:fld>
            <a:endParaRPr lang="en-GB"/>
          </a:p>
        </p:txBody>
      </p:sp>
    </p:spTree>
    <p:extLst>
      <p:ext uri="{BB962C8B-B14F-4D97-AF65-F5344CB8AC3E}">
        <p14:creationId xmlns:p14="http://schemas.microsoft.com/office/powerpoint/2010/main" val="4139118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03FFC-3710-4C4F-9A35-4B1B4A8096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B75301-ADA0-4A94-8189-1538057821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E36E3D-C4F7-4089-A0F8-8ECC16C89342}"/>
              </a:ext>
            </a:extLst>
          </p:cNvPr>
          <p:cNvSpPr>
            <a:spLocks noGrp="1"/>
          </p:cNvSpPr>
          <p:nvPr>
            <p:ph type="dt" sz="half" idx="10"/>
          </p:nvPr>
        </p:nvSpPr>
        <p:spPr/>
        <p:txBody>
          <a:bodyPr/>
          <a:lstStyle/>
          <a:p>
            <a:fld id="{8E864B6B-FF77-4F08-B4F6-DD4DE6EBF795}" type="datetimeFigureOut">
              <a:rPr lang="en-GB" smtClean="0"/>
              <a:t>15/02/2021</a:t>
            </a:fld>
            <a:endParaRPr lang="en-GB"/>
          </a:p>
        </p:txBody>
      </p:sp>
      <p:sp>
        <p:nvSpPr>
          <p:cNvPr id="5" name="Footer Placeholder 4">
            <a:extLst>
              <a:ext uri="{FF2B5EF4-FFF2-40B4-BE49-F238E27FC236}">
                <a16:creationId xmlns:a16="http://schemas.microsoft.com/office/drawing/2014/main" id="{A4E70FD6-ABF8-45CF-BE32-1110429385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D1A5BE-1923-4DE0-B4D7-7A6891D96EE9}"/>
              </a:ext>
            </a:extLst>
          </p:cNvPr>
          <p:cNvSpPr>
            <a:spLocks noGrp="1"/>
          </p:cNvSpPr>
          <p:nvPr>
            <p:ph type="sldNum" sz="quarter" idx="12"/>
          </p:nvPr>
        </p:nvSpPr>
        <p:spPr/>
        <p:txBody>
          <a:bodyPr/>
          <a:lstStyle/>
          <a:p>
            <a:fld id="{E192A1A4-8678-47C9-95E3-35D21475AC2A}" type="slidenum">
              <a:rPr lang="en-GB" smtClean="0"/>
              <a:t>‹#›</a:t>
            </a:fld>
            <a:endParaRPr lang="en-GB"/>
          </a:p>
        </p:txBody>
      </p:sp>
    </p:spTree>
    <p:extLst>
      <p:ext uri="{BB962C8B-B14F-4D97-AF65-F5344CB8AC3E}">
        <p14:creationId xmlns:p14="http://schemas.microsoft.com/office/powerpoint/2010/main" val="265700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80AD4-8CAB-4B58-AC2D-2A48832489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A948B50-1C2B-41BC-B98A-23A5E68263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A719357-4F42-45A3-B2D5-6A9AA69459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0D9DAF8-2C4D-4631-97C8-E43546711F1E}"/>
              </a:ext>
            </a:extLst>
          </p:cNvPr>
          <p:cNvSpPr>
            <a:spLocks noGrp="1"/>
          </p:cNvSpPr>
          <p:nvPr>
            <p:ph type="dt" sz="half" idx="10"/>
          </p:nvPr>
        </p:nvSpPr>
        <p:spPr/>
        <p:txBody>
          <a:bodyPr/>
          <a:lstStyle/>
          <a:p>
            <a:fld id="{8E864B6B-FF77-4F08-B4F6-DD4DE6EBF795}" type="datetimeFigureOut">
              <a:rPr lang="en-GB" smtClean="0"/>
              <a:t>15/02/2021</a:t>
            </a:fld>
            <a:endParaRPr lang="en-GB"/>
          </a:p>
        </p:txBody>
      </p:sp>
      <p:sp>
        <p:nvSpPr>
          <p:cNvPr id="6" name="Footer Placeholder 5">
            <a:extLst>
              <a:ext uri="{FF2B5EF4-FFF2-40B4-BE49-F238E27FC236}">
                <a16:creationId xmlns:a16="http://schemas.microsoft.com/office/drawing/2014/main" id="{ABB8AB96-805E-4610-9AEC-F1353A0AEF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D84517-8C3D-4A6D-9512-163F13BA1F55}"/>
              </a:ext>
            </a:extLst>
          </p:cNvPr>
          <p:cNvSpPr>
            <a:spLocks noGrp="1"/>
          </p:cNvSpPr>
          <p:nvPr>
            <p:ph type="sldNum" sz="quarter" idx="12"/>
          </p:nvPr>
        </p:nvSpPr>
        <p:spPr/>
        <p:txBody>
          <a:bodyPr/>
          <a:lstStyle/>
          <a:p>
            <a:fld id="{E192A1A4-8678-47C9-95E3-35D21475AC2A}" type="slidenum">
              <a:rPr lang="en-GB" smtClean="0"/>
              <a:t>‹#›</a:t>
            </a:fld>
            <a:endParaRPr lang="en-GB"/>
          </a:p>
        </p:txBody>
      </p:sp>
    </p:spTree>
    <p:extLst>
      <p:ext uri="{BB962C8B-B14F-4D97-AF65-F5344CB8AC3E}">
        <p14:creationId xmlns:p14="http://schemas.microsoft.com/office/powerpoint/2010/main" val="2761120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5B6B8-6499-437B-B1CF-88E86B79A4C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F40879-882D-4A97-99D3-99DC6A9513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AC4F60-9830-44B4-8FDA-78C8F88E64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DF671EF-C539-4083-A045-C778D3626A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6375AC-4CC9-45B4-8AD4-07EB58E282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5C1AE9B-3B70-4CB6-92CC-535D51C03481}"/>
              </a:ext>
            </a:extLst>
          </p:cNvPr>
          <p:cNvSpPr>
            <a:spLocks noGrp="1"/>
          </p:cNvSpPr>
          <p:nvPr>
            <p:ph type="dt" sz="half" idx="10"/>
          </p:nvPr>
        </p:nvSpPr>
        <p:spPr/>
        <p:txBody>
          <a:bodyPr/>
          <a:lstStyle/>
          <a:p>
            <a:fld id="{8E864B6B-FF77-4F08-B4F6-DD4DE6EBF795}" type="datetimeFigureOut">
              <a:rPr lang="en-GB" smtClean="0"/>
              <a:t>15/02/2021</a:t>
            </a:fld>
            <a:endParaRPr lang="en-GB"/>
          </a:p>
        </p:txBody>
      </p:sp>
      <p:sp>
        <p:nvSpPr>
          <p:cNvPr id="8" name="Footer Placeholder 7">
            <a:extLst>
              <a:ext uri="{FF2B5EF4-FFF2-40B4-BE49-F238E27FC236}">
                <a16:creationId xmlns:a16="http://schemas.microsoft.com/office/drawing/2014/main" id="{B31186E7-0E11-4399-AEA4-7F5E793C873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4D5BE42-B8EC-40CD-9A89-5855DB9FFFEE}"/>
              </a:ext>
            </a:extLst>
          </p:cNvPr>
          <p:cNvSpPr>
            <a:spLocks noGrp="1"/>
          </p:cNvSpPr>
          <p:nvPr>
            <p:ph type="sldNum" sz="quarter" idx="12"/>
          </p:nvPr>
        </p:nvSpPr>
        <p:spPr/>
        <p:txBody>
          <a:bodyPr/>
          <a:lstStyle/>
          <a:p>
            <a:fld id="{E192A1A4-8678-47C9-95E3-35D21475AC2A}" type="slidenum">
              <a:rPr lang="en-GB" smtClean="0"/>
              <a:t>‹#›</a:t>
            </a:fld>
            <a:endParaRPr lang="en-GB"/>
          </a:p>
        </p:txBody>
      </p:sp>
    </p:spTree>
    <p:extLst>
      <p:ext uri="{BB962C8B-B14F-4D97-AF65-F5344CB8AC3E}">
        <p14:creationId xmlns:p14="http://schemas.microsoft.com/office/powerpoint/2010/main" val="3310937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E27A5-5186-40EC-BD38-1B153599F9D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6A4FBC4-DE67-42B9-AB88-FE97B2B1435D}"/>
              </a:ext>
            </a:extLst>
          </p:cNvPr>
          <p:cNvSpPr>
            <a:spLocks noGrp="1"/>
          </p:cNvSpPr>
          <p:nvPr>
            <p:ph type="dt" sz="half" idx="10"/>
          </p:nvPr>
        </p:nvSpPr>
        <p:spPr/>
        <p:txBody>
          <a:bodyPr/>
          <a:lstStyle/>
          <a:p>
            <a:fld id="{8E864B6B-FF77-4F08-B4F6-DD4DE6EBF795}" type="datetimeFigureOut">
              <a:rPr lang="en-GB" smtClean="0"/>
              <a:t>15/02/2021</a:t>
            </a:fld>
            <a:endParaRPr lang="en-GB"/>
          </a:p>
        </p:txBody>
      </p:sp>
      <p:sp>
        <p:nvSpPr>
          <p:cNvPr id="4" name="Footer Placeholder 3">
            <a:extLst>
              <a:ext uri="{FF2B5EF4-FFF2-40B4-BE49-F238E27FC236}">
                <a16:creationId xmlns:a16="http://schemas.microsoft.com/office/drawing/2014/main" id="{A3F1FE1E-45DD-404D-A112-4520409D7AA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69B057C-9936-400E-A800-C8ED5F43C50F}"/>
              </a:ext>
            </a:extLst>
          </p:cNvPr>
          <p:cNvSpPr>
            <a:spLocks noGrp="1"/>
          </p:cNvSpPr>
          <p:nvPr>
            <p:ph type="sldNum" sz="quarter" idx="12"/>
          </p:nvPr>
        </p:nvSpPr>
        <p:spPr/>
        <p:txBody>
          <a:bodyPr/>
          <a:lstStyle/>
          <a:p>
            <a:fld id="{E192A1A4-8678-47C9-95E3-35D21475AC2A}" type="slidenum">
              <a:rPr lang="en-GB" smtClean="0"/>
              <a:t>‹#›</a:t>
            </a:fld>
            <a:endParaRPr lang="en-GB"/>
          </a:p>
        </p:txBody>
      </p:sp>
    </p:spTree>
    <p:extLst>
      <p:ext uri="{BB962C8B-B14F-4D97-AF65-F5344CB8AC3E}">
        <p14:creationId xmlns:p14="http://schemas.microsoft.com/office/powerpoint/2010/main" val="2982030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4D7F4A-3E40-476E-A299-BCE91F092B61}"/>
              </a:ext>
            </a:extLst>
          </p:cNvPr>
          <p:cNvSpPr>
            <a:spLocks noGrp="1"/>
          </p:cNvSpPr>
          <p:nvPr>
            <p:ph type="dt" sz="half" idx="10"/>
          </p:nvPr>
        </p:nvSpPr>
        <p:spPr/>
        <p:txBody>
          <a:bodyPr/>
          <a:lstStyle/>
          <a:p>
            <a:fld id="{8E864B6B-FF77-4F08-B4F6-DD4DE6EBF795}" type="datetimeFigureOut">
              <a:rPr lang="en-GB" smtClean="0"/>
              <a:t>15/02/2021</a:t>
            </a:fld>
            <a:endParaRPr lang="en-GB"/>
          </a:p>
        </p:txBody>
      </p:sp>
      <p:sp>
        <p:nvSpPr>
          <p:cNvPr id="3" name="Footer Placeholder 2">
            <a:extLst>
              <a:ext uri="{FF2B5EF4-FFF2-40B4-BE49-F238E27FC236}">
                <a16:creationId xmlns:a16="http://schemas.microsoft.com/office/drawing/2014/main" id="{C15A0CB3-9083-4C3F-8F8E-28806BAE377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D60CB59-7760-46F1-807B-30FA891ACAFF}"/>
              </a:ext>
            </a:extLst>
          </p:cNvPr>
          <p:cNvSpPr>
            <a:spLocks noGrp="1"/>
          </p:cNvSpPr>
          <p:nvPr>
            <p:ph type="sldNum" sz="quarter" idx="12"/>
          </p:nvPr>
        </p:nvSpPr>
        <p:spPr/>
        <p:txBody>
          <a:bodyPr/>
          <a:lstStyle/>
          <a:p>
            <a:fld id="{E192A1A4-8678-47C9-95E3-35D21475AC2A}" type="slidenum">
              <a:rPr lang="en-GB" smtClean="0"/>
              <a:t>‹#›</a:t>
            </a:fld>
            <a:endParaRPr lang="en-GB"/>
          </a:p>
        </p:txBody>
      </p:sp>
    </p:spTree>
    <p:extLst>
      <p:ext uri="{BB962C8B-B14F-4D97-AF65-F5344CB8AC3E}">
        <p14:creationId xmlns:p14="http://schemas.microsoft.com/office/powerpoint/2010/main" val="3407492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003CC-1815-44A8-AAB9-F2907B3EC1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C116EB5-BB16-4173-8318-1A38153F5F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EEE8047-39B5-42B4-9C5D-2B65B1E80C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F0BDCB-66E7-481E-A5C6-271058A7C8BB}"/>
              </a:ext>
            </a:extLst>
          </p:cNvPr>
          <p:cNvSpPr>
            <a:spLocks noGrp="1"/>
          </p:cNvSpPr>
          <p:nvPr>
            <p:ph type="dt" sz="half" idx="10"/>
          </p:nvPr>
        </p:nvSpPr>
        <p:spPr/>
        <p:txBody>
          <a:bodyPr/>
          <a:lstStyle/>
          <a:p>
            <a:fld id="{8E864B6B-FF77-4F08-B4F6-DD4DE6EBF795}" type="datetimeFigureOut">
              <a:rPr lang="en-GB" smtClean="0"/>
              <a:t>15/02/2021</a:t>
            </a:fld>
            <a:endParaRPr lang="en-GB"/>
          </a:p>
        </p:txBody>
      </p:sp>
      <p:sp>
        <p:nvSpPr>
          <p:cNvPr id="6" name="Footer Placeholder 5">
            <a:extLst>
              <a:ext uri="{FF2B5EF4-FFF2-40B4-BE49-F238E27FC236}">
                <a16:creationId xmlns:a16="http://schemas.microsoft.com/office/drawing/2014/main" id="{CC06E328-F624-40D2-9EA4-8551FEA62F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B164B5-DE84-47BD-84F0-B5088B9B89E3}"/>
              </a:ext>
            </a:extLst>
          </p:cNvPr>
          <p:cNvSpPr>
            <a:spLocks noGrp="1"/>
          </p:cNvSpPr>
          <p:nvPr>
            <p:ph type="sldNum" sz="quarter" idx="12"/>
          </p:nvPr>
        </p:nvSpPr>
        <p:spPr/>
        <p:txBody>
          <a:bodyPr/>
          <a:lstStyle/>
          <a:p>
            <a:fld id="{E192A1A4-8678-47C9-95E3-35D21475AC2A}" type="slidenum">
              <a:rPr lang="en-GB" smtClean="0"/>
              <a:t>‹#›</a:t>
            </a:fld>
            <a:endParaRPr lang="en-GB"/>
          </a:p>
        </p:txBody>
      </p:sp>
    </p:spTree>
    <p:extLst>
      <p:ext uri="{BB962C8B-B14F-4D97-AF65-F5344CB8AC3E}">
        <p14:creationId xmlns:p14="http://schemas.microsoft.com/office/powerpoint/2010/main" val="1374777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75F16-96F5-4DE4-BCB6-BCDA34108B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84B8B69-774E-445C-8DCB-6AED84DDF5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7B50A9-A012-42F2-B96A-E392249BA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626740-B6D1-4A9E-8404-142607DBAB9F}"/>
              </a:ext>
            </a:extLst>
          </p:cNvPr>
          <p:cNvSpPr>
            <a:spLocks noGrp="1"/>
          </p:cNvSpPr>
          <p:nvPr>
            <p:ph type="dt" sz="half" idx="10"/>
          </p:nvPr>
        </p:nvSpPr>
        <p:spPr/>
        <p:txBody>
          <a:bodyPr/>
          <a:lstStyle/>
          <a:p>
            <a:fld id="{8E864B6B-FF77-4F08-B4F6-DD4DE6EBF795}" type="datetimeFigureOut">
              <a:rPr lang="en-GB" smtClean="0"/>
              <a:t>15/02/2021</a:t>
            </a:fld>
            <a:endParaRPr lang="en-GB"/>
          </a:p>
        </p:txBody>
      </p:sp>
      <p:sp>
        <p:nvSpPr>
          <p:cNvPr id="6" name="Footer Placeholder 5">
            <a:extLst>
              <a:ext uri="{FF2B5EF4-FFF2-40B4-BE49-F238E27FC236}">
                <a16:creationId xmlns:a16="http://schemas.microsoft.com/office/drawing/2014/main" id="{BA510A97-8E3D-4712-BCCB-DA80493584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66A66D-1808-4912-8173-1CDBD0BBD4D8}"/>
              </a:ext>
            </a:extLst>
          </p:cNvPr>
          <p:cNvSpPr>
            <a:spLocks noGrp="1"/>
          </p:cNvSpPr>
          <p:nvPr>
            <p:ph type="sldNum" sz="quarter" idx="12"/>
          </p:nvPr>
        </p:nvSpPr>
        <p:spPr/>
        <p:txBody>
          <a:bodyPr/>
          <a:lstStyle/>
          <a:p>
            <a:fld id="{E192A1A4-8678-47C9-95E3-35D21475AC2A}" type="slidenum">
              <a:rPr lang="en-GB" smtClean="0"/>
              <a:t>‹#›</a:t>
            </a:fld>
            <a:endParaRPr lang="en-GB"/>
          </a:p>
        </p:txBody>
      </p:sp>
    </p:spTree>
    <p:extLst>
      <p:ext uri="{BB962C8B-B14F-4D97-AF65-F5344CB8AC3E}">
        <p14:creationId xmlns:p14="http://schemas.microsoft.com/office/powerpoint/2010/main" val="3774415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34D759-4CA4-4231-B0F8-3CD09D51C5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B726C5-8E19-45FD-8983-88DB224929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B1D09F-CC51-4521-A430-8E6DD0E5E0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864B6B-FF77-4F08-B4F6-DD4DE6EBF795}" type="datetimeFigureOut">
              <a:rPr lang="en-GB" smtClean="0"/>
              <a:t>15/02/2021</a:t>
            </a:fld>
            <a:endParaRPr lang="en-GB"/>
          </a:p>
        </p:txBody>
      </p:sp>
      <p:sp>
        <p:nvSpPr>
          <p:cNvPr id="5" name="Footer Placeholder 4">
            <a:extLst>
              <a:ext uri="{FF2B5EF4-FFF2-40B4-BE49-F238E27FC236}">
                <a16:creationId xmlns:a16="http://schemas.microsoft.com/office/drawing/2014/main" id="{AE247AAE-C5E0-4FA9-840B-8D8BDBB246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D11D0D2-C80D-44B1-94A7-258B1150CF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2A1A4-8678-47C9-95E3-35D21475AC2A}" type="slidenum">
              <a:rPr lang="en-GB" smtClean="0"/>
              <a:t>‹#›</a:t>
            </a:fld>
            <a:endParaRPr lang="en-GB"/>
          </a:p>
        </p:txBody>
      </p:sp>
    </p:spTree>
    <p:extLst>
      <p:ext uri="{BB962C8B-B14F-4D97-AF65-F5344CB8AC3E}">
        <p14:creationId xmlns:p14="http://schemas.microsoft.com/office/powerpoint/2010/main" val="1715068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r.rieser@gmail.com" TargetMode="Externa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hyperlink" Target="#_Toc63095290"/><Relationship Id="rId3" Type="http://schemas.openxmlformats.org/officeDocument/2006/relationships/hyperlink" Target="#_Toc63095279"/><Relationship Id="rId7" Type="http://schemas.openxmlformats.org/officeDocument/2006/relationships/hyperlink" Target="#_Toc63095283"/><Relationship Id="rId2" Type="http://schemas.openxmlformats.org/officeDocument/2006/relationships/hyperlink" Target="#_Toc63095278"/><Relationship Id="rId1" Type="http://schemas.openxmlformats.org/officeDocument/2006/relationships/slideLayout" Target="../slideLayouts/slideLayout2.xml"/><Relationship Id="rId6" Type="http://schemas.openxmlformats.org/officeDocument/2006/relationships/hyperlink" Target="#_Toc63095282"/><Relationship Id="rId5" Type="http://schemas.openxmlformats.org/officeDocument/2006/relationships/hyperlink" Target="#_Toc63095281"/><Relationship Id="rId10" Type="http://schemas.openxmlformats.org/officeDocument/2006/relationships/image" Target="../media/image4.jpg"/><Relationship Id="rId4" Type="http://schemas.openxmlformats.org/officeDocument/2006/relationships/hyperlink" Target="#_Toc63095280"/><Relationship Id="rId9" Type="http://schemas.openxmlformats.org/officeDocument/2006/relationships/hyperlink" Target="#_Toc63095291"/></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sustainabledevelopment.un.org/sdgs" TargetMode="Externa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7B06E-86D8-4153-9177-7BB1BD21477E}"/>
              </a:ext>
            </a:extLst>
          </p:cNvPr>
          <p:cNvSpPr>
            <a:spLocks noGrp="1"/>
          </p:cNvSpPr>
          <p:nvPr>
            <p:ph type="ctrTitle"/>
          </p:nvPr>
        </p:nvSpPr>
        <p:spPr>
          <a:xfrm>
            <a:off x="1598478" y="1147392"/>
            <a:ext cx="9144000" cy="2862634"/>
          </a:xfrm>
        </p:spPr>
        <p:txBody>
          <a:bodyPr>
            <a:normAutofit fontScale="90000"/>
          </a:bodyPr>
          <a:lstStyle/>
          <a:p>
            <a:br>
              <a:rPr lang="en-GB" sz="3200" b="1" dirty="0">
                <a:solidFill>
                  <a:srgbClr val="FF0000"/>
                </a:solidFill>
                <a:effectLst/>
                <a:latin typeface="Calibri" panose="020F0502020204030204" pitchFamily="34" charset="0"/>
                <a:ea typeface="Calibri" panose="020F0502020204030204" pitchFamily="34" charset="0"/>
              </a:rPr>
            </a:br>
            <a:br>
              <a:rPr lang="en-GB" sz="3200" b="1" dirty="0">
                <a:solidFill>
                  <a:srgbClr val="FF0000"/>
                </a:solidFill>
                <a:effectLst/>
                <a:latin typeface="Calibri" panose="020F0502020204030204" pitchFamily="34" charset="0"/>
                <a:ea typeface="Calibri" panose="020F0502020204030204" pitchFamily="34" charset="0"/>
              </a:rPr>
            </a:br>
            <a:br>
              <a:rPr lang="en-GB" sz="3200" b="1" dirty="0">
                <a:solidFill>
                  <a:srgbClr val="FF0000"/>
                </a:solidFill>
                <a:effectLst/>
                <a:latin typeface="Calibri" panose="020F0502020204030204" pitchFamily="34" charset="0"/>
                <a:ea typeface="Calibri" panose="020F0502020204030204" pitchFamily="34" charset="0"/>
              </a:rPr>
            </a:br>
            <a:br>
              <a:rPr lang="en-GB" sz="3200" b="1" dirty="0">
                <a:solidFill>
                  <a:srgbClr val="FF0000"/>
                </a:solidFill>
                <a:effectLst/>
                <a:latin typeface="Calibri" panose="020F0502020204030204" pitchFamily="34" charset="0"/>
                <a:ea typeface="Calibri" panose="020F0502020204030204" pitchFamily="34" charset="0"/>
              </a:rPr>
            </a:br>
            <a:br>
              <a:rPr lang="en-GB" sz="3200" b="1" dirty="0">
                <a:solidFill>
                  <a:srgbClr val="FF0000"/>
                </a:solidFill>
                <a:effectLst/>
                <a:latin typeface="Calibri" panose="020F0502020204030204" pitchFamily="34" charset="0"/>
                <a:ea typeface="Calibri" panose="020F0502020204030204" pitchFamily="34" charset="0"/>
              </a:rPr>
            </a:br>
            <a:br>
              <a:rPr lang="en-GB" sz="3200" b="1" dirty="0">
                <a:solidFill>
                  <a:srgbClr val="FF0000"/>
                </a:solidFill>
                <a:effectLst/>
                <a:latin typeface="Calibri" panose="020F0502020204030204" pitchFamily="34" charset="0"/>
                <a:ea typeface="Calibri" panose="020F0502020204030204" pitchFamily="34" charset="0"/>
              </a:rPr>
            </a:br>
            <a:br>
              <a:rPr lang="en-GB" sz="3200" b="1" dirty="0">
                <a:solidFill>
                  <a:srgbClr val="FF0000"/>
                </a:solidFill>
                <a:effectLst/>
                <a:latin typeface="Calibri" panose="020F0502020204030204" pitchFamily="34" charset="0"/>
                <a:ea typeface="Calibri" panose="020F0502020204030204" pitchFamily="34" charset="0"/>
              </a:rPr>
            </a:br>
            <a:r>
              <a:rPr lang="en-GB" sz="3200" b="1" dirty="0">
                <a:solidFill>
                  <a:srgbClr val="FF0000"/>
                </a:solidFill>
                <a:effectLst/>
                <a:latin typeface="Calibri" panose="020F0502020204030204" pitchFamily="34" charset="0"/>
                <a:ea typeface="Calibri" panose="020F0502020204030204" pitchFamily="34" charset="0"/>
              </a:rPr>
              <a:t>CDPF On-line Disability Equality Capacity Building </a:t>
            </a:r>
            <a:br>
              <a:rPr lang="en-GB" sz="3200" b="1" dirty="0">
                <a:solidFill>
                  <a:srgbClr val="FF0000"/>
                </a:solidFill>
                <a:effectLst/>
                <a:latin typeface="Calibri" panose="020F0502020204030204" pitchFamily="34" charset="0"/>
                <a:ea typeface="Calibri" panose="020F0502020204030204" pitchFamily="34" charset="0"/>
              </a:rPr>
            </a:br>
            <a:r>
              <a:rPr lang="en-GB" sz="3200" b="1" dirty="0">
                <a:solidFill>
                  <a:srgbClr val="FF0000"/>
                </a:solidFill>
                <a:effectLst/>
                <a:latin typeface="Calibri" panose="020F0502020204030204" pitchFamily="34" charset="0"/>
                <a:ea typeface="Calibri" panose="020F0502020204030204" pitchFamily="34" charset="0"/>
              </a:rPr>
              <a:t>Course 2021</a:t>
            </a:r>
            <a:br>
              <a:rPr lang="en-GB" sz="3200" b="1" dirty="0">
                <a:solidFill>
                  <a:srgbClr val="FF0000"/>
                </a:solidFill>
                <a:effectLst/>
                <a:latin typeface="Calibri" panose="020F0502020204030204" pitchFamily="34" charset="0"/>
                <a:ea typeface="Calibri" panose="020F0502020204030204" pitchFamily="34" charset="0"/>
              </a:rPr>
            </a:br>
            <a:r>
              <a:rPr lang="en-GB" sz="3200" b="1" dirty="0">
                <a:solidFill>
                  <a:srgbClr val="FF0000"/>
                </a:solidFill>
                <a:effectLst/>
                <a:latin typeface="Calibri" panose="020F0502020204030204" pitchFamily="34" charset="0"/>
                <a:ea typeface="Calibri" panose="020F0502020204030204" pitchFamily="34" charset="0"/>
              </a:rPr>
              <a:t>On –line Presentation</a:t>
            </a:r>
            <a:br>
              <a:rPr lang="en-GB" sz="3200" b="1" dirty="0">
                <a:solidFill>
                  <a:srgbClr val="FF0000"/>
                </a:solidFill>
                <a:effectLst/>
                <a:latin typeface="Calibri" panose="020F0502020204030204" pitchFamily="34" charset="0"/>
                <a:ea typeface="Calibri" panose="020F0502020204030204" pitchFamily="34" charset="0"/>
              </a:rPr>
            </a:br>
            <a:br>
              <a:rPr lang="en-GB" sz="3200" b="1" dirty="0">
                <a:solidFill>
                  <a:srgbClr val="000000"/>
                </a:solidFill>
                <a:effectLst/>
                <a:latin typeface="Calibri" panose="020F0502020204030204" pitchFamily="34" charset="0"/>
                <a:ea typeface="Calibri" panose="020F0502020204030204" pitchFamily="34" charset="0"/>
              </a:rPr>
            </a:br>
            <a:r>
              <a:rPr lang="en-GB" sz="2400" b="1" dirty="0">
                <a:effectLst/>
                <a:latin typeface="Calibri" panose="020F0502020204030204" pitchFamily="34" charset="0"/>
                <a:ea typeface="Times New Roman" panose="02020603050405020304" pitchFamily="18" charset="0"/>
                <a:cs typeface="Calibri" panose="020F0502020204030204" pitchFamily="34" charset="0"/>
              </a:rPr>
              <a:t>Module 2: The UN Convention on the Rights of Persons with Disabilities, the Sustainable Development Goals and their Impact on Disabled People’s Human Rights.    </a:t>
            </a:r>
            <a:endParaRPr lang="en-GB" sz="3200" dirty="0"/>
          </a:p>
        </p:txBody>
      </p:sp>
      <p:sp>
        <p:nvSpPr>
          <p:cNvPr id="3" name="Subtitle 2">
            <a:extLst>
              <a:ext uri="{FF2B5EF4-FFF2-40B4-BE49-F238E27FC236}">
                <a16:creationId xmlns:a16="http://schemas.microsoft.com/office/drawing/2014/main" id="{30621D22-4415-4650-A5FA-ADBD1832F13B}"/>
              </a:ext>
            </a:extLst>
          </p:cNvPr>
          <p:cNvSpPr>
            <a:spLocks noGrp="1"/>
          </p:cNvSpPr>
          <p:nvPr>
            <p:ph type="subTitle" idx="1"/>
          </p:nvPr>
        </p:nvSpPr>
        <p:spPr>
          <a:xfrm>
            <a:off x="1598478" y="4097338"/>
            <a:ext cx="9044696" cy="1655762"/>
          </a:xfrm>
        </p:spPr>
        <p:txBody>
          <a:bodyPr>
            <a:normAutofit fontScale="92500" lnSpcReduction="10000"/>
          </a:bodyPr>
          <a:lstStyle/>
          <a:p>
            <a:r>
              <a:rPr lang="en-GB" dirty="0"/>
              <a:t>Presenters</a:t>
            </a:r>
          </a:p>
          <a:p>
            <a:r>
              <a:rPr lang="en-GB" dirty="0"/>
              <a:t>Richard Rieser General Secretary </a:t>
            </a:r>
            <a:r>
              <a:rPr lang="en-GB" dirty="0">
                <a:hlinkClick r:id="rId2"/>
              </a:rPr>
              <a:t>r.rieser@gmail.com</a:t>
            </a:r>
            <a:endParaRPr lang="en-GB" dirty="0"/>
          </a:p>
          <a:p>
            <a:r>
              <a:rPr lang="en-GB" dirty="0"/>
              <a:t>Sarah Kamau Acting Chair CDPF, Prasanna Kuruppu Exec., Sri Lanka</a:t>
            </a:r>
          </a:p>
          <a:p>
            <a:r>
              <a:rPr lang="en-GB" dirty="0"/>
              <a:t>Thandi Mfulo Vice Chair CDPF, Emile Gouws CDPF Exec  both South Africa, </a:t>
            </a:r>
          </a:p>
        </p:txBody>
      </p:sp>
      <p:grpSp>
        <p:nvGrpSpPr>
          <p:cNvPr id="4" name="Group 3">
            <a:extLst>
              <a:ext uri="{FF2B5EF4-FFF2-40B4-BE49-F238E27FC236}">
                <a16:creationId xmlns:a16="http://schemas.microsoft.com/office/drawing/2014/main" id="{B098180B-2020-45B3-BB8B-56D235B3FCC3}"/>
              </a:ext>
            </a:extLst>
          </p:cNvPr>
          <p:cNvGrpSpPr/>
          <p:nvPr/>
        </p:nvGrpSpPr>
        <p:grpSpPr>
          <a:xfrm>
            <a:off x="7829550" y="301502"/>
            <a:ext cx="3525061" cy="632567"/>
            <a:chOff x="3302178" y="118642"/>
            <a:chExt cx="2556993" cy="632678"/>
          </a:xfrm>
        </p:grpSpPr>
        <p:sp>
          <p:nvSpPr>
            <p:cNvPr id="6" name="Rectangle 5">
              <a:extLst>
                <a:ext uri="{FF2B5EF4-FFF2-40B4-BE49-F238E27FC236}">
                  <a16:creationId xmlns:a16="http://schemas.microsoft.com/office/drawing/2014/main" id="{B2DB0D40-BD26-4448-8D83-AE88F42A35A9}"/>
                </a:ext>
              </a:extLst>
            </p:cNvPr>
            <p:cNvSpPr/>
            <p:nvPr/>
          </p:nvSpPr>
          <p:spPr>
            <a:xfrm>
              <a:off x="3302178" y="118642"/>
              <a:ext cx="1709707" cy="419317"/>
            </a:xfrm>
            <a:prstGeom prst="rect">
              <a:avLst/>
            </a:prstGeom>
            <a:ln>
              <a:noFill/>
            </a:ln>
          </p:spPr>
          <p:txBody>
            <a:bodyPr vert="horz" lIns="0" tIns="0" rIns="0" bIns="0" rtlCol="0">
              <a:noAutofit/>
            </a:bodyPr>
            <a:lstStyle/>
            <a:p>
              <a:pPr>
                <a:lnSpc>
                  <a:spcPct val="107000"/>
                </a:lnSpc>
                <a:spcAft>
                  <a:spcPts val="800"/>
                </a:spcAft>
              </a:pPr>
              <a:r>
                <a:rPr lang="en-GB" sz="2000" dirty="0">
                  <a:solidFill>
                    <a:srgbClr val="0000FF"/>
                  </a:solidFill>
                  <a:effectLst/>
                  <a:latin typeface="Trebuchet MS" panose="020B0603020202020204" pitchFamily="34" charset="0"/>
                  <a:ea typeface="Trebuchet MS" panose="020B0603020202020204" pitchFamily="34" charset="0"/>
                  <a:cs typeface="Trebuchet MS" panose="020B0603020202020204" pitchFamily="34" charset="0"/>
                </a:rPr>
                <a:t>Commonwealth</a:t>
              </a:r>
              <a:r>
                <a:rPr lang="en-GB" sz="1400" dirty="0">
                  <a:solidFill>
                    <a:srgbClr val="0000FF"/>
                  </a:solidFill>
                  <a:effectLst/>
                  <a:latin typeface="Trebuchet MS" panose="020B0603020202020204" pitchFamily="34" charset="0"/>
                  <a:ea typeface="Trebuchet MS" panose="020B0603020202020204" pitchFamily="34" charset="0"/>
                  <a:cs typeface="Trebuchet MS" panose="020B0603020202020204" pitchFamily="34" charset="0"/>
                </a:rPr>
                <a:t> </a:t>
              </a:r>
              <a:endParaRPr lang="en-GB" sz="1100" dirty="0">
                <a:solidFill>
                  <a:srgbClr val="000000"/>
                </a:solidFill>
                <a:effectLst/>
                <a:latin typeface="Calibri" panose="020F0502020204030204" pitchFamily="34" charset="0"/>
                <a:ea typeface="Calibri" panose="020F0502020204030204" pitchFamily="34" charset="0"/>
              </a:endParaRPr>
            </a:p>
          </p:txBody>
        </p:sp>
        <p:sp>
          <p:nvSpPr>
            <p:cNvPr id="7" name="Rectangle 6">
              <a:extLst>
                <a:ext uri="{FF2B5EF4-FFF2-40B4-BE49-F238E27FC236}">
                  <a16:creationId xmlns:a16="http://schemas.microsoft.com/office/drawing/2014/main" id="{311FE382-BB07-43FE-AA2E-F0DD9283B8B0}"/>
                </a:ext>
              </a:extLst>
            </p:cNvPr>
            <p:cNvSpPr/>
            <p:nvPr/>
          </p:nvSpPr>
          <p:spPr>
            <a:xfrm>
              <a:off x="3302178" y="524430"/>
              <a:ext cx="2556993" cy="226890"/>
            </a:xfrm>
            <a:prstGeom prst="rect">
              <a:avLst/>
            </a:prstGeom>
            <a:ln>
              <a:noFill/>
            </a:ln>
          </p:spPr>
          <p:txBody>
            <a:bodyPr vert="horz" lIns="0" tIns="0" rIns="0" bIns="0" rtlCol="0">
              <a:noAutofit/>
            </a:bodyPr>
            <a:lstStyle/>
            <a:p>
              <a:pPr>
                <a:lnSpc>
                  <a:spcPct val="107000"/>
                </a:lnSpc>
                <a:spcAft>
                  <a:spcPts val="800"/>
                </a:spcAft>
              </a:pPr>
              <a:r>
                <a:rPr lang="en-GB" sz="2000" dirty="0">
                  <a:solidFill>
                    <a:srgbClr val="0000FF"/>
                  </a:solidFill>
                  <a:latin typeface="Trebuchet MS" panose="020B0603020202020204" pitchFamily="34" charset="0"/>
                  <a:ea typeface="Trebuchet MS" panose="020B0603020202020204" pitchFamily="34" charset="0"/>
                  <a:cs typeface="Trebuchet MS" panose="020B0603020202020204" pitchFamily="34" charset="0"/>
                </a:rPr>
                <a:t>Disabled </a:t>
              </a:r>
              <a:r>
                <a:rPr lang="en-GB" sz="2000" dirty="0">
                  <a:solidFill>
                    <a:srgbClr val="0000FF"/>
                  </a:solidFill>
                  <a:effectLst/>
                  <a:latin typeface="Trebuchet MS" panose="020B0603020202020204" pitchFamily="34" charset="0"/>
                  <a:ea typeface="Trebuchet MS" panose="020B0603020202020204" pitchFamily="34" charset="0"/>
                  <a:cs typeface="Trebuchet MS" panose="020B0603020202020204" pitchFamily="34" charset="0"/>
                </a:rPr>
                <a:t>People’s</a:t>
              </a:r>
              <a:r>
                <a:rPr lang="en-GB" sz="1400" dirty="0">
                  <a:solidFill>
                    <a:srgbClr val="0000FF"/>
                  </a:solidFill>
                  <a:effectLst/>
                  <a:latin typeface="Trebuchet MS" panose="020B0603020202020204" pitchFamily="34" charset="0"/>
                  <a:ea typeface="Trebuchet MS" panose="020B0603020202020204" pitchFamily="34" charset="0"/>
                  <a:cs typeface="Trebuchet MS" panose="020B0603020202020204" pitchFamily="34" charset="0"/>
                </a:rPr>
                <a:t> </a:t>
              </a:r>
              <a:r>
                <a:rPr lang="en-GB" sz="2000" dirty="0">
                  <a:solidFill>
                    <a:srgbClr val="0000FF"/>
                  </a:solidFill>
                  <a:effectLst/>
                  <a:latin typeface="Trebuchet MS" panose="020B0603020202020204" pitchFamily="34" charset="0"/>
                  <a:ea typeface="Trebuchet MS" panose="020B0603020202020204" pitchFamily="34" charset="0"/>
                  <a:cs typeface="Trebuchet MS" panose="020B0603020202020204" pitchFamily="34" charset="0"/>
                </a:rPr>
                <a:t>Forum</a:t>
              </a:r>
              <a:endParaRPr lang="en-GB" sz="1100" dirty="0">
                <a:solidFill>
                  <a:srgbClr val="000000"/>
                </a:solidFill>
                <a:effectLst/>
                <a:latin typeface="Calibri" panose="020F0502020204030204" pitchFamily="34" charset="0"/>
                <a:ea typeface="Calibri" panose="020F0502020204030204" pitchFamily="34" charset="0"/>
              </a:endParaRPr>
            </a:p>
          </p:txBody>
        </p:sp>
      </p:grpSp>
      <p:sp>
        <p:nvSpPr>
          <p:cNvPr id="8" name="TextBox 7">
            <a:extLst>
              <a:ext uri="{FF2B5EF4-FFF2-40B4-BE49-F238E27FC236}">
                <a16:creationId xmlns:a16="http://schemas.microsoft.com/office/drawing/2014/main" id="{7FAD7CAF-E093-4C13-BAC6-0F0BC0541A25}"/>
              </a:ext>
            </a:extLst>
          </p:cNvPr>
          <p:cNvSpPr txBox="1"/>
          <p:nvPr/>
        </p:nvSpPr>
        <p:spPr>
          <a:xfrm>
            <a:off x="173432" y="5686995"/>
            <a:ext cx="1425046" cy="646331"/>
          </a:xfrm>
          <a:prstGeom prst="rect">
            <a:avLst/>
          </a:prstGeom>
          <a:noFill/>
        </p:spPr>
        <p:txBody>
          <a:bodyPr wrap="square" rtlCol="0">
            <a:spAutoFit/>
          </a:bodyPr>
          <a:lstStyle/>
          <a:p>
            <a:r>
              <a:rPr lang="en-GB" dirty="0"/>
              <a:t>Supported </a:t>
            </a:r>
          </a:p>
          <a:p>
            <a:r>
              <a:rPr lang="en-GB" dirty="0"/>
              <a:t>&amp; Funded by</a:t>
            </a:r>
          </a:p>
        </p:txBody>
      </p:sp>
      <p:pic>
        <p:nvPicPr>
          <p:cNvPr id="9" name="Picture 8">
            <a:extLst>
              <a:ext uri="{FF2B5EF4-FFF2-40B4-BE49-F238E27FC236}">
                <a16:creationId xmlns:a16="http://schemas.microsoft.com/office/drawing/2014/main" id="{F2D0BC2A-3429-4D4E-A155-25541D3E6237}"/>
              </a:ext>
            </a:extLst>
          </p:cNvPr>
          <p:cNvPicPr/>
          <p:nvPr/>
        </p:nvPicPr>
        <p:blipFill>
          <a:blip r:embed="rId3"/>
          <a:stretch>
            <a:fillRect/>
          </a:stretch>
        </p:blipFill>
        <p:spPr>
          <a:xfrm>
            <a:off x="2118169" y="5722678"/>
            <a:ext cx="3035682" cy="771009"/>
          </a:xfrm>
          <a:prstGeom prst="rect">
            <a:avLst/>
          </a:prstGeom>
        </p:spPr>
      </p:pic>
      <p:pic>
        <p:nvPicPr>
          <p:cNvPr id="10" name="image2.jpeg" descr="Text  Description automatically generated ">
            <a:extLst>
              <a:ext uri="{FF2B5EF4-FFF2-40B4-BE49-F238E27FC236}">
                <a16:creationId xmlns:a16="http://schemas.microsoft.com/office/drawing/2014/main" id="{85DA7EEE-6436-4916-B883-18647B52FE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1327" y="5773348"/>
            <a:ext cx="2755335" cy="81621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A picture containing text, clipart&#10;&#10;Description automatically generated">
            <a:extLst>
              <a:ext uri="{FF2B5EF4-FFF2-40B4-BE49-F238E27FC236}">
                <a16:creationId xmlns:a16="http://schemas.microsoft.com/office/drawing/2014/main" id="{4E8DBDAB-83CC-44A5-ACAF-BB177029063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42478" y="5460527"/>
            <a:ext cx="1158811" cy="1158811"/>
          </a:xfrm>
          <a:prstGeom prst="rect">
            <a:avLst/>
          </a:prstGeom>
        </p:spPr>
      </p:pic>
      <p:pic>
        <p:nvPicPr>
          <p:cNvPr id="12" name="Picture 11">
            <a:extLst>
              <a:ext uri="{FF2B5EF4-FFF2-40B4-BE49-F238E27FC236}">
                <a16:creationId xmlns:a16="http://schemas.microsoft.com/office/drawing/2014/main" id="{85CD0B13-21CA-44D0-8F44-4148CB12D27B}"/>
              </a:ext>
            </a:extLst>
          </p:cNvPr>
          <p:cNvPicPr/>
          <p:nvPr/>
        </p:nvPicPr>
        <p:blipFill>
          <a:blip r:embed="rId6"/>
          <a:stretch>
            <a:fillRect/>
          </a:stretch>
        </p:blipFill>
        <p:spPr>
          <a:xfrm>
            <a:off x="10690289" y="180976"/>
            <a:ext cx="1158811" cy="1158810"/>
          </a:xfrm>
          <a:prstGeom prst="rect">
            <a:avLst/>
          </a:prstGeom>
        </p:spPr>
      </p:pic>
    </p:spTree>
    <p:extLst>
      <p:ext uri="{BB962C8B-B14F-4D97-AF65-F5344CB8AC3E}">
        <p14:creationId xmlns:p14="http://schemas.microsoft.com/office/powerpoint/2010/main" val="1444104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838199" y="233346"/>
            <a:ext cx="10515600" cy="687388"/>
          </a:xfrm>
        </p:spPr>
        <p:txBody>
          <a:bodyPr>
            <a:normAutofit fontScale="90000"/>
          </a:bodyPr>
          <a:lstStyle/>
          <a:p>
            <a:pPr eaLnBrk="1" hangingPunct="1"/>
            <a:r>
              <a:rPr lang="en-GB" b="1" dirty="0">
                <a:solidFill>
                  <a:srgbClr val="FF0000"/>
                </a:solidFill>
              </a:rPr>
              <a:t>UNCRPD The Message is in the Process</a:t>
            </a:r>
          </a:p>
        </p:txBody>
      </p:sp>
      <p:sp>
        <p:nvSpPr>
          <p:cNvPr id="3075" name="Rectangle 3"/>
          <p:cNvSpPr>
            <a:spLocks noGrp="1" noChangeArrowheads="1"/>
          </p:cNvSpPr>
          <p:nvPr>
            <p:ph type="body" idx="1"/>
          </p:nvPr>
        </p:nvSpPr>
        <p:spPr>
          <a:xfrm>
            <a:off x="311665" y="1052448"/>
            <a:ext cx="11621540" cy="5040312"/>
          </a:xfrm>
        </p:spPr>
        <p:txBody>
          <a:bodyPr rtlCol="0">
            <a:normAutofit fontScale="85000" lnSpcReduction="20000"/>
          </a:bodyPr>
          <a:lstStyle/>
          <a:p>
            <a:pPr>
              <a:defRPr/>
            </a:pPr>
            <a:r>
              <a:rPr lang="en-GB" b="1" dirty="0"/>
              <a:t>UN International Year of the Disabled, followed by Decade raised awareness</a:t>
            </a:r>
          </a:p>
          <a:p>
            <a:pPr>
              <a:defRPr/>
            </a:pPr>
            <a:r>
              <a:rPr lang="en-GB" b="1" dirty="0"/>
              <a:t>Standard rules of Equalisation of Rights people with disabilities no enforceable</a:t>
            </a:r>
          </a:p>
          <a:p>
            <a:pPr>
              <a:defRPr/>
            </a:pPr>
            <a:r>
              <a:rPr lang="en-GB" b="1" dirty="0"/>
              <a:t>Need to establish widespread human rights abuse</a:t>
            </a:r>
          </a:p>
          <a:p>
            <a:pPr>
              <a:defRPr/>
            </a:pPr>
            <a:r>
              <a:rPr lang="en-GB" b="1" dirty="0"/>
              <a:t>2001 Mexico/Ecuador proposed at General Assembly</a:t>
            </a:r>
          </a:p>
          <a:p>
            <a:pPr>
              <a:defRPr/>
            </a:pPr>
            <a:r>
              <a:rPr lang="en-GB" b="1" dirty="0"/>
              <a:t>Ad Hoc Committee 8 meetings over 5 years</a:t>
            </a:r>
          </a:p>
          <a:p>
            <a:pPr>
              <a:defRPr/>
            </a:pPr>
            <a:r>
              <a:rPr lang="en-GB" b="1" dirty="0"/>
              <a:t>First international treaty where the people it is about were part of making it. DPOs and NGOs speaking rights. International Disability Caucus</a:t>
            </a:r>
          </a:p>
          <a:p>
            <a:pPr>
              <a:defRPr/>
            </a:pPr>
            <a:r>
              <a:rPr lang="en-GB" b="1" dirty="0"/>
              <a:t>Treaty was made by consensus</a:t>
            </a:r>
          </a:p>
          <a:p>
            <a:pPr>
              <a:defRPr/>
            </a:pPr>
            <a:r>
              <a:rPr lang="en-GB" b="1" dirty="0"/>
              <a:t>118 countries were involved in the last session</a:t>
            </a:r>
          </a:p>
          <a:p>
            <a:pPr>
              <a:defRPr/>
            </a:pPr>
            <a:r>
              <a:rPr lang="en-GB" b="1" dirty="0"/>
              <a:t>Over 80 disabled people were part of state delegations</a:t>
            </a:r>
          </a:p>
          <a:p>
            <a:pPr>
              <a:defRPr/>
            </a:pPr>
            <a:r>
              <a:rPr lang="en-GB" b="1" dirty="0"/>
              <a:t>Adopted by General Assembly 13</a:t>
            </a:r>
            <a:r>
              <a:rPr lang="en-GB" b="1" baseline="30000" dirty="0"/>
              <a:t>th</a:t>
            </a:r>
            <a:r>
              <a:rPr lang="en-GB" b="1" dirty="0"/>
              <a:t> December 2006</a:t>
            </a:r>
          </a:p>
          <a:p>
            <a:pPr>
              <a:defRPr/>
            </a:pPr>
            <a:r>
              <a:rPr lang="en-GB" b="1" dirty="0"/>
              <a:t>Adopted by 82 countries 30</a:t>
            </a:r>
            <a:r>
              <a:rPr lang="en-GB" b="1" baseline="30000" dirty="0"/>
              <a:t>th</a:t>
            </a:r>
            <a:r>
              <a:rPr lang="en-GB" b="1" dirty="0"/>
              <a:t> March 2007. </a:t>
            </a:r>
          </a:p>
          <a:p>
            <a:pPr>
              <a:defRPr/>
            </a:pPr>
            <a:r>
              <a:rPr lang="en-GB" b="1" dirty="0"/>
              <a:t>Now 182, 94 Optional Protocol February 2021</a:t>
            </a:r>
          </a:p>
        </p:txBody>
      </p:sp>
      <p:sp>
        <p:nvSpPr>
          <p:cNvPr id="110596" name="TextBox 3"/>
          <p:cNvSpPr txBox="1">
            <a:spLocks noChangeArrowheads="1"/>
          </p:cNvSpPr>
          <p:nvPr/>
        </p:nvSpPr>
        <p:spPr bwMode="auto">
          <a:xfrm>
            <a:off x="7037355" y="5438392"/>
            <a:ext cx="97917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400" b="1" dirty="0">
                <a:solidFill>
                  <a:srgbClr val="FF0000"/>
                </a:solidFill>
                <a:latin typeface="Calibri" pitchFamily="34" charset="0"/>
              </a:rPr>
              <a:t>Nothing About Us, Without Us</a:t>
            </a:r>
          </a:p>
        </p:txBody>
      </p:sp>
      <p:pic>
        <p:nvPicPr>
          <p:cNvPr id="6" name="Picture 5">
            <a:extLst>
              <a:ext uri="{FF2B5EF4-FFF2-40B4-BE49-F238E27FC236}">
                <a16:creationId xmlns:a16="http://schemas.microsoft.com/office/drawing/2014/main" id="{31ADFB36-E3D9-4183-84AD-8CB285BE58EB}"/>
              </a:ext>
            </a:extLst>
          </p:cNvPr>
          <p:cNvPicPr/>
          <p:nvPr/>
        </p:nvPicPr>
        <p:blipFill>
          <a:blip r:embed="rId2"/>
          <a:stretch>
            <a:fillRect/>
          </a:stretch>
        </p:blipFill>
        <p:spPr>
          <a:xfrm>
            <a:off x="10774394" y="101632"/>
            <a:ext cx="1158811" cy="1158810"/>
          </a:xfrm>
          <a:prstGeom prst="rect">
            <a:avLst/>
          </a:prstGeom>
        </p:spPr>
      </p:pic>
    </p:spTree>
    <p:extLst>
      <p:ext uri="{BB962C8B-B14F-4D97-AF65-F5344CB8AC3E}">
        <p14:creationId xmlns:p14="http://schemas.microsoft.com/office/powerpoint/2010/main" val="21045420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20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2000"/>
                                        <p:tgtEl>
                                          <p:spTgt spid="3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2000"/>
                                        <p:tgtEl>
                                          <p:spTgt spid="3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2000"/>
                                        <p:tgtEl>
                                          <p:spTgt spid="30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2000"/>
                                        <p:tgtEl>
                                          <p:spTgt spid="30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2000"/>
                                        <p:tgtEl>
                                          <p:spTgt spid="307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Effect transition="in" filter="fade">
                                      <p:cBhvr>
                                        <p:cTn id="37" dur="2000"/>
                                        <p:tgtEl>
                                          <p:spTgt spid="307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075">
                                            <p:txEl>
                                              <p:pRg st="7" end="7"/>
                                            </p:txEl>
                                          </p:spTgt>
                                        </p:tgtEl>
                                        <p:attrNameLst>
                                          <p:attrName>style.visibility</p:attrName>
                                        </p:attrNameLst>
                                      </p:cBhvr>
                                      <p:to>
                                        <p:strVal val="visible"/>
                                      </p:to>
                                    </p:set>
                                    <p:animEffect transition="in" filter="fade">
                                      <p:cBhvr>
                                        <p:cTn id="42" dur="2000"/>
                                        <p:tgtEl>
                                          <p:spTgt spid="307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075">
                                            <p:txEl>
                                              <p:pRg st="8" end="8"/>
                                            </p:txEl>
                                          </p:spTgt>
                                        </p:tgtEl>
                                        <p:attrNameLst>
                                          <p:attrName>style.visibility</p:attrName>
                                        </p:attrNameLst>
                                      </p:cBhvr>
                                      <p:to>
                                        <p:strVal val="visible"/>
                                      </p:to>
                                    </p:set>
                                    <p:animEffect transition="in" filter="fade">
                                      <p:cBhvr>
                                        <p:cTn id="47" dur="2000"/>
                                        <p:tgtEl>
                                          <p:spTgt spid="3075">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075">
                                            <p:txEl>
                                              <p:pRg st="9" end="9"/>
                                            </p:txEl>
                                          </p:spTgt>
                                        </p:tgtEl>
                                        <p:attrNameLst>
                                          <p:attrName>style.visibility</p:attrName>
                                        </p:attrNameLst>
                                      </p:cBhvr>
                                      <p:to>
                                        <p:strVal val="visible"/>
                                      </p:to>
                                    </p:set>
                                    <p:animEffect transition="in" filter="fade">
                                      <p:cBhvr>
                                        <p:cTn id="52" dur="2000"/>
                                        <p:tgtEl>
                                          <p:spTgt spid="3075">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075">
                                            <p:txEl>
                                              <p:pRg st="10" end="10"/>
                                            </p:txEl>
                                          </p:spTgt>
                                        </p:tgtEl>
                                        <p:attrNameLst>
                                          <p:attrName>style.visibility</p:attrName>
                                        </p:attrNameLst>
                                      </p:cBhvr>
                                      <p:to>
                                        <p:strVal val="visible"/>
                                      </p:to>
                                    </p:set>
                                    <p:animEffect transition="in" filter="fade">
                                      <p:cBhvr>
                                        <p:cTn id="57" dur="2000"/>
                                        <p:tgtEl>
                                          <p:spTgt spid="307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075">
                                            <p:txEl>
                                              <p:pRg st="11" end="11"/>
                                            </p:txEl>
                                          </p:spTgt>
                                        </p:tgtEl>
                                        <p:attrNameLst>
                                          <p:attrName>style.visibility</p:attrName>
                                        </p:attrNameLst>
                                      </p:cBhvr>
                                      <p:to>
                                        <p:strVal val="visible"/>
                                      </p:to>
                                    </p:set>
                                    <p:animEffect transition="in" filter="fade">
                                      <p:cBhvr>
                                        <p:cTn id="62" dur="2000"/>
                                        <p:tgtEl>
                                          <p:spTgt spid="307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16224"/>
          </a:xfrm>
        </p:spPr>
        <p:txBody>
          <a:bodyPr rtlCol="0">
            <a:normAutofit fontScale="90000"/>
          </a:bodyPr>
          <a:lstStyle/>
          <a:p>
            <a:pPr>
              <a:defRPr/>
            </a:pPr>
            <a:r>
              <a:rPr lang="en-GB" b="1" dirty="0">
                <a:solidFill>
                  <a:srgbClr val="FF0000"/>
                </a:solidFill>
              </a:rPr>
              <a:t>Who Are People with Disabilities?</a:t>
            </a:r>
            <a:endParaRPr lang="en-GB" dirty="0">
              <a:solidFill>
                <a:srgbClr val="FF0000"/>
              </a:solidFill>
            </a:endParaRPr>
          </a:p>
        </p:txBody>
      </p:sp>
      <p:sp>
        <p:nvSpPr>
          <p:cNvPr id="3" name="Content Placeholder 2"/>
          <p:cNvSpPr>
            <a:spLocks noGrp="1"/>
          </p:cNvSpPr>
          <p:nvPr>
            <p:ph idx="1"/>
          </p:nvPr>
        </p:nvSpPr>
        <p:spPr>
          <a:xfrm>
            <a:off x="462708" y="1196977"/>
            <a:ext cx="11470497" cy="4950436"/>
          </a:xfrm>
        </p:spPr>
        <p:txBody>
          <a:bodyPr rtlCol="0">
            <a:normAutofit fontScale="85000" lnSpcReduction="10000"/>
          </a:bodyPr>
          <a:lstStyle/>
          <a:p>
            <a:pPr>
              <a:defRPr/>
            </a:pPr>
            <a:r>
              <a:rPr lang="en-GB" b="1" dirty="0"/>
              <a:t>Article 1 Purpose</a:t>
            </a:r>
            <a:endParaRPr lang="en-GB" dirty="0"/>
          </a:p>
          <a:p>
            <a:pPr>
              <a:defRPr/>
            </a:pPr>
            <a:r>
              <a:rPr lang="en-GB" dirty="0"/>
              <a:t>“The purpose of the present Convention is to promote, protect and ensure the full and equal enjoyment of all human rights and fundamental freedoms by </a:t>
            </a:r>
            <a:r>
              <a:rPr lang="en-GB" b="1" dirty="0"/>
              <a:t>all</a:t>
            </a:r>
            <a:r>
              <a:rPr lang="en-GB" dirty="0"/>
              <a:t> persons with disabilities, and to promote respect for their inherent dignity.”</a:t>
            </a:r>
          </a:p>
          <a:p>
            <a:pPr>
              <a:defRPr/>
            </a:pPr>
            <a:r>
              <a:rPr lang="en-GB" b="1" dirty="0"/>
              <a:t>Preamble(d)  UNCRPD</a:t>
            </a:r>
            <a:endParaRPr lang="en-GB" dirty="0"/>
          </a:p>
          <a:p>
            <a:pPr>
              <a:defRPr/>
            </a:pPr>
            <a:r>
              <a:rPr lang="en-GB" i="1" dirty="0"/>
              <a:t>“Recognizing</a:t>
            </a:r>
            <a:r>
              <a:rPr lang="en-GB" dirty="0"/>
              <a:t> that disability is an evolving concept and that disability results from the interaction between persons with impairments and attitudinal and environmental barriers that hinders their full and effective participation in society on an equal basis with others,”</a:t>
            </a:r>
          </a:p>
          <a:p>
            <a:pPr>
              <a:defRPr/>
            </a:pPr>
            <a:r>
              <a:rPr lang="en-GB" dirty="0"/>
              <a:t>Article 1 Purpose UNCRPD </a:t>
            </a:r>
          </a:p>
          <a:p>
            <a:pPr>
              <a:defRPr/>
            </a:pPr>
            <a:r>
              <a:rPr lang="en-GB" dirty="0"/>
              <a:t>“Persons with disabilities include those who have long-term physical, mental, intellectual or sensory impairments which in interaction with various barriers may hinder their full and effective participation in society on an equal basis with others.”</a:t>
            </a:r>
          </a:p>
          <a:p>
            <a:pPr>
              <a:defRPr/>
            </a:pPr>
            <a:r>
              <a:rPr lang="en-GB" b="1" dirty="0">
                <a:solidFill>
                  <a:srgbClr val="002060"/>
                </a:solidFill>
              </a:rPr>
              <a:t>UN Enable website  http://www.un.org/disabilities/default.asp?id=260</a:t>
            </a:r>
          </a:p>
          <a:p>
            <a:pPr>
              <a:defRPr/>
            </a:pPr>
            <a:endParaRPr lang="en-GB" b="1" dirty="0">
              <a:solidFill>
                <a:srgbClr val="002060"/>
              </a:solidFill>
            </a:endParaRPr>
          </a:p>
        </p:txBody>
      </p:sp>
      <p:pic>
        <p:nvPicPr>
          <p:cNvPr id="6" name="Picture 5">
            <a:extLst>
              <a:ext uri="{FF2B5EF4-FFF2-40B4-BE49-F238E27FC236}">
                <a16:creationId xmlns:a16="http://schemas.microsoft.com/office/drawing/2014/main" id="{6A5A1C79-3302-4BCB-8BCA-6696824545D0}"/>
              </a:ext>
            </a:extLst>
          </p:cNvPr>
          <p:cNvPicPr/>
          <p:nvPr/>
        </p:nvPicPr>
        <p:blipFill>
          <a:blip r:embed="rId2"/>
          <a:stretch>
            <a:fillRect/>
          </a:stretch>
        </p:blipFill>
        <p:spPr>
          <a:xfrm>
            <a:off x="10774394" y="101632"/>
            <a:ext cx="1158811" cy="1158810"/>
          </a:xfrm>
          <a:prstGeom prst="rect">
            <a:avLst/>
          </a:prstGeom>
        </p:spPr>
      </p:pic>
    </p:spTree>
    <p:extLst>
      <p:ext uri="{BB962C8B-B14F-4D97-AF65-F5344CB8AC3E}">
        <p14:creationId xmlns:p14="http://schemas.microsoft.com/office/powerpoint/2010/main" val="4025869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a:extLst>
              <a:ext uri="{FF2B5EF4-FFF2-40B4-BE49-F238E27FC236}">
                <a16:creationId xmlns:a16="http://schemas.microsoft.com/office/drawing/2014/main" id="{961FE8C0-02EC-4281-8CCE-A0503DB8DD55}"/>
              </a:ext>
            </a:extLst>
          </p:cNvPr>
          <p:cNvSpPr>
            <a:spLocks noGrp="1" noChangeArrowheads="1"/>
          </p:cNvSpPr>
          <p:nvPr>
            <p:ph type="title"/>
          </p:nvPr>
        </p:nvSpPr>
        <p:spPr>
          <a:xfrm>
            <a:off x="838200" y="365126"/>
            <a:ext cx="10515600" cy="505208"/>
          </a:xfrm>
        </p:spPr>
        <p:txBody>
          <a:bodyPr>
            <a:normAutofit fontScale="90000"/>
          </a:bodyPr>
          <a:lstStyle/>
          <a:p>
            <a:pPr eaLnBrk="1" hangingPunct="1"/>
            <a:r>
              <a:rPr lang="en-GB" altLang="en-US" b="1" dirty="0">
                <a:solidFill>
                  <a:srgbClr val="FF0000"/>
                </a:solidFill>
              </a:rPr>
              <a:t>General Principles (Article 3)</a:t>
            </a:r>
            <a:endParaRPr lang="en-US" altLang="en-US" b="1" dirty="0">
              <a:solidFill>
                <a:srgbClr val="FF0000"/>
              </a:solidFill>
            </a:endParaRPr>
          </a:p>
        </p:txBody>
      </p:sp>
      <p:sp>
        <p:nvSpPr>
          <p:cNvPr id="14340" name="Rectangle 3">
            <a:extLst>
              <a:ext uri="{FF2B5EF4-FFF2-40B4-BE49-F238E27FC236}">
                <a16:creationId xmlns:a16="http://schemas.microsoft.com/office/drawing/2014/main" id="{DBD9A9EF-27F6-4643-83F3-0FEFEE62F24A}"/>
              </a:ext>
            </a:extLst>
          </p:cNvPr>
          <p:cNvSpPr>
            <a:spLocks noGrp="1" noChangeArrowheads="1"/>
          </p:cNvSpPr>
          <p:nvPr>
            <p:ph type="body" idx="1"/>
          </p:nvPr>
        </p:nvSpPr>
        <p:spPr>
          <a:xfrm>
            <a:off x="838200" y="1133828"/>
            <a:ext cx="10515600" cy="5203910"/>
          </a:xfrm>
        </p:spPr>
        <p:txBody>
          <a:bodyPr>
            <a:noAutofit/>
          </a:bodyPr>
          <a:lstStyle/>
          <a:p>
            <a:pPr eaLnBrk="1" hangingPunct="1">
              <a:lnSpc>
                <a:spcPct val="90000"/>
              </a:lnSpc>
            </a:pPr>
            <a:r>
              <a:rPr lang="en-GB" altLang="en-US" sz="2400" b="1" dirty="0"/>
              <a:t>Respect for inherent dignity, individual autonomy including the freedom to make one’s own choices, and independence of persons</a:t>
            </a:r>
          </a:p>
          <a:p>
            <a:pPr eaLnBrk="1" hangingPunct="1">
              <a:lnSpc>
                <a:spcPct val="90000"/>
              </a:lnSpc>
            </a:pPr>
            <a:r>
              <a:rPr lang="en-GB" altLang="en-US" sz="2400" b="1" dirty="0"/>
              <a:t>Non-discrimination</a:t>
            </a:r>
          </a:p>
          <a:p>
            <a:pPr eaLnBrk="1" hangingPunct="1">
              <a:lnSpc>
                <a:spcPct val="90000"/>
              </a:lnSpc>
            </a:pPr>
            <a:r>
              <a:rPr lang="en-GB" altLang="en-US" sz="2400" b="1" dirty="0"/>
              <a:t>Full and effective participation and inclusion in society</a:t>
            </a:r>
          </a:p>
          <a:p>
            <a:pPr eaLnBrk="1" hangingPunct="1">
              <a:lnSpc>
                <a:spcPct val="90000"/>
              </a:lnSpc>
            </a:pPr>
            <a:r>
              <a:rPr lang="en-GB" altLang="en-US" sz="2400" b="1" dirty="0"/>
              <a:t>Respect for difference and acceptance of persons with disabilities as part of human diversity and humanity</a:t>
            </a:r>
          </a:p>
          <a:p>
            <a:pPr eaLnBrk="1" hangingPunct="1">
              <a:lnSpc>
                <a:spcPct val="90000"/>
              </a:lnSpc>
            </a:pPr>
            <a:r>
              <a:rPr lang="en-GB" altLang="en-US" sz="2400" b="1" dirty="0"/>
              <a:t>Equality of opportunity</a:t>
            </a:r>
          </a:p>
          <a:p>
            <a:pPr eaLnBrk="1" hangingPunct="1">
              <a:lnSpc>
                <a:spcPct val="90000"/>
              </a:lnSpc>
            </a:pPr>
            <a:r>
              <a:rPr lang="en-GB" altLang="en-US" sz="2400" b="1" dirty="0"/>
              <a:t>Accessibility</a:t>
            </a:r>
          </a:p>
          <a:p>
            <a:pPr eaLnBrk="1" hangingPunct="1">
              <a:lnSpc>
                <a:spcPct val="90000"/>
              </a:lnSpc>
            </a:pPr>
            <a:r>
              <a:rPr lang="en-GB" altLang="en-US" sz="2400" b="1" dirty="0"/>
              <a:t>Equality between men and women</a:t>
            </a:r>
          </a:p>
          <a:p>
            <a:pPr eaLnBrk="1" hangingPunct="1">
              <a:lnSpc>
                <a:spcPct val="90000"/>
              </a:lnSpc>
            </a:pPr>
            <a:r>
              <a:rPr lang="en-GB" altLang="en-US" sz="2400" b="1" dirty="0"/>
              <a:t>Respect for the evolving capacities of children with disabilities and respect for the right of children with disabilities to preserve their identities </a:t>
            </a:r>
            <a:endParaRPr lang="en-US" altLang="en-US" sz="2400" b="1" dirty="0"/>
          </a:p>
        </p:txBody>
      </p:sp>
      <p:pic>
        <p:nvPicPr>
          <p:cNvPr id="5" name="Picture 4">
            <a:extLst>
              <a:ext uri="{FF2B5EF4-FFF2-40B4-BE49-F238E27FC236}">
                <a16:creationId xmlns:a16="http://schemas.microsoft.com/office/drawing/2014/main" id="{398EEDA3-4577-4389-8B2F-02F646F730E8}"/>
              </a:ext>
            </a:extLst>
          </p:cNvPr>
          <p:cNvPicPr/>
          <p:nvPr/>
        </p:nvPicPr>
        <p:blipFill>
          <a:blip r:embed="rId3"/>
          <a:stretch>
            <a:fillRect/>
          </a:stretch>
        </p:blipFill>
        <p:spPr>
          <a:xfrm>
            <a:off x="10774394" y="101632"/>
            <a:ext cx="1158811" cy="115881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 calcmode="lin" valueType="num">
                                      <p:cBhvr additive="base">
                                        <p:cTn id="7" dur="500" fill="hold"/>
                                        <p:tgtEl>
                                          <p:spTgt spid="1434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4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40">
                                            <p:txEl>
                                              <p:pRg st="1" end="1"/>
                                            </p:txEl>
                                          </p:spTgt>
                                        </p:tgtEl>
                                        <p:attrNameLst>
                                          <p:attrName>style.visibility</p:attrName>
                                        </p:attrNameLst>
                                      </p:cBhvr>
                                      <p:to>
                                        <p:strVal val="visible"/>
                                      </p:to>
                                    </p:set>
                                    <p:anim calcmode="lin" valueType="num">
                                      <p:cBhvr additive="base">
                                        <p:cTn id="13" dur="500" fill="hold"/>
                                        <p:tgtEl>
                                          <p:spTgt spid="1434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4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340">
                                            <p:txEl>
                                              <p:pRg st="2" end="2"/>
                                            </p:txEl>
                                          </p:spTgt>
                                        </p:tgtEl>
                                        <p:attrNameLst>
                                          <p:attrName>style.visibility</p:attrName>
                                        </p:attrNameLst>
                                      </p:cBhvr>
                                      <p:to>
                                        <p:strVal val="visible"/>
                                      </p:to>
                                    </p:set>
                                    <p:anim calcmode="lin" valueType="num">
                                      <p:cBhvr additive="base">
                                        <p:cTn id="19" dur="500" fill="hold"/>
                                        <p:tgtEl>
                                          <p:spTgt spid="1434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4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340">
                                            <p:txEl>
                                              <p:pRg st="3" end="3"/>
                                            </p:txEl>
                                          </p:spTgt>
                                        </p:tgtEl>
                                        <p:attrNameLst>
                                          <p:attrName>style.visibility</p:attrName>
                                        </p:attrNameLst>
                                      </p:cBhvr>
                                      <p:to>
                                        <p:strVal val="visible"/>
                                      </p:to>
                                    </p:set>
                                    <p:anim calcmode="lin" valueType="num">
                                      <p:cBhvr additive="base">
                                        <p:cTn id="25" dur="500" fill="hold"/>
                                        <p:tgtEl>
                                          <p:spTgt spid="1434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4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340">
                                            <p:txEl>
                                              <p:pRg st="4" end="4"/>
                                            </p:txEl>
                                          </p:spTgt>
                                        </p:tgtEl>
                                        <p:attrNameLst>
                                          <p:attrName>style.visibility</p:attrName>
                                        </p:attrNameLst>
                                      </p:cBhvr>
                                      <p:to>
                                        <p:strVal val="visible"/>
                                      </p:to>
                                    </p:set>
                                    <p:anim calcmode="lin" valueType="num">
                                      <p:cBhvr additive="base">
                                        <p:cTn id="31" dur="500" fill="hold"/>
                                        <p:tgtEl>
                                          <p:spTgt spid="1434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4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340">
                                            <p:txEl>
                                              <p:pRg st="5" end="5"/>
                                            </p:txEl>
                                          </p:spTgt>
                                        </p:tgtEl>
                                        <p:attrNameLst>
                                          <p:attrName>style.visibility</p:attrName>
                                        </p:attrNameLst>
                                      </p:cBhvr>
                                      <p:to>
                                        <p:strVal val="visible"/>
                                      </p:to>
                                    </p:set>
                                    <p:anim calcmode="lin" valueType="num">
                                      <p:cBhvr additive="base">
                                        <p:cTn id="37" dur="500" fill="hold"/>
                                        <p:tgtEl>
                                          <p:spTgt spid="1434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34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4340">
                                            <p:txEl>
                                              <p:pRg st="6" end="6"/>
                                            </p:txEl>
                                          </p:spTgt>
                                        </p:tgtEl>
                                        <p:attrNameLst>
                                          <p:attrName>style.visibility</p:attrName>
                                        </p:attrNameLst>
                                      </p:cBhvr>
                                      <p:to>
                                        <p:strVal val="visible"/>
                                      </p:to>
                                    </p:set>
                                    <p:anim calcmode="lin" valueType="num">
                                      <p:cBhvr additive="base">
                                        <p:cTn id="43" dur="500" fill="hold"/>
                                        <p:tgtEl>
                                          <p:spTgt spid="1434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34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4340">
                                            <p:txEl>
                                              <p:pRg st="7" end="7"/>
                                            </p:txEl>
                                          </p:spTgt>
                                        </p:tgtEl>
                                        <p:attrNameLst>
                                          <p:attrName>style.visibility</p:attrName>
                                        </p:attrNameLst>
                                      </p:cBhvr>
                                      <p:to>
                                        <p:strVal val="visible"/>
                                      </p:to>
                                    </p:set>
                                    <p:anim calcmode="lin" valueType="num">
                                      <p:cBhvr additive="base">
                                        <p:cTn id="49" dur="500" fill="hold"/>
                                        <p:tgtEl>
                                          <p:spTgt spid="1434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340">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6613"/>
          </a:xfrm>
        </p:spPr>
        <p:txBody>
          <a:bodyPr rtlCol="0">
            <a:normAutofit/>
          </a:bodyPr>
          <a:lstStyle/>
          <a:p>
            <a:pPr>
              <a:defRPr/>
            </a:pPr>
            <a:r>
              <a:rPr lang="en-GB" b="1" i="1" dirty="0">
                <a:solidFill>
                  <a:srgbClr val="FF0000"/>
                </a:solidFill>
              </a:rPr>
              <a:t>Article 4, (State)General obligations</a:t>
            </a:r>
            <a:endParaRPr lang="en-GB" dirty="0">
              <a:solidFill>
                <a:srgbClr val="FF0000"/>
              </a:solidFill>
            </a:endParaRPr>
          </a:p>
        </p:txBody>
      </p:sp>
      <p:sp>
        <p:nvSpPr>
          <p:cNvPr id="3" name="Content Placeholder 2"/>
          <p:cNvSpPr>
            <a:spLocks noGrp="1"/>
          </p:cNvSpPr>
          <p:nvPr>
            <p:ph idx="1"/>
          </p:nvPr>
        </p:nvSpPr>
        <p:spPr>
          <a:xfrm>
            <a:off x="258795" y="979832"/>
            <a:ext cx="11298621" cy="6021387"/>
          </a:xfrm>
        </p:spPr>
        <p:txBody>
          <a:bodyPr rtlCol="0">
            <a:normAutofit fontScale="55000" lnSpcReduction="20000"/>
          </a:bodyPr>
          <a:lstStyle/>
          <a:p>
            <a:pPr>
              <a:buNone/>
              <a:defRPr/>
            </a:pPr>
            <a:br>
              <a:rPr lang="en-GB" sz="4200" b="1" i="1" dirty="0"/>
            </a:br>
            <a:r>
              <a:rPr lang="en-GB" sz="4200" b="1" i="1" dirty="0"/>
              <a:t>1. “States Parties </a:t>
            </a:r>
            <a:r>
              <a:rPr lang="en-GB" sz="4200" b="1" i="1" dirty="0">
                <a:solidFill>
                  <a:srgbClr val="FF0000"/>
                </a:solidFill>
              </a:rPr>
              <a:t>undertake to ensure and promote the full realization of all human rights and fundamental freedoms for all persons with disabilities </a:t>
            </a:r>
            <a:r>
              <a:rPr lang="en-GB" sz="4200" b="1" i="1" dirty="0"/>
              <a:t>without discrimination of any kind on the basis of disability. To this end, States Parties undertake:</a:t>
            </a:r>
            <a:br>
              <a:rPr lang="en-GB" sz="4200" b="1" i="1" dirty="0"/>
            </a:br>
            <a:br>
              <a:rPr lang="en-GB" sz="4200" b="1" i="1" dirty="0"/>
            </a:br>
            <a:r>
              <a:rPr lang="en-GB" sz="4200" b="1" i="1" dirty="0"/>
              <a:t>(a) To </a:t>
            </a:r>
            <a:r>
              <a:rPr lang="en-GB" sz="4200" b="1" i="1" dirty="0">
                <a:solidFill>
                  <a:srgbClr val="FF0000"/>
                </a:solidFill>
              </a:rPr>
              <a:t>adopt all appropriate legislative, administrative and other measures for the implementation</a:t>
            </a:r>
            <a:r>
              <a:rPr lang="en-GB" sz="4200" b="1" i="1" dirty="0"/>
              <a:t> of the rights recognized in the present Convention; </a:t>
            </a:r>
            <a:br>
              <a:rPr lang="en-GB" sz="4200" b="1" i="1" dirty="0"/>
            </a:br>
            <a:br>
              <a:rPr lang="en-GB" sz="4200" b="1" i="1" dirty="0"/>
            </a:br>
            <a:r>
              <a:rPr lang="en-GB" sz="4200" b="1" i="1" dirty="0"/>
              <a:t>(b) To </a:t>
            </a:r>
            <a:r>
              <a:rPr lang="en-GB" sz="4200" b="1" i="1" dirty="0">
                <a:solidFill>
                  <a:srgbClr val="FF0000"/>
                </a:solidFill>
              </a:rPr>
              <a:t>take all appropriate measures, including legislation, to modify or abolish existing laws, regulations, customs and practices that constitute discrimination </a:t>
            </a:r>
            <a:r>
              <a:rPr lang="en-GB" sz="4200" b="1" i="1" dirty="0"/>
              <a:t>against persons with disabilities; </a:t>
            </a:r>
            <a:br>
              <a:rPr lang="en-GB" sz="4200" b="1" i="1" dirty="0"/>
            </a:br>
            <a:br>
              <a:rPr lang="en-GB" sz="4200" b="1" i="1" dirty="0"/>
            </a:br>
            <a:r>
              <a:rPr lang="en-GB" sz="4200" b="1" i="1" dirty="0"/>
              <a:t>(c) </a:t>
            </a:r>
            <a:r>
              <a:rPr lang="en-GB" sz="4200" b="1" i="1" dirty="0">
                <a:solidFill>
                  <a:srgbClr val="FF0000"/>
                </a:solidFill>
              </a:rPr>
              <a:t>To take into account the protection and promotion of the human rights </a:t>
            </a:r>
            <a:r>
              <a:rPr lang="en-GB" sz="4200" b="1" i="1" dirty="0"/>
              <a:t>of persons with disabilities </a:t>
            </a:r>
            <a:r>
              <a:rPr lang="en-GB" sz="4200" b="1" i="1" dirty="0">
                <a:solidFill>
                  <a:srgbClr val="FF0000"/>
                </a:solidFill>
              </a:rPr>
              <a:t>in all policies and programmes</a:t>
            </a:r>
            <a:r>
              <a:rPr lang="en-GB" sz="4200" b="1" i="1" dirty="0"/>
              <a:t>; </a:t>
            </a:r>
            <a:br>
              <a:rPr lang="en-GB" sz="4200" b="1" i="1" dirty="0"/>
            </a:br>
            <a:br>
              <a:rPr lang="en-GB" sz="4200" b="1" i="1" dirty="0"/>
            </a:br>
            <a:r>
              <a:rPr lang="en-GB" sz="4200" b="1" i="1" dirty="0"/>
              <a:t>(d) </a:t>
            </a:r>
            <a:r>
              <a:rPr lang="en-GB" sz="4200" b="1" i="1" dirty="0">
                <a:solidFill>
                  <a:srgbClr val="FF0000"/>
                </a:solidFill>
              </a:rPr>
              <a:t>To refrain from engaging in any act or practice that is inconsistent </a:t>
            </a:r>
            <a:r>
              <a:rPr lang="en-GB" sz="4200" b="1" i="1" dirty="0"/>
              <a:t>with the present Convention and to </a:t>
            </a:r>
            <a:r>
              <a:rPr lang="en-GB" sz="4200" b="1" i="1" dirty="0">
                <a:solidFill>
                  <a:srgbClr val="FF0000"/>
                </a:solidFill>
              </a:rPr>
              <a:t>ensure that public authorities and institutions act in conformity </a:t>
            </a:r>
            <a:r>
              <a:rPr lang="en-GB" sz="4200" b="1" i="1" dirty="0"/>
              <a:t>with the present Convention; </a:t>
            </a:r>
            <a:br>
              <a:rPr lang="en-GB" sz="4200" b="1" i="1" dirty="0"/>
            </a:br>
            <a:br>
              <a:rPr lang="en-GB" sz="4200" b="1" i="1" dirty="0"/>
            </a:br>
            <a:r>
              <a:rPr lang="en-GB" sz="4200" b="1" i="1" dirty="0"/>
              <a:t>(e) To take </a:t>
            </a:r>
            <a:r>
              <a:rPr lang="en-GB" sz="4200" b="1" i="1" dirty="0">
                <a:solidFill>
                  <a:srgbClr val="FF0000"/>
                </a:solidFill>
              </a:rPr>
              <a:t>all appropriate measures to eliminate discrimination </a:t>
            </a:r>
            <a:r>
              <a:rPr lang="en-GB" sz="4200" b="1" i="1" dirty="0"/>
              <a:t>on the basis of disability by </a:t>
            </a:r>
            <a:r>
              <a:rPr lang="en-GB" sz="4200" b="1" i="1" dirty="0">
                <a:solidFill>
                  <a:srgbClr val="FF0000"/>
                </a:solidFill>
              </a:rPr>
              <a:t>any person, organization or private enterprise; </a:t>
            </a:r>
            <a:br>
              <a:rPr lang="en-GB" sz="4200" b="1" i="1" dirty="0"/>
            </a:br>
            <a:br>
              <a:rPr lang="en-GB" i="1" dirty="0"/>
            </a:br>
            <a:endParaRPr lang="en-GB" dirty="0"/>
          </a:p>
        </p:txBody>
      </p:sp>
      <p:pic>
        <p:nvPicPr>
          <p:cNvPr id="4" name="Picture 3">
            <a:extLst>
              <a:ext uri="{FF2B5EF4-FFF2-40B4-BE49-F238E27FC236}">
                <a16:creationId xmlns:a16="http://schemas.microsoft.com/office/drawing/2014/main" id="{6E778C18-0E66-4E2B-888E-636D9CBC5135}"/>
              </a:ext>
            </a:extLst>
          </p:cNvPr>
          <p:cNvPicPr/>
          <p:nvPr/>
        </p:nvPicPr>
        <p:blipFill>
          <a:blip r:embed="rId2"/>
          <a:stretch>
            <a:fillRect/>
          </a:stretch>
        </p:blipFill>
        <p:spPr>
          <a:xfrm>
            <a:off x="10774394" y="101632"/>
            <a:ext cx="1158811" cy="1158810"/>
          </a:xfrm>
          <a:prstGeom prst="rect">
            <a:avLst/>
          </a:prstGeom>
        </p:spPr>
      </p:pic>
    </p:spTree>
    <p:extLst>
      <p:ext uri="{BB962C8B-B14F-4D97-AF65-F5344CB8AC3E}">
        <p14:creationId xmlns:p14="http://schemas.microsoft.com/office/powerpoint/2010/main" val="86623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itle 1"/>
          <p:cNvSpPr>
            <a:spLocks noGrp="1"/>
          </p:cNvSpPr>
          <p:nvPr>
            <p:ph type="title"/>
          </p:nvPr>
        </p:nvSpPr>
        <p:spPr>
          <a:xfrm>
            <a:off x="838200" y="365125"/>
            <a:ext cx="10515600" cy="604359"/>
          </a:xfrm>
        </p:spPr>
        <p:txBody>
          <a:bodyPr>
            <a:normAutofit fontScale="90000"/>
          </a:bodyPr>
          <a:lstStyle/>
          <a:p>
            <a:pPr eaLnBrk="1" hangingPunct="1"/>
            <a:r>
              <a:rPr lang="en-GB" b="1" dirty="0">
                <a:solidFill>
                  <a:srgbClr val="FF0000"/>
                </a:solidFill>
              </a:rPr>
              <a:t>Article 4 continued</a:t>
            </a:r>
          </a:p>
        </p:txBody>
      </p:sp>
      <p:sp>
        <p:nvSpPr>
          <p:cNvPr id="3" name="Content Placeholder 2"/>
          <p:cNvSpPr>
            <a:spLocks noGrp="1"/>
          </p:cNvSpPr>
          <p:nvPr>
            <p:ph idx="1"/>
          </p:nvPr>
        </p:nvSpPr>
        <p:spPr>
          <a:xfrm>
            <a:off x="462455" y="1092200"/>
            <a:ext cx="11267089" cy="5400675"/>
          </a:xfrm>
        </p:spPr>
        <p:txBody>
          <a:bodyPr rtlCol="0">
            <a:normAutofit fontScale="62500" lnSpcReduction="20000"/>
          </a:bodyPr>
          <a:lstStyle/>
          <a:p>
            <a:pPr>
              <a:defRPr/>
            </a:pPr>
            <a:r>
              <a:rPr lang="en-GB" i="1" dirty="0"/>
              <a:t>(</a:t>
            </a:r>
            <a:r>
              <a:rPr lang="en-GB" sz="3800" b="1" i="1" dirty="0"/>
              <a:t>f) To </a:t>
            </a:r>
            <a:r>
              <a:rPr lang="en-GB" sz="3800" b="1" i="1" dirty="0">
                <a:solidFill>
                  <a:srgbClr val="FF0000"/>
                </a:solidFill>
              </a:rPr>
              <a:t>undertake or promote research and development of universally designed goods, services, equipment and facilities</a:t>
            </a:r>
            <a:r>
              <a:rPr lang="en-GB" sz="3800" b="1" i="1" dirty="0"/>
              <a:t>, as defined in article 2 of the present Convention, which should require the minimum possible adaptation and the least cost to meet the specific needs of a person with disabilities, to promote their availability and use, and to promote universal design in the development of standards and guidelines; </a:t>
            </a:r>
            <a:br>
              <a:rPr lang="en-GB" sz="3800" b="1" i="1" dirty="0"/>
            </a:br>
            <a:br>
              <a:rPr lang="en-GB" sz="3800" b="1" i="1" dirty="0"/>
            </a:br>
            <a:r>
              <a:rPr lang="en-GB" sz="3800" b="1" i="1" dirty="0"/>
              <a:t>(g) To undertake or promote </a:t>
            </a:r>
            <a:r>
              <a:rPr lang="en-GB" sz="3800" b="1" i="1" dirty="0">
                <a:solidFill>
                  <a:srgbClr val="FF0000"/>
                </a:solidFill>
              </a:rPr>
              <a:t>research and development </a:t>
            </a:r>
            <a:r>
              <a:rPr lang="en-GB" sz="3800" b="1" i="1" dirty="0"/>
              <a:t>of, and to promote the availability and </a:t>
            </a:r>
            <a:r>
              <a:rPr lang="en-GB" sz="3800" b="1" i="1" dirty="0">
                <a:solidFill>
                  <a:srgbClr val="FF0000"/>
                </a:solidFill>
              </a:rPr>
              <a:t>use of new technologies, including information and communications technologies, mobility aids, devices and assistive technologies</a:t>
            </a:r>
            <a:r>
              <a:rPr lang="en-GB" sz="3800" b="1" i="1" dirty="0"/>
              <a:t>, suitable for persons with disabilities, </a:t>
            </a:r>
            <a:r>
              <a:rPr lang="en-GB" sz="3800" b="1" i="1" dirty="0">
                <a:solidFill>
                  <a:srgbClr val="FF0000"/>
                </a:solidFill>
              </a:rPr>
              <a:t>giving priority to technologies at an affordable cost</a:t>
            </a:r>
            <a:r>
              <a:rPr lang="en-GB" sz="3800" b="1" i="1" dirty="0"/>
              <a:t>; </a:t>
            </a:r>
            <a:br>
              <a:rPr lang="en-GB" sz="3800" b="1" i="1" dirty="0"/>
            </a:br>
            <a:br>
              <a:rPr lang="en-GB" sz="3800" b="1" i="1" dirty="0"/>
            </a:br>
            <a:r>
              <a:rPr lang="en-GB" sz="3800" b="1" i="1" dirty="0"/>
              <a:t>(h) To provide </a:t>
            </a:r>
            <a:r>
              <a:rPr lang="en-GB" sz="3800" b="1" i="1" dirty="0">
                <a:solidFill>
                  <a:srgbClr val="FF0000"/>
                </a:solidFill>
              </a:rPr>
              <a:t>accessible information to persons with disabilities about mobility aids, devices and assistive technologies, including new technologies, as well as other forms of assistance, support services and facilities; </a:t>
            </a:r>
            <a:br>
              <a:rPr lang="en-GB" sz="3800" b="1" i="1" dirty="0"/>
            </a:br>
            <a:br>
              <a:rPr lang="en-GB" sz="3800" b="1" i="1" dirty="0"/>
            </a:br>
            <a:r>
              <a:rPr lang="en-GB" sz="3800" b="1" i="1" dirty="0"/>
              <a:t>(</a:t>
            </a:r>
            <a:r>
              <a:rPr lang="en-GB" sz="3800" b="1" i="1" dirty="0" err="1"/>
              <a:t>i</a:t>
            </a:r>
            <a:r>
              <a:rPr lang="en-GB" sz="3800" b="1" i="1" dirty="0"/>
              <a:t>) To promote the </a:t>
            </a:r>
            <a:r>
              <a:rPr lang="en-GB" sz="3800" b="1" i="1" dirty="0">
                <a:solidFill>
                  <a:srgbClr val="FF0000"/>
                </a:solidFill>
              </a:rPr>
              <a:t>training of professionals and staff working with persons with disabilities in the rights recognized in this Convention</a:t>
            </a:r>
            <a:r>
              <a:rPr lang="en-GB" sz="3800" b="1" i="1" dirty="0"/>
              <a:t> so as to better provide the assistance and services guaranteed by those rights. </a:t>
            </a:r>
            <a:br>
              <a:rPr lang="en-GB" sz="3800" b="1" i="1" dirty="0"/>
            </a:br>
            <a:endParaRPr lang="en-GB" sz="3800" b="1" dirty="0"/>
          </a:p>
        </p:txBody>
      </p:sp>
      <p:pic>
        <p:nvPicPr>
          <p:cNvPr id="4" name="Picture 3">
            <a:extLst>
              <a:ext uri="{FF2B5EF4-FFF2-40B4-BE49-F238E27FC236}">
                <a16:creationId xmlns:a16="http://schemas.microsoft.com/office/drawing/2014/main" id="{E58D6418-99B6-4787-BB02-581363FAB32D}"/>
              </a:ext>
            </a:extLst>
          </p:cNvPr>
          <p:cNvPicPr/>
          <p:nvPr/>
        </p:nvPicPr>
        <p:blipFill>
          <a:blip r:embed="rId2"/>
          <a:stretch>
            <a:fillRect/>
          </a:stretch>
        </p:blipFill>
        <p:spPr>
          <a:xfrm>
            <a:off x="10774394" y="101632"/>
            <a:ext cx="1158811" cy="1158810"/>
          </a:xfrm>
          <a:prstGeom prst="rect">
            <a:avLst/>
          </a:prstGeom>
        </p:spPr>
      </p:pic>
    </p:spTree>
    <p:extLst>
      <p:ext uri="{BB962C8B-B14F-4D97-AF65-F5344CB8AC3E}">
        <p14:creationId xmlns:p14="http://schemas.microsoft.com/office/powerpoint/2010/main" val="3715078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9677" y="101632"/>
            <a:ext cx="8229600" cy="649287"/>
          </a:xfrm>
        </p:spPr>
        <p:txBody>
          <a:bodyPr rtlCol="0">
            <a:normAutofit fontScale="90000"/>
          </a:bodyPr>
          <a:lstStyle/>
          <a:p>
            <a:pPr>
              <a:defRPr/>
            </a:pPr>
            <a:r>
              <a:rPr lang="en-GB" b="1" dirty="0">
                <a:solidFill>
                  <a:srgbClr val="FF0000"/>
                </a:solidFill>
              </a:rPr>
              <a:t>Article 4 -3</a:t>
            </a:r>
          </a:p>
        </p:txBody>
      </p:sp>
      <p:sp>
        <p:nvSpPr>
          <p:cNvPr id="3" name="Content Placeholder 2"/>
          <p:cNvSpPr>
            <a:spLocks noGrp="1"/>
          </p:cNvSpPr>
          <p:nvPr>
            <p:ph idx="1"/>
          </p:nvPr>
        </p:nvSpPr>
        <p:spPr>
          <a:xfrm>
            <a:off x="275676" y="1145755"/>
            <a:ext cx="11435255" cy="5023692"/>
          </a:xfrm>
        </p:spPr>
        <p:txBody>
          <a:bodyPr rtlCol="0">
            <a:normAutofit fontScale="70000" lnSpcReduction="20000"/>
          </a:bodyPr>
          <a:lstStyle/>
          <a:p>
            <a:pPr marL="0" indent="0">
              <a:buNone/>
              <a:defRPr/>
            </a:pPr>
            <a:r>
              <a:rPr lang="en-GB" b="1" i="1" dirty="0"/>
              <a:t>2. With regard to economic, social and cultural rights, each State Party </a:t>
            </a:r>
            <a:r>
              <a:rPr lang="en-GB" b="1" i="1" dirty="0">
                <a:solidFill>
                  <a:srgbClr val="FF0000"/>
                </a:solidFill>
              </a:rPr>
              <a:t>undertakes to take measures to the maximum of its available resources </a:t>
            </a:r>
            <a:r>
              <a:rPr lang="en-GB" b="1" i="1" dirty="0"/>
              <a:t>and, where needed, within the framework of international cooperation, with a view to </a:t>
            </a:r>
            <a:r>
              <a:rPr lang="en-GB" b="1" i="1" dirty="0">
                <a:solidFill>
                  <a:srgbClr val="FF0000"/>
                </a:solidFill>
              </a:rPr>
              <a:t>achieving progressively </a:t>
            </a:r>
            <a:r>
              <a:rPr lang="en-GB" b="1" i="1" dirty="0"/>
              <a:t>the full realization of these rights, </a:t>
            </a:r>
            <a:r>
              <a:rPr lang="en-GB" b="1" i="1" dirty="0">
                <a:solidFill>
                  <a:srgbClr val="FF0000"/>
                </a:solidFill>
              </a:rPr>
              <a:t>without prejudice to those obligations contained in the present Convention that are immediately applicable according to international law. </a:t>
            </a:r>
            <a:br>
              <a:rPr lang="en-GB" b="1" i="1" dirty="0"/>
            </a:br>
            <a:br>
              <a:rPr lang="en-GB" b="1" i="1" dirty="0"/>
            </a:br>
            <a:r>
              <a:rPr lang="en-GB" b="1" i="1" dirty="0"/>
              <a:t>3. In the development and implementation of legislation and policies to implement the present Convention, and in other decision-making processes concerning issues relating to persons with disabilities, </a:t>
            </a:r>
            <a:r>
              <a:rPr lang="en-GB" b="1" i="1" dirty="0">
                <a:solidFill>
                  <a:srgbClr val="FF0000"/>
                </a:solidFill>
              </a:rPr>
              <a:t>States Parties shall closely consult with and actively involve persons with disabilities, including children with disabilities, through their representative organizations. </a:t>
            </a:r>
            <a:br>
              <a:rPr lang="en-GB" b="1" i="1" dirty="0">
                <a:solidFill>
                  <a:srgbClr val="FF0000"/>
                </a:solidFill>
              </a:rPr>
            </a:br>
            <a:br>
              <a:rPr lang="en-GB" b="1" i="1" dirty="0">
                <a:solidFill>
                  <a:srgbClr val="FF0000"/>
                </a:solidFill>
              </a:rPr>
            </a:br>
            <a:r>
              <a:rPr lang="en-GB" b="1" i="1" dirty="0"/>
              <a:t>4. Nothing in the present Convention shall affect any </a:t>
            </a:r>
            <a:r>
              <a:rPr lang="en-GB" b="1" i="1" dirty="0">
                <a:solidFill>
                  <a:srgbClr val="FF0000"/>
                </a:solidFill>
              </a:rPr>
              <a:t>provisions which are more conducive to the realization of the rights of persons with disabilities</a:t>
            </a:r>
            <a:r>
              <a:rPr lang="en-GB" b="1" i="1" dirty="0"/>
              <a:t> and which may be contained in the law of a State Party or international law in force for that State. There shall be no restriction upon or derogation from any of the human rights and fundamental freedoms recognized or existing in any State Party to the present Convention pursuant to law, conventions, regulation or custom on the pretext that the present Convention does not recognize such rights or freedoms or that it recognizes them to a lesser extent. </a:t>
            </a:r>
            <a:br>
              <a:rPr lang="en-GB" b="1" i="1" dirty="0"/>
            </a:br>
            <a:br>
              <a:rPr lang="en-GB" b="1" i="1" dirty="0"/>
            </a:br>
            <a:r>
              <a:rPr lang="en-GB" b="1" i="1" dirty="0"/>
              <a:t>5. The provisions of the present Convention shall extend to </a:t>
            </a:r>
            <a:r>
              <a:rPr lang="en-GB" b="1" i="1" dirty="0">
                <a:solidFill>
                  <a:srgbClr val="FF0000"/>
                </a:solidFill>
              </a:rPr>
              <a:t>all parts of federal states </a:t>
            </a:r>
            <a:r>
              <a:rPr lang="en-GB" b="1" i="1" dirty="0"/>
              <a:t>without any limitations or exceptions”.</a:t>
            </a:r>
            <a:endParaRPr lang="en-GB" b="1" dirty="0"/>
          </a:p>
        </p:txBody>
      </p:sp>
      <p:pic>
        <p:nvPicPr>
          <p:cNvPr id="4" name="Picture 3">
            <a:extLst>
              <a:ext uri="{FF2B5EF4-FFF2-40B4-BE49-F238E27FC236}">
                <a16:creationId xmlns:a16="http://schemas.microsoft.com/office/drawing/2014/main" id="{81FE4522-28C3-4690-A931-1690FE879BEA}"/>
              </a:ext>
            </a:extLst>
          </p:cNvPr>
          <p:cNvPicPr/>
          <p:nvPr/>
        </p:nvPicPr>
        <p:blipFill>
          <a:blip r:embed="rId2"/>
          <a:stretch>
            <a:fillRect/>
          </a:stretch>
        </p:blipFill>
        <p:spPr>
          <a:xfrm>
            <a:off x="10774395" y="101632"/>
            <a:ext cx="936536" cy="933954"/>
          </a:xfrm>
          <a:prstGeom prst="rect">
            <a:avLst/>
          </a:prstGeom>
        </p:spPr>
      </p:pic>
    </p:spTree>
    <p:extLst>
      <p:ext uri="{BB962C8B-B14F-4D97-AF65-F5344CB8AC3E}">
        <p14:creationId xmlns:p14="http://schemas.microsoft.com/office/powerpoint/2010/main" val="23340402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8427"/>
          </a:xfrm>
        </p:spPr>
        <p:txBody>
          <a:bodyPr rtlCol="0">
            <a:normAutofit fontScale="90000"/>
          </a:bodyPr>
          <a:lstStyle/>
          <a:p>
            <a:pPr>
              <a:defRPr/>
            </a:pPr>
            <a:r>
              <a:rPr lang="en-GB" b="1" i="1" dirty="0">
                <a:solidFill>
                  <a:srgbClr val="FF0000"/>
                </a:solidFill>
              </a:rPr>
              <a:t>Article 5 -Equality and non-discrimination </a:t>
            </a:r>
            <a:endParaRPr lang="en-GB" dirty="0">
              <a:solidFill>
                <a:srgbClr val="FF0000"/>
              </a:solidFill>
            </a:endParaRPr>
          </a:p>
        </p:txBody>
      </p:sp>
      <p:sp>
        <p:nvSpPr>
          <p:cNvPr id="3" name="Content Placeholder 2"/>
          <p:cNvSpPr>
            <a:spLocks noGrp="1"/>
          </p:cNvSpPr>
          <p:nvPr>
            <p:ph idx="1"/>
          </p:nvPr>
        </p:nvSpPr>
        <p:spPr>
          <a:xfrm>
            <a:off x="350767" y="1093424"/>
            <a:ext cx="11277600" cy="4877718"/>
          </a:xfrm>
        </p:spPr>
        <p:txBody>
          <a:bodyPr rtlCol="0">
            <a:normAutofit lnSpcReduction="10000"/>
          </a:bodyPr>
          <a:lstStyle/>
          <a:p>
            <a:pPr>
              <a:defRPr/>
            </a:pPr>
            <a:r>
              <a:rPr lang="en-GB" b="1" i="1" dirty="0"/>
              <a:t>1. “States Parties recognize that </a:t>
            </a:r>
            <a:r>
              <a:rPr lang="en-GB" b="1" i="1" dirty="0">
                <a:solidFill>
                  <a:srgbClr val="FF0000"/>
                </a:solidFill>
              </a:rPr>
              <a:t>all persons are equal before and under the law and are entitled without any discrimination to the equal protection </a:t>
            </a:r>
            <a:r>
              <a:rPr lang="en-GB" b="1" i="1" dirty="0"/>
              <a:t>and equal benefit of the law.</a:t>
            </a:r>
            <a:endParaRPr lang="en-GB" b="1" dirty="0"/>
          </a:p>
          <a:p>
            <a:pPr>
              <a:defRPr/>
            </a:pPr>
            <a:r>
              <a:rPr lang="en-GB" b="1" i="1" dirty="0"/>
              <a:t>2. States Parties shall </a:t>
            </a:r>
            <a:r>
              <a:rPr lang="en-GB" b="1" i="1" dirty="0">
                <a:solidFill>
                  <a:srgbClr val="FF0000"/>
                </a:solidFill>
              </a:rPr>
              <a:t>prohibit all discrimination on the basis of disability and guarantee to persons with disabilities equal and effective legal protection against discrimination on all grounds.</a:t>
            </a:r>
            <a:endParaRPr lang="en-GB" b="1" dirty="0">
              <a:solidFill>
                <a:srgbClr val="FF0000"/>
              </a:solidFill>
            </a:endParaRPr>
          </a:p>
          <a:p>
            <a:pPr>
              <a:defRPr/>
            </a:pPr>
            <a:r>
              <a:rPr lang="en-GB" b="1" i="1" dirty="0"/>
              <a:t>3. In order to promote equality and eliminate discrimination, States Parties shall take all appropriate steps to ensure that </a:t>
            </a:r>
            <a:r>
              <a:rPr lang="en-GB" b="1" i="1" dirty="0">
                <a:solidFill>
                  <a:srgbClr val="FF0000"/>
                </a:solidFill>
              </a:rPr>
              <a:t>reasonable accommodation </a:t>
            </a:r>
            <a:r>
              <a:rPr lang="en-GB" b="1" i="1" dirty="0"/>
              <a:t>is provided.</a:t>
            </a:r>
            <a:endParaRPr lang="en-GB" b="1" dirty="0"/>
          </a:p>
          <a:p>
            <a:pPr>
              <a:defRPr/>
            </a:pPr>
            <a:r>
              <a:rPr lang="en-GB" b="1" i="1" dirty="0"/>
              <a:t>4. Specific measures which are necessary to accelerate or achieve de facto equality of persons with disabilities shall not be considered discrimination under the terms of the present Convention”.</a:t>
            </a:r>
            <a:endParaRPr lang="en-GB" b="1" dirty="0"/>
          </a:p>
          <a:p>
            <a:pPr>
              <a:defRPr/>
            </a:pPr>
            <a:endParaRPr lang="en-GB" dirty="0"/>
          </a:p>
        </p:txBody>
      </p:sp>
      <p:pic>
        <p:nvPicPr>
          <p:cNvPr id="4" name="Picture 3">
            <a:extLst>
              <a:ext uri="{FF2B5EF4-FFF2-40B4-BE49-F238E27FC236}">
                <a16:creationId xmlns:a16="http://schemas.microsoft.com/office/drawing/2014/main" id="{9489BCAA-3A4B-4103-838D-BEBBF15965AB}"/>
              </a:ext>
            </a:extLst>
          </p:cNvPr>
          <p:cNvPicPr/>
          <p:nvPr/>
        </p:nvPicPr>
        <p:blipFill>
          <a:blip r:embed="rId2"/>
          <a:stretch>
            <a:fillRect/>
          </a:stretch>
        </p:blipFill>
        <p:spPr>
          <a:xfrm>
            <a:off x="10774394" y="101632"/>
            <a:ext cx="1158811" cy="1158810"/>
          </a:xfrm>
          <a:prstGeom prst="rect">
            <a:avLst/>
          </a:prstGeom>
        </p:spPr>
      </p:pic>
    </p:spTree>
    <p:extLst>
      <p:ext uri="{BB962C8B-B14F-4D97-AF65-F5344CB8AC3E}">
        <p14:creationId xmlns:p14="http://schemas.microsoft.com/office/powerpoint/2010/main" val="26221661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a:extLst>
              <a:ext uri="{FF2B5EF4-FFF2-40B4-BE49-F238E27FC236}">
                <a16:creationId xmlns:a16="http://schemas.microsoft.com/office/drawing/2014/main" id="{C045B94E-2588-4093-B819-4BB67E3CB753}"/>
              </a:ext>
            </a:extLst>
          </p:cNvPr>
          <p:cNvSpPr>
            <a:spLocks noGrp="1" noChangeArrowheads="1"/>
          </p:cNvSpPr>
          <p:nvPr>
            <p:ph type="title"/>
          </p:nvPr>
        </p:nvSpPr>
        <p:spPr>
          <a:xfrm>
            <a:off x="838200" y="218913"/>
            <a:ext cx="10515600" cy="917137"/>
          </a:xfrm>
        </p:spPr>
        <p:txBody>
          <a:bodyPr/>
          <a:lstStyle/>
          <a:p>
            <a:pPr eaLnBrk="1" hangingPunct="1"/>
            <a:r>
              <a:rPr lang="en-GB" altLang="en-US" b="1" dirty="0">
                <a:solidFill>
                  <a:srgbClr val="FF0000"/>
                </a:solidFill>
              </a:rPr>
              <a:t>General Principles: Accessibility</a:t>
            </a:r>
            <a:endParaRPr lang="en-US" altLang="en-US" b="1" dirty="0">
              <a:solidFill>
                <a:srgbClr val="FF0000"/>
              </a:solidFill>
            </a:endParaRPr>
          </a:p>
        </p:txBody>
      </p:sp>
      <p:sp>
        <p:nvSpPr>
          <p:cNvPr id="17412" name="Rectangle 3">
            <a:extLst>
              <a:ext uri="{FF2B5EF4-FFF2-40B4-BE49-F238E27FC236}">
                <a16:creationId xmlns:a16="http://schemas.microsoft.com/office/drawing/2014/main" id="{0E910C58-1B5C-4E9A-9584-582278230463}"/>
              </a:ext>
            </a:extLst>
          </p:cNvPr>
          <p:cNvSpPr>
            <a:spLocks noGrp="1" noChangeArrowheads="1"/>
          </p:cNvSpPr>
          <p:nvPr>
            <p:ph type="body" idx="1"/>
          </p:nvPr>
        </p:nvSpPr>
        <p:spPr>
          <a:xfrm>
            <a:off x="388882" y="1253331"/>
            <a:ext cx="11582400" cy="4949165"/>
          </a:xfrm>
        </p:spPr>
        <p:txBody>
          <a:bodyPr>
            <a:normAutofit lnSpcReduction="10000"/>
          </a:bodyPr>
          <a:lstStyle/>
          <a:p>
            <a:pPr eaLnBrk="1" hangingPunct="1">
              <a:lnSpc>
                <a:spcPct val="80000"/>
              </a:lnSpc>
              <a:buFont typeface="Wingdings" panose="05000000000000000000" pitchFamily="2" charset="2"/>
              <a:buNone/>
            </a:pPr>
            <a:endParaRPr lang="en-US" altLang="en-US" sz="2400" dirty="0"/>
          </a:p>
          <a:p>
            <a:pPr eaLnBrk="1" hangingPunct="1">
              <a:lnSpc>
                <a:spcPct val="80000"/>
              </a:lnSpc>
            </a:pPr>
            <a:r>
              <a:rPr lang="en-US" altLang="en-US" sz="2400" b="1" dirty="0"/>
              <a:t>Important as a means to </a:t>
            </a:r>
            <a:r>
              <a:rPr lang="en-US" altLang="en-US" sz="2400" b="1" dirty="0">
                <a:solidFill>
                  <a:srgbClr val="FF0000"/>
                </a:solidFill>
              </a:rPr>
              <a:t>empowerment and inclusion</a:t>
            </a:r>
          </a:p>
          <a:p>
            <a:pPr eaLnBrk="1" hangingPunct="1">
              <a:lnSpc>
                <a:spcPct val="80000"/>
              </a:lnSpc>
            </a:pPr>
            <a:r>
              <a:rPr lang="en-US" altLang="en-US" sz="2400" b="1" dirty="0">
                <a:solidFill>
                  <a:srgbClr val="FF0000"/>
                </a:solidFill>
              </a:rPr>
              <a:t>Both a general principle and a stand-alone article </a:t>
            </a:r>
            <a:r>
              <a:rPr lang="en-US" altLang="en-US" sz="2400" b="1" dirty="0"/>
              <a:t>(article 9)</a:t>
            </a:r>
          </a:p>
          <a:p>
            <a:pPr eaLnBrk="1" hangingPunct="1">
              <a:lnSpc>
                <a:spcPct val="80000"/>
              </a:lnSpc>
            </a:pPr>
            <a:r>
              <a:rPr lang="en-US" altLang="en-US" sz="2400" b="1" dirty="0"/>
              <a:t>Access must be ensured to:</a:t>
            </a:r>
          </a:p>
          <a:p>
            <a:pPr lvl="1" eaLnBrk="1" hangingPunct="1">
              <a:lnSpc>
                <a:spcPct val="80000"/>
              </a:lnSpc>
            </a:pPr>
            <a:r>
              <a:rPr lang="en-US" altLang="en-US" b="1" dirty="0">
                <a:solidFill>
                  <a:srgbClr val="FF0000"/>
                </a:solidFill>
              </a:rPr>
              <a:t>Justice</a:t>
            </a:r>
            <a:r>
              <a:rPr lang="en-US" altLang="en-US" b="1" dirty="0"/>
              <a:t> (article 13)</a:t>
            </a:r>
          </a:p>
          <a:p>
            <a:pPr lvl="1" eaLnBrk="1" hangingPunct="1">
              <a:lnSpc>
                <a:spcPct val="80000"/>
              </a:lnSpc>
            </a:pPr>
            <a:r>
              <a:rPr lang="en-US" altLang="en-US" b="1" dirty="0">
                <a:solidFill>
                  <a:srgbClr val="FF0000"/>
                </a:solidFill>
              </a:rPr>
              <a:t>Living independently </a:t>
            </a:r>
            <a:r>
              <a:rPr lang="en-US" altLang="en-US" b="1" dirty="0"/>
              <a:t>and being included in the community (article 19)</a:t>
            </a:r>
          </a:p>
          <a:p>
            <a:pPr lvl="1" eaLnBrk="1" hangingPunct="1">
              <a:lnSpc>
                <a:spcPct val="80000"/>
              </a:lnSpc>
            </a:pPr>
            <a:r>
              <a:rPr lang="en-US" altLang="en-US" b="1" dirty="0">
                <a:solidFill>
                  <a:srgbClr val="FF0000"/>
                </a:solidFill>
              </a:rPr>
              <a:t>Information and communication </a:t>
            </a:r>
            <a:r>
              <a:rPr lang="en-US" altLang="en-US" b="1" dirty="0"/>
              <a:t>services (article 21)</a:t>
            </a:r>
          </a:p>
          <a:p>
            <a:pPr lvl="1" eaLnBrk="1" hangingPunct="1">
              <a:lnSpc>
                <a:spcPct val="80000"/>
              </a:lnSpc>
            </a:pPr>
            <a:r>
              <a:rPr lang="en-US" altLang="en-US" b="1" dirty="0">
                <a:solidFill>
                  <a:srgbClr val="FF0000"/>
                </a:solidFill>
              </a:rPr>
              <a:t>Education</a:t>
            </a:r>
            <a:r>
              <a:rPr lang="en-US" altLang="en-US" b="1" dirty="0"/>
              <a:t> (article 24)</a:t>
            </a:r>
          </a:p>
          <a:p>
            <a:pPr lvl="1" eaLnBrk="1" hangingPunct="1">
              <a:lnSpc>
                <a:spcPct val="80000"/>
              </a:lnSpc>
            </a:pPr>
            <a:r>
              <a:rPr lang="en-US" altLang="en-US" b="1" dirty="0">
                <a:solidFill>
                  <a:srgbClr val="FF0000"/>
                </a:solidFill>
              </a:rPr>
              <a:t>Health</a:t>
            </a:r>
            <a:r>
              <a:rPr lang="en-US" altLang="en-US" b="1" dirty="0"/>
              <a:t> (article 25)</a:t>
            </a:r>
          </a:p>
          <a:p>
            <a:pPr lvl="1" eaLnBrk="1" hangingPunct="1">
              <a:lnSpc>
                <a:spcPct val="80000"/>
              </a:lnSpc>
            </a:pPr>
            <a:r>
              <a:rPr lang="en-US" altLang="en-US" b="1" dirty="0">
                <a:solidFill>
                  <a:srgbClr val="FF0000"/>
                </a:solidFill>
              </a:rPr>
              <a:t>Habilitation and rehabilitation </a:t>
            </a:r>
            <a:r>
              <a:rPr lang="en-US" altLang="en-US" b="1" dirty="0"/>
              <a:t>(article 26)</a:t>
            </a:r>
          </a:p>
          <a:p>
            <a:pPr lvl="1" eaLnBrk="1" hangingPunct="1">
              <a:lnSpc>
                <a:spcPct val="80000"/>
              </a:lnSpc>
            </a:pPr>
            <a:r>
              <a:rPr lang="en-US" altLang="en-US" b="1" dirty="0">
                <a:solidFill>
                  <a:srgbClr val="FF0000"/>
                </a:solidFill>
              </a:rPr>
              <a:t>Work and employment </a:t>
            </a:r>
            <a:r>
              <a:rPr lang="en-US" altLang="en-US" b="1" dirty="0"/>
              <a:t>(article 27) - human resource policies and practices</a:t>
            </a:r>
          </a:p>
          <a:p>
            <a:pPr lvl="1" eaLnBrk="1" hangingPunct="1">
              <a:lnSpc>
                <a:spcPct val="80000"/>
              </a:lnSpc>
            </a:pPr>
            <a:r>
              <a:rPr lang="en-US" altLang="en-US" b="1" dirty="0">
                <a:solidFill>
                  <a:srgbClr val="FF0000"/>
                </a:solidFill>
              </a:rPr>
              <a:t>Adequate standard of living </a:t>
            </a:r>
            <a:r>
              <a:rPr lang="en-US" altLang="en-US" b="1" dirty="0"/>
              <a:t>and social protection (article 28)</a:t>
            </a:r>
          </a:p>
          <a:p>
            <a:pPr lvl="1" eaLnBrk="1" hangingPunct="1">
              <a:lnSpc>
                <a:spcPct val="80000"/>
              </a:lnSpc>
            </a:pPr>
            <a:r>
              <a:rPr lang="en-US" altLang="en-US" b="1" dirty="0">
                <a:solidFill>
                  <a:srgbClr val="FF0000"/>
                </a:solidFill>
              </a:rPr>
              <a:t>Participation in political and social life </a:t>
            </a:r>
            <a:r>
              <a:rPr lang="en-US" altLang="en-US" b="1" dirty="0"/>
              <a:t>(article 29)</a:t>
            </a:r>
          </a:p>
          <a:p>
            <a:pPr lvl="1" eaLnBrk="1" hangingPunct="1">
              <a:lnSpc>
                <a:spcPct val="80000"/>
              </a:lnSpc>
            </a:pPr>
            <a:r>
              <a:rPr lang="en-US" altLang="en-US" b="1" dirty="0">
                <a:solidFill>
                  <a:srgbClr val="FF0000"/>
                </a:solidFill>
              </a:rPr>
              <a:t>Participation in cultural life, recreation, leisure and sport</a:t>
            </a:r>
            <a:r>
              <a:rPr lang="en-US" altLang="en-US" b="1" dirty="0"/>
              <a:t> (article 30)</a:t>
            </a:r>
          </a:p>
          <a:p>
            <a:pPr eaLnBrk="1" hangingPunct="1">
              <a:lnSpc>
                <a:spcPct val="80000"/>
              </a:lnSpc>
              <a:buFont typeface="Wingdings" panose="05000000000000000000" pitchFamily="2" charset="2"/>
              <a:buNone/>
            </a:pPr>
            <a:endParaRPr lang="en-US" altLang="en-US" sz="1600" dirty="0"/>
          </a:p>
          <a:p>
            <a:pPr eaLnBrk="1" hangingPunct="1">
              <a:lnSpc>
                <a:spcPct val="80000"/>
              </a:lnSpc>
              <a:buFont typeface="Wingdings" panose="05000000000000000000" pitchFamily="2" charset="2"/>
              <a:buNone/>
            </a:pPr>
            <a:endParaRPr lang="en-US" altLang="en-US" sz="1600" dirty="0"/>
          </a:p>
        </p:txBody>
      </p:sp>
      <p:pic>
        <p:nvPicPr>
          <p:cNvPr id="5" name="Picture 4">
            <a:extLst>
              <a:ext uri="{FF2B5EF4-FFF2-40B4-BE49-F238E27FC236}">
                <a16:creationId xmlns:a16="http://schemas.microsoft.com/office/drawing/2014/main" id="{6A7FBDAF-D323-4D1B-A221-E71415F8C148}"/>
              </a:ext>
            </a:extLst>
          </p:cNvPr>
          <p:cNvPicPr/>
          <p:nvPr/>
        </p:nvPicPr>
        <p:blipFill>
          <a:blip r:embed="rId3"/>
          <a:stretch>
            <a:fillRect/>
          </a:stretch>
        </p:blipFill>
        <p:spPr>
          <a:xfrm>
            <a:off x="10774394" y="101632"/>
            <a:ext cx="1158811" cy="115881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a:extLst>
              <a:ext uri="{FF2B5EF4-FFF2-40B4-BE49-F238E27FC236}">
                <a16:creationId xmlns:a16="http://schemas.microsoft.com/office/drawing/2014/main" id="{F0BB345E-8078-4462-940C-843308BC4E5E}"/>
              </a:ext>
            </a:extLst>
          </p:cNvPr>
          <p:cNvSpPr>
            <a:spLocks noGrp="1" noChangeArrowheads="1"/>
          </p:cNvSpPr>
          <p:nvPr>
            <p:ph type="title"/>
          </p:nvPr>
        </p:nvSpPr>
        <p:spPr>
          <a:xfrm>
            <a:off x="838200" y="365125"/>
            <a:ext cx="10515600" cy="687389"/>
          </a:xfrm>
        </p:spPr>
        <p:txBody>
          <a:bodyPr>
            <a:normAutofit fontScale="90000"/>
          </a:bodyPr>
          <a:lstStyle/>
          <a:p>
            <a:pPr eaLnBrk="1" hangingPunct="1"/>
            <a:r>
              <a:rPr lang="en-US" altLang="en-US" b="1" dirty="0">
                <a:solidFill>
                  <a:srgbClr val="FF0000"/>
                </a:solidFill>
              </a:rPr>
              <a:t>UN CRP  Structure</a:t>
            </a:r>
          </a:p>
        </p:txBody>
      </p:sp>
      <p:sp>
        <p:nvSpPr>
          <p:cNvPr id="18436" name="Rectangle 3">
            <a:extLst>
              <a:ext uri="{FF2B5EF4-FFF2-40B4-BE49-F238E27FC236}">
                <a16:creationId xmlns:a16="http://schemas.microsoft.com/office/drawing/2014/main" id="{6C79E676-3B78-45D9-9A70-7F8692133748}"/>
              </a:ext>
            </a:extLst>
          </p:cNvPr>
          <p:cNvSpPr>
            <a:spLocks noGrp="1" noChangeArrowheads="1"/>
          </p:cNvSpPr>
          <p:nvPr>
            <p:ph type="body" sz="half" idx="1"/>
          </p:nvPr>
        </p:nvSpPr>
        <p:spPr>
          <a:xfrm>
            <a:off x="677862" y="1022352"/>
            <a:ext cx="5181601" cy="5113337"/>
          </a:xfrm>
          <a:noFill/>
        </p:spPr>
        <p:txBody>
          <a:bodyPr>
            <a:normAutofit lnSpcReduction="10000"/>
          </a:bodyPr>
          <a:lstStyle/>
          <a:p>
            <a:pPr eaLnBrk="1" hangingPunct="1">
              <a:lnSpc>
                <a:spcPct val="90000"/>
              </a:lnSpc>
              <a:buFont typeface="Wingdings" panose="05000000000000000000" pitchFamily="2" charset="2"/>
              <a:buNone/>
            </a:pPr>
            <a:r>
              <a:rPr lang="fr-FR" altLang="en-US" sz="2100" b="1" dirty="0" err="1">
                <a:solidFill>
                  <a:srgbClr val="FF0000"/>
                </a:solidFill>
              </a:rPr>
              <a:t>Preamble</a:t>
            </a:r>
            <a:endParaRPr lang="fr-FR" altLang="en-US" sz="2100" b="1" dirty="0">
              <a:solidFill>
                <a:srgbClr val="FF0000"/>
              </a:solidFill>
            </a:endParaRPr>
          </a:p>
          <a:p>
            <a:pPr eaLnBrk="1" hangingPunct="1">
              <a:lnSpc>
                <a:spcPct val="90000"/>
              </a:lnSpc>
              <a:buFont typeface="Wingdings" panose="05000000000000000000" pitchFamily="2" charset="2"/>
              <a:buNone/>
            </a:pPr>
            <a:r>
              <a:rPr lang="fr-FR" altLang="en-US" sz="2100" b="1" dirty="0">
                <a:solidFill>
                  <a:srgbClr val="FF0000"/>
                </a:solidFill>
              </a:rPr>
              <a:t>1. </a:t>
            </a:r>
            <a:r>
              <a:rPr lang="en-US" altLang="en-US" sz="2100" b="1" dirty="0">
                <a:solidFill>
                  <a:srgbClr val="FF0000"/>
                </a:solidFill>
              </a:rPr>
              <a:t>Purpose</a:t>
            </a:r>
          </a:p>
          <a:p>
            <a:pPr eaLnBrk="1" hangingPunct="1">
              <a:lnSpc>
                <a:spcPct val="90000"/>
              </a:lnSpc>
              <a:buFont typeface="Wingdings" panose="05000000000000000000" pitchFamily="2" charset="2"/>
              <a:buNone/>
            </a:pPr>
            <a:r>
              <a:rPr lang="en-US" altLang="en-US" sz="2100" b="1" dirty="0">
                <a:solidFill>
                  <a:srgbClr val="FF0000"/>
                </a:solidFill>
              </a:rPr>
              <a:t>2. Definitions</a:t>
            </a:r>
          </a:p>
          <a:p>
            <a:pPr eaLnBrk="1" hangingPunct="1">
              <a:lnSpc>
                <a:spcPct val="90000"/>
              </a:lnSpc>
              <a:buFont typeface="Wingdings" panose="05000000000000000000" pitchFamily="2" charset="2"/>
              <a:buNone/>
            </a:pPr>
            <a:r>
              <a:rPr lang="en-US" altLang="en-US" sz="2100" b="1" dirty="0">
                <a:solidFill>
                  <a:srgbClr val="FF0000"/>
                </a:solidFill>
              </a:rPr>
              <a:t>3. General principles</a:t>
            </a:r>
          </a:p>
          <a:p>
            <a:pPr eaLnBrk="1" hangingPunct="1">
              <a:lnSpc>
                <a:spcPct val="90000"/>
              </a:lnSpc>
              <a:buFont typeface="Wingdings" panose="05000000000000000000" pitchFamily="2" charset="2"/>
              <a:buNone/>
            </a:pPr>
            <a:r>
              <a:rPr lang="en-US" altLang="en-US" sz="2100" b="1" dirty="0">
                <a:solidFill>
                  <a:srgbClr val="FF0000"/>
                </a:solidFill>
              </a:rPr>
              <a:t>4. General obligations</a:t>
            </a:r>
          </a:p>
          <a:p>
            <a:pPr eaLnBrk="1" hangingPunct="1">
              <a:lnSpc>
                <a:spcPct val="90000"/>
              </a:lnSpc>
              <a:buFont typeface="Wingdings" panose="05000000000000000000" pitchFamily="2" charset="2"/>
              <a:buNone/>
            </a:pPr>
            <a:r>
              <a:rPr lang="en-US" altLang="en-US" sz="2100" b="1" dirty="0">
                <a:solidFill>
                  <a:srgbClr val="FF0000"/>
                </a:solidFill>
              </a:rPr>
              <a:t>5. Equality and non-discrimination</a:t>
            </a:r>
          </a:p>
          <a:p>
            <a:pPr eaLnBrk="1" hangingPunct="1">
              <a:lnSpc>
                <a:spcPct val="90000"/>
              </a:lnSpc>
              <a:buFont typeface="Wingdings" panose="05000000000000000000" pitchFamily="2" charset="2"/>
              <a:buNone/>
            </a:pPr>
            <a:r>
              <a:rPr lang="en-US" altLang="en-US" sz="2100" b="1" dirty="0"/>
              <a:t>6. Women with disabilities</a:t>
            </a:r>
          </a:p>
          <a:p>
            <a:pPr eaLnBrk="1" hangingPunct="1">
              <a:lnSpc>
                <a:spcPct val="90000"/>
              </a:lnSpc>
              <a:buFont typeface="Wingdings" panose="05000000000000000000" pitchFamily="2" charset="2"/>
              <a:buNone/>
            </a:pPr>
            <a:r>
              <a:rPr lang="en-US" altLang="en-US" sz="2100" b="1" dirty="0"/>
              <a:t>7. Children with disabilities</a:t>
            </a:r>
          </a:p>
          <a:p>
            <a:pPr eaLnBrk="1" hangingPunct="1">
              <a:lnSpc>
                <a:spcPct val="90000"/>
              </a:lnSpc>
              <a:buFont typeface="Wingdings" panose="05000000000000000000" pitchFamily="2" charset="2"/>
              <a:buNone/>
            </a:pPr>
            <a:r>
              <a:rPr lang="fr-FR" altLang="en-US" sz="2100" b="1" dirty="0"/>
              <a:t>8. </a:t>
            </a:r>
            <a:r>
              <a:rPr lang="en-US" altLang="en-US" sz="2100" b="1" dirty="0"/>
              <a:t>Awareness-raising</a:t>
            </a:r>
          </a:p>
          <a:p>
            <a:pPr eaLnBrk="1" hangingPunct="1">
              <a:lnSpc>
                <a:spcPct val="90000"/>
              </a:lnSpc>
              <a:buFont typeface="Wingdings" panose="05000000000000000000" pitchFamily="2" charset="2"/>
              <a:buNone/>
            </a:pPr>
            <a:r>
              <a:rPr lang="fr-FR" altLang="en-US" sz="2100" b="1" dirty="0"/>
              <a:t>9. </a:t>
            </a:r>
            <a:r>
              <a:rPr lang="fr-FR" altLang="en-US" sz="2100" b="1" dirty="0" err="1"/>
              <a:t>Accessibility</a:t>
            </a:r>
            <a:endParaRPr lang="fr-FR" altLang="en-US" sz="2100" b="1" dirty="0"/>
          </a:p>
          <a:p>
            <a:pPr eaLnBrk="1" hangingPunct="1">
              <a:lnSpc>
                <a:spcPct val="90000"/>
              </a:lnSpc>
              <a:buFont typeface="Wingdings" panose="05000000000000000000" pitchFamily="2" charset="2"/>
              <a:buNone/>
            </a:pPr>
            <a:r>
              <a:rPr lang="en-US" altLang="en-US" sz="2100" b="1" dirty="0"/>
              <a:t>10. Right to life </a:t>
            </a:r>
          </a:p>
          <a:p>
            <a:pPr eaLnBrk="1" hangingPunct="1">
              <a:lnSpc>
                <a:spcPct val="90000"/>
              </a:lnSpc>
              <a:buFont typeface="Wingdings" panose="05000000000000000000" pitchFamily="2" charset="2"/>
              <a:buNone/>
            </a:pPr>
            <a:r>
              <a:rPr lang="en-US" altLang="en-US" sz="2100" b="1" dirty="0"/>
              <a:t>11. Situations of risk and humanitarian emergencies</a:t>
            </a:r>
          </a:p>
        </p:txBody>
      </p:sp>
      <p:sp>
        <p:nvSpPr>
          <p:cNvPr id="18437" name="Text Box 4">
            <a:extLst>
              <a:ext uri="{FF2B5EF4-FFF2-40B4-BE49-F238E27FC236}">
                <a16:creationId xmlns:a16="http://schemas.microsoft.com/office/drawing/2014/main" id="{810A92EC-97FE-4FCE-8B9E-6E927ACEC971}"/>
              </a:ext>
            </a:extLst>
          </p:cNvPr>
          <p:cNvSpPr txBox="1">
            <a:spLocks noChangeArrowheads="1"/>
          </p:cNvSpPr>
          <p:nvPr/>
        </p:nvSpPr>
        <p:spPr bwMode="auto">
          <a:xfrm>
            <a:off x="5859463" y="5753101"/>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18439" name="Rectangle 8">
            <a:extLst>
              <a:ext uri="{FF2B5EF4-FFF2-40B4-BE49-F238E27FC236}">
                <a16:creationId xmlns:a16="http://schemas.microsoft.com/office/drawing/2014/main" id="{91F55C53-7864-423F-9E08-1AC17BC2DD13}"/>
              </a:ext>
            </a:extLst>
          </p:cNvPr>
          <p:cNvSpPr>
            <a:spLocks noGrp="1" noChangeArrowheads="1"/>
          </p:cNvSpPr>
          <p:nvPr>
            <p:ph type="body" sz="half" idx="2"/>
          </p:nvPr>
        </p:nvSpPr>
        <p:spPr>
          <a:xfrm>
            <a:off x="5845214" y="889001"/>
            <a:ext cx="5786383" cy="5505450"/>
          </a:xfrm>
          <a:noFill/>
        </p:spPr>
        <p:txBody>
          <a:bodyPr/>
          <a:lstStyle/>
          <a:p>
            <a:pPr eaLnBrk="1" hangingPunct="1">
              <a:lnSpc>
                <a:spcPct val="90000"/>
              </a:lnSpc>
              <a:buFont typeface="Wingdings" panose="05000000000000000000" pitchFamily="2" charset="2"/>
              <a:buNone/>
            </a:pPr>
            <a:r>
              <a:rPr lang="en-US" altLang="en-US" sz="2100" b="1" dirty="0"/>
              <a:t>12. Equal recognition before the law</a:t>
            </a:r>
          </a:p>
          <a:p>
            <a:pPr eaLnBrk="1" hangingPunct="1">
              <a:lnSpc>
                <a:spcPct val="90000"/>
              </a:lnSpc>
              <a:buFont typeface="Wingdings" panose="05000000000000000000" pitchFamily="2" charset="2"/>
              <a:buNone/>
            </a:pPr>
            <a:r>
              <a:rPr lang="en-US" altLang="en-US" sz="2100" b="1" dirty="0"/>
              <a:t>13. Access to justice</a:t>
            </a:r>
          </a:p>
          <a:p>
            <a:pPr eaLnBrk="1" hangingPunct="1">
              <a:lnSpc>
                <a:spcPct val="90000"/>
              </a:lnSpc>
              <a:buFont typeface="Wingdings" panose="05000000000000000000" pitchFamily="2" charset="2"/>
              <a:buNone/>
            </a:pPr>
            <a:r>
              <a:rPr lang="en-US" altLang="en-US" sz="2100" b="1" dirty="0"/>
              <a:t>14. Liberty and security of the person</a:t>
            </a:r>
          </a:p>
          <a:p>
            <a:pPr eaLnBrk="1" hangingPunct="1">
              <a:lnSpc>
                <a:spcPct val="90000"/>
              </a:lnSpc>
              <a:buFont typeface="Wingdings" panose="05000000000000000000" pitchFamily="2" charset="2"/>
              <a:buNone/>
            </a:pPr>
            <a:r>
              <a:rPr lang="en-US" altLang="en-US" sz="2100" b="1" dirty="0"/>
              <a:t>15. Freedom from torture or cruel, inhuman or</a:t>
            </a:r>
            <a:r>
              <a:rPr lang="ar-SA" altLang="en-US" sz="2100" b="1" dirty="0"/>
              <a:t> </a:t>
            </a:r>
            <a:r>
              <a:rPr lang="en-US" altLang="en-US" sz="2100" b="1" dirty="0"/>
              <a:t>degrading treatment or punishment</a:t>
            </a:r>
          </a:p>
          <a:p>
            <a:pPr eaLnBrk="1" hangingPunct="1">
              <a:lnSpc>
                <a:spcPct val="90000"/>
              </a:lnSpc>
              <a:buFont typeface="Wingdings" panose="05000000000000000000" pitchFamily="2" charset="2"/>
              <a:buNone/>
            </a:pPr>
            <a:r>
              <a:rPr lang="en-US" altLang="en-US" sz="2100" b="1" dirty="0"/>
              <a:t>16. Freedom from exploitation, violence and abuse</a:t>
            </a:r>
          </a:p>
          <a:p>
            <a:pPr eaLnBrk="1" hangingPunct="1">
              <a:lnSpc>
                <a:spcPct val="90000"/>
              </a:lnSpc>
              <a:buFont typeface="Wingdings" panose="05000000000000000000" pitchFamily="2" charset="2"/>
              <a:buNone/>
            </a:pPr>
            <a:r>
              <a:rPr lang="en-US" altLang="en-US" sz="2100" b="1" dirty="0"/>
              <a:t>17. Protecting the integrity of the person</a:t>
            </a:r>
          </a:p>
          <a:p>
            <a:pPr eaLnBrk="1" hangingPunct="1">
              <a:lnSpc>
                <a:spcPct val="90000"/>
              </a:lnSpc>
              <a:buFont typeface="Wingdings" panose="05000000000000000000" pitchFamily="2" charset="2"/>
              <a:buNone/>
            </a:pPr>
            <a:r>
              <a:rPr lang="en-US" altLang="en-US" sz="2100" b="1" dirty="0"/>
              <a:t>18. Liberty of movement and nationality</a:t>
            </a:r>
          </a:p>
          <a:p>
            <a:pPr eaLnBrk="1" hangingPunct="1">
              <a:lnSpc>
                <a:spcPct val="90000"/>
              </a:lnSpc>
              <a:buFont typeface="Wingdings" panose="05000000000000000000" pitchFamily="2" charset="2"/>
              <a:buNone/>
            </a:pPr>
            <a:r>
              <a:rPr lang="fr-FR" altLang="en-US" sz="2100" b="1" dirty="0"/>
              <a:t>19. Living </a:t>
            </a:r>
            <a:r>
              <a:rPr lang="en-US" altLang="en-US" sz="2100" b="1" dirty="0"/>
              <a:t>independently and being included in the community</a:t>
            </a:r>
          </a:p>
        </p:txBody>
      </p:sp>
      <p:pic>
        <p:nvPicPr>
          <p:cNvPr id="8" name="Picture 7">
            <a:extLst>
              <a:ext uri="{FF2B5EF4-FFF2-40B4-BE49-F238E27FC236}">
                <a16:creationId xmlns:a16="http://schemas.microsoft.com/office/drawing/2014/main" id="{CD4A59E7-5283-4C3A-A8C1-EF6291E94CC0}"/>
              </a:ext>
            </a:extLst>
          </p:cNvPr>
          <p:cNvPicPr/>
          <p:nvPr/>
        </p:nvPicPr>
        <p:blipFill>
          <a:blip r:embed="rId3"/>
          <a:stretch>
            <a:fillRect/>
          </a:stretch>
        </p:blipFill>
        <p:spPr>
          <a:xfrm>
            <a:off x="10774394" y="101632"/>
            <a:ext cx="1158811" cy="1158810"/>
          </a:xfrm>
          <a:prstGeom prst="rect">
            <a:avLst/>
          </a:prstGeom>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a:extLst>
              <a:ext uri="{FF2B5EF4-FFF2-40B4-BE49-F238E27FC236}">
                <a16:creationId xmlns:a16="http://schemas.microsoft.com/office/drawing/2014/main" id="{8FE93CC4-D612-484F-9C85-FD8DA3C96BE5}"/>
              </a:ext>
            </a:extLst>
          </p:cNvPr>
          <p:cNvSpPr>
            <a:spLocks noGrp="1" noChangeArrowheads="1"/>
          </p:cNvSpPr>
          <p:nvPr>
            <p:ph type="title"/>
          </p:nvPr>
        </p:nvSpPr>
        <p:spPr>
          <a:xfrm>
            <a:off x="838200" y="365126"/>
            <a:ext cx="10515600" cy="692494"/>
          </a:xfrm>
        </p:spPr>
        <p:txBody>
          <a:bodyPr>
            <a:normAutofit fontScale="90000"/>
          </a:bodyPr>
          <a:lstStyle/>
          <a:p>
            <a:pPr eaLnBrk="1" hangingPunct="1"/>
            <a:r>
              <a:rPr lang="en-US" altLang="en-US" b="1" dirty="0">
                <a:solidFill>
                  <a:srgbClr val="FF0000"/>
                </a:solidFill>
              </a:rPr>
              <a:t>UNCRPD Structure 2</a:t>
            </a:r>
          </a:p>
        </p:txBody>
      </p:sp>
      <p:sp>
        <p:nvSpPr>
          <p:cNvPr id="19460" name="Text Box 3">
            <a:extLst>
              <a:ext uri="{FF2B5EF4-FFF2-40B4-BE49-F238E27FC236}">
                <a16:creationId xmlns:a16="http://schemas.microsoft.com/office/drawing/2014/main" id="{707410E5-6DF5-4C17-BED2-60A8EF73EB8A}"/>
              </a:ext>
            </a:extLst>
          </p:cNvPr>
          <p:cNvSpPr txBox="1">
            <a:spLocks noChangeArrowheads="1"/>
          </p:cNvSpPr>
          <p:nvPr/>
        </p:nvSpPr>
        <p:spPr bwMode="auto">
          <a:xfrm>
            <a:off x="5859463" y="5753101"/>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19462" name="Rectangle 6">
            <a:extLst>
              <a:ext uri="{FF2B5EF4-FFF2-40B4-BE49-F238E27FC236}">
                <a16:creationId xmlns:a16="http://schemas.microsoft.com/office/drawing/2014/main" id="{095BDFD9-E955-448D-9D79-A6D80CAFA0CB}"/>
              </a:ext>
            </a:extLst>
          </p:cNvPr>
          <p:cNvSpPr>
            <a:spLocks noGrp="1" noChangeArrowheads="1"/>
          </p:cNvSpPr>
          <p:nvPr>
            <p:ph type="body" sz="half" idx="2"/>
          </p:nvPr>
        </p:nvSpPr>
        <p:spPr>
          <a:xfrm>
            <a:off x="6096000" y="1142378"/>
            <a:ext cx="4244975" cy="4525963"/>
          </a:xfrm>
          <a:noFill/>
        </p:spPr>
        <p:txBody>
          <a:bodyPr/>
          <a:lstStyle/>
          <a:p>
            <a:pPr eaLnBrk="1" hangingPunct="1">
              <a:lnSpc>
                <a:spcPct val="80000"/>
              </a:lnSpc>
              <a:buFont typeface="Wingdings" panose="05000000000000000000" pitchFamily="2" charset="2"/>
              <a:buNone/>
            </a:pPr>
            <a:r>
              <a:rPr lang="en-US" altLang="en-US" sz="2100" b="1" dirty="0"/>
              <a:t>29. Participation in political and public life</a:t>
            </a:r>
          </a:p>
          <a:p>
            <a:pPr eaLnBrk="1" hangingPunct="1">
              <a:lnSpc>
                <a:spcPct val="80000"/>
              </a:lnSpc>
              <a:buFont typeface="Wingdings" panose="05000000000000000000" pitchFamily="2" charset="2"/>
              <a:buNone/>
            </a:pPr>
            <a:r>
              <a:rPr lang="en-US" altLang="en-US" sz="2100" b="1" dirty="0"/>
              <a:t>30. Participation in cultural life, recreation, leisure and sport</a:t>
            </a:r>
          </a:p>
          <a:p>
            <a:pPr eaLnBrk="1" hangingPunct="1">
              <a:lnSpc>
                <a:spcPct val="80000"/>
              </a:lnSpc>
              <a:buFont typeface="Wingdings" panose="05000000000000000000" pitchFamily="2" charset="2"/>
              <a:buNone/>
            </a:pPr>
            <a:r>
              <a:rPr lang="en-US" altLang="en-US" sz="2100" b="1" dirty="0"/>
              <a:t>31. Statistics and data collection</a:t>
            </a:r>
          </a:p>
          <a:p>
            <a:pPr eaLnBrk="1" hangingPunct="1">
              <a:lnSpc>
                <a:spcPct val="80000"/>
              </a:lnSpc>
              <a:buFont typeface="Wingdings" panose="05000000000000000000" pitchFamily="2" charset="2"/>
              <a:buNone/>
            </a:pPr>
            <a:r>
              <a:rPr lang="en-US" altLang="en-US" sz="2100" b="1" dirty="0"/>
              <a:t>32. International cooperation</a:t>
            </a:r>
          </a:p>
          <a:p>
            <a:pPr eaLnBrk="1" hangingPunct="1">
              <a:lnSpc>
                <a:spcPct val="80000"/>
              </a:lnSpc>
              <a:buFont typeface="Wingdings" panose="05000000000000000000" pitchFamily="2" charset="2"/>
              <a:buNone/>
            </a:pPr>
            <a:r>
              <a:rPr lang="en-US" altLang="en-US" sz="2100" b="1" dirty="0"/>
              <a:t>33. National implementation and monitoring</a:t>
            </a:r>
            <a:endParaRPr lang="fr-FR" altLang="en-US" sz="2100" b="1" dirty="0"/>
          </a:p>
          <a:p>
            <a:pPr eaLnBrk="1" hangingPunct="1">
              <a:lnSpc>
                <a:spcPct val="80000"/>
              </a:lnSpc>
              <a:buFont typeface="Wingdings" panose="05000000000000000000" pitchFamily="2" charset="2"/>
              <a:buNone/>
            </a:pPr>
            <a:r>
              <a:rPr lang="en-US" altLang="en-US" sz="2100" b="1" dirty="0">
                <a:solidFill>
                  <a:srgbClr val="00B050"/>
                </a:solidFill>
              </a:rPr>
              <a:t>34 to 40. International monitoring mechanism</a:t>
            </a:r>
          </a:p>
          <a:p>
            <a:pPr eaLnBrk="1" hangingPunct="1">
              <a:lnSpc>
                <a:spcPct val="80000"/>
              </a:lnSpc>
              <a:buFont typeface="Wingdings" panose="05000000000000000000" pitchFamily="2" charset="2"/>
              <a:buNone/>
            </a:pPr>
            <a:r>
              <a:rPr lang="en-US" altLang="en-US" sz="2100" b="1" dirty="0">
                <a:solidFill>
                  <a:srgbClr val="00B050"/>
                </a:solidFill>
              </a:rPr>
              <a:t>41 to 50. Final clauses</a:t>
            </a:r>
          </a:p>
          <a:p>
            <a:pPr eaLnBrk="1" hangingPunct="1">
              <a:lnSpc>
                <a:spcPct val="80000"/>
              </a:lnSpc>
              <a:buFont typeface="Wingdings" panose="05000000000000000000" pitchFamily="2" charset="2"/>
              <a:buNone/>
            </a:pPr>
            <a:r>
              <a:rPr lang="en-US" altLang="en-US" sz="2100" b="1" dirty="0">
                <a:solidFill>
                  <a:srgbClr val="00B050"/>
                </a:solidFill>
              </a:rPr>
              <a:t>Optional protocol</a:t>
            </a:r>
          </a:p>
        </p:txBody>
      </p:sp>
      <p:sp>
        <p:nvSpPr>
          <p:cNvPr id="19463" name="Rectangle 7">
            <a:extLst>
              <a:ext uri="{FF2B5EF4-FFF2-40B4-BE49-F238E27FC236}">
                <a16:creationId xmlns:a16="http://schemas.microsoft.com/office/drawing/2014/main" id="{93095EF3-6356-4A82-847F-53FBCB9CCFC2}"/>
              </a:ext>
            </a:extLst>
          </p:cNvPr>
          <p:cNvSpPr>
            <a:spLocks noGrp="1" noChangeArrowheads="1"/>
          </p:cNvSpPr>
          <p:nvPr>
            <p:ph type="body" sz="half" idx="1"/>
          </p:nvPr>
        </p:nvSpPr>
        <p:spPr>
          <a:xfrm>
            <a:off x="1306780" y="1142379"/>
            <a:ext cx="4316412" cy="4525962"/>
          </a:xfrm>
          <a:noFill/>
        </p:spPr>
        <p:txBody>
          <a:bodyPr/>
          <a:lstStyle/>
          <a:p>
            <a:pPr eaLnBrk="1" hangingPunct="1">
              <a:lnSpc>
                <a:spcPct val="80000"/>
              </a:lnSpc>
              <a:buFont typeface="Wingdings" panose="05000000000000000000" pitchFamily="2" charset="2"/>
              <a:buNone/>
            </a:pPr>
            <a:r>
              <a:rPr lang="en-US" altLang="en-US" sz="2100" b="1" dirty="0"/>
              <a:t>20. Personal mobility</a:t>
            </a:r>
          </a:p>
          <a:p>
            <a:pPr eaLnBrk="1" hangingPunct="1">
              <a:lnSpc>
                <a:spcPct val="80000"/>
              </a:lnSpc>
              <a:buFont typeface="Wingdings" panose="05000000000000000000" pitchFamily="2" charset="2"/>
              <a:buNone/>
            </a:pPr>
            <a:r>
              <a:rPr lang="en-US" altLang="en-US" sz="2100" b="1" dirty="0"/>
              <a:t>21. Freedom of expression and     opinion, and access to information</a:t>
            </a:r>
          </a:p>
          <a:p>
            <a:pPr eaLnBrk="1" hangingPunct="1">
              <a:lnSpc>
                <a:spcPct val="80000"/>
              </a:lnSpc>
              <a:buFont typeface="Wingdings" panose="05000000000000000000" pitchFamily="2" charset="2"/>
              <a:buNone/>
            </a:pPr>
            <a:r>
              <a:rPr lang="en-US" altLang="en-US" sz="2100" b="1" dirty="0"/>
              <a:t>22. Respect for privacy</a:t>
            </a:r>
          </a:p>
          <a:p>
            <a:pPr eaLnBrk="1" hangingPunct="1">
              <a:lnSpc>
                <a:spcPct val="80000"/>
              </a:lnSpc>
              <a:buFont typeface="Wingdings" panose="05000000000000000000" pitchFamily="2" charset="2"/>
              <a:buNone/>
            </a:pPr>
            <a:r>
              <a:rPr lang="en-US" altLang="en-US" sz="2100" b="1" dirty="0"/>
              <a:t>23. Respect for home and the family</a:t>
            </a:r>
          </a:p>
          <a:p>
            <a:pPr eaLnBrk="1" hangingPunct="1">
              <a:lnSpc>
                <a:spcPct val="80000"/>
              </a:lnSpc>
              <a:buFont typeface="Wingdings" panose="05000000000000000000" pitchFamily="2" charset="2"/>
              <a:buNone/>
            </a:pPr>
            <a:r>
              <a:rPr lang="en-US" altLang="en-US" sz="2100" b="1" dirty="0"/>
              <a:t>24. Education</a:t>
            </a:r>
          </a:p>
          <a:p>
            <a:pPr eaLnBrk="1" hangingPunct="1">
              <a:lnSpc>
                <a:spcPct val="80000"/>
              </a:lnSpc>
              <a:buFont typeface="Wingdings" panose="05000000000000000000" pitchFamily="2" charset="2"/>
              <a:buNone/>
            </a:pPr>
            <a:r>
              <a:rPr lang="en-US" altLang="en-US" sz="2100" b="1" dirty="0"/>
              <a:t>25. Health</a:t>
            </a:r>
          </a:p>
          <a:p>
            <a:pPr eaLnBrk="1" hangingPunct="1">
              <a:lnSpc>
                <a:spcPct val="80000"/>
              </a:lnSpc>
              <a:buFont typeface="Wingdings" panose="05000000000000000000" pitchFamily="2" charset="2"/>
              <a:buNone/>
            </a:pPr>
            <a:r>
              <a:rPr lang="en-US" altLang="en-US" sz="2100" b="1" dirty="0"/>
              <a:t>26. Habilitation and rehabilitation</a:t>
            </a:r>
          </a:p>
          <a:p>
            <a:pPr eaLnBrk="1" hangingPunct="1">
              <a:lnSpc>
                <a:spcPct val="80000"/>
              </a:lnSpc>
              <a:buFont typeface="Wingdings" panose="05000000000000000000" pitchFamily="2" charset="2"/>
              <a:buNone/>
            </a:pPr>
            <a:r>
              <a:rPr lang="en-US" altLang="en-US" sz="2100" b="1" dirty="0"/>
              <a:t>27. Work and employment</a:t>
            </a:r>
          </a:p>
          <a:p>
            <a:pPr eaLnBrk="1" hangingPunct="1">
              <a:lnSpc>
                <a:spcPct val="80000"/>
              </a:lnSpc>
              <a:buFont typeface="Wingdings" panose="05000000000000000000" pitchFamily="2" charset="2"/>
              <a:buNone/>
            </a:pPr>
            <a:r>
              <a:rPr lang="en-US" altLang="en-US" sz="2100" b="1" dirty="0"/>
              <a:t>28. Adequate standard of living and social protection </a:t>
            </a:r>
          </a:p>
        </p:txBody>
      </p:sp>
      <p:pic>
        <p:nvPicPr>
          <p:cNvPr id="6" name="Picture 5">
            <a:extLst>
              <a:ext uri="{FF2B5EF4-FFF2-40B4-BE49-F238E27FC236}">
                <a16:creationId xmlns:a16="http://schemas.microsoft.com/office/drawing/2014/main" id="{7CA75BE6-C52B-44B2-890A-D7A22A82361C}"/>
              </a:ext>
            </a:extLst>
          </p:cNvPr>
          <p:cNvPicPr/>
          <p:nvPr/>
        </p:nvPicPr>
        <p:blipFill>
          <a:blip r:embed="rId3"/>
          <a:stretch>
            <a:fillRect/>
          </a:stretch>
        </p:blipFill>
        <p:spPr>
          <a:xfrm>
            <a:off x="10774394" y="101632"/>
            <a:ext cx="1158811" cy="1158810"/>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2768F-D974-452D-93E8-967EC314444E}"/>
              </a:ext>
            </a:extLst>
          </p:cNvPr>
          <p:cNvSpPr>
            <a:spLocks noGrp="1"/>
          </p:cNvSpPr>
          <p:nvPr>
            <p:ph type="title"/>
          </p:nvPr>
        </p:nvSpPr>
        <p:spPr/>
        <p:txBody>
          <a:bodyPr/>
          <a:lstStyle/>
          <a:p>
            <a:r>
              <a:rPr lang="en-GB" b="1" dirty="0">
                <a:solidFill>
                  <a:srgbClr val="FF0000"/>
                </a:solidFill>
              </a:rPr>
              <a:t>Content-What will be Covered  </a:t>
            </a:r>
          </a:p>
        </p:txBody>
      </p:sp>
      <p:sp>
        <p:nvSpPr>
          <p:cNvPr id="4" name="Rectangle 1">
            <a:extLst>
              <a:ext uri="{FF2B5EF4-FFF2-40B4-BE49-F238E27FC236}">
                <a16:creationId xmlns:a16="http://schemas.microsoft.com/office/drawing/2014/main" id="{B8824077-0809-4192-9B75-CFF2EF13564B}"/>
              </a:ext>
            </a:extLst>
          </p:cNvPr>
          <p:cNvSpPr>
            <a:spLocks noGrp="1" noChangeArrowheads="1"/>
          </p:cNvSpPr>
          <p:nvPr>
            <p:ph idx="1"/>
          </p:nvPr>
        </p:nvSpPr>
        <p:spPr bwMode="auto">
          <a:xfrm>
            <a:off x="474644" y="1690688"/>
            <a:ext cx="950491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638925" algn="r"/>
              </a:tabLst>
              <a:defRPr>
                <a:solidFill>
                  <a:schemeClr val="tx1"/>
                </a:solidFill>
                <a:latin typeface="Arial" panose="020B0604020202020204" pitchFamily="34" charset="0"/>
              </a:defRPr>
            </a:lvl1pPr>
            <a:lvl2pPr eaLnBrk="0" fontAlgn="base" hangingPunct="0">
              <a:spcBef>
                <a:spcPct val="0"/>
              </a:spcBef>
              <a:spcAft>
                <a:spcPct val="0"/>
              </a:spcAft>
              <a:tabLst>
                <a:tab pos="6638925" algn="r"/>
              </a:tabLst>
              <a:defRPr>
                <a:solidFill>
                  <a:schemeClr val="tx1"/>
                </a:solidFill>
                <a:latin typeface="Arial" panose="020B0604020202020204" pitchFamily="34" charset="0"/>
              </a:defRPr>
            </a:lvl2pPr>
            <a:lvl3pPr eaLnBrk="0" fontAlgn="base" hangingPunct="0">
              <a:spcBef>
                <a:spcPct val="0"/>
              </a:spcBef>
              <a:spcAft>
                <a:spcPct val="0"/>
              </a:spcAft>
              <a:tabLst>
                <a:tab pos="6638925" algn="r"/>
              </a:tabLst>
              <a:defRPr>
                <a:solidFill>
                  <a:schemeClr val="tx1"/>
                </a:solidFill>
                <a:latin typeface="Arial" panose="020B0604020202020204" pitchFamily="34" charset="0"/>
              </a:defRPr>
            </a:lvl3pPr>
            <a:lvl4pPr eaLnBrk="0" fontAlgn="base" hangingPunct="0">
              <a:spcBef>
                <a:spcPct val="0"/>
              </a:spcBef>
              <a:spcAft>
                <a:spcPct val="0"/>
              </a:spcAft>
              <a:tabLst>
                <a:tab pos="6638925" algn="r"/>
              </a:tabLst>
              <a:defRPr>
                <a:solidFill>
                  <a:schemeClr val="tx1"/>
                </a:solidFill>
                <a:latin typeface="Arial" panose="020B0604020202020204" pitchFamily="34" charset="0"/>
              </a:defRPr>
            </a:lvl4pPr>
            <a:lvl5pPr eaLnBrk="0" fontAlgn="base" hangingPunct="0">
              <a:spcBef>
                <a:spcPct val="0"/>
              </a:spcBef>
              <a:spcAft>
                <a:spcPct val="0"/>
              </a:spcAft>
              <a:tabLst>
                <a:tab pos="6638925" algn="r"/>
              </a:tabLst>
              <a:defRPr>
                <a:solidFill>
                  <a:schemeClr val="tx1"/>
                </a:solidFill>
                <a:latin typeface="Arial" panose="020B0604020202020204" pitchFamily="34" charset="0"/>
              </a:defRPr>
            </a:lvl5pPr>
            <a:lvl6pPr eaLnBrk="0" fontAlgn="base" hangingPunct="0">
              <a:spcBef>
                <a:spcPct val="0"/>
              </a:spcBef>
              <a:spcAft>
                <a:spcPct val="0"/>
              </a:spcAft>
              <a:tabLst>
                <a:tab pos="6638925" algn="r"/>
              </a:tabLst>
              <a:defRPr>
                <a:solidFill>
                  <a:schemeClr val="tx1"/>
                </a:solidFill>
                <a:latin typeface="Arial" panose="020B0604020202020204" pitchFamily="34" charset="0"/>
              </a:defRPr>
            </a:lvl6pPr>
            <a:lvl7pPr eaLnBrk="0" fontAlgn="base" hangingPunct="0">
              <a:spcBef>
                <a:spcPct val="0"/>
              </a:spcBef>
              <a:spcAft>
                <a:spcPct val="0"/>
              </a:spcAft>
              <a:tabLst>
                <a:tab pos="6638925" algn="r"/>
              </a:tabLst>
              <a:defRPr>
                <a:solidFill>
                  <a:schemeClr val="tx1"/>
                </a:solidFill>
                <a:latin typeface="Arial" panose="020B0604020202020204" pitchFamily="34" charset="0"/>
              </a:defRPr>
            </a:lvl7pPr>
            <a:lvl8pPr eaLnBrk="0" fontAlgn="base" hangingPunct="0">
              <a:spcBef>
                <a:spcPct val="0"/>
              </a:spcBef>
              <a:spcAft>
                <a:spcPct val="0"/>
              </a:spcAft>
              <a:tabLst>
                <a:tab pos="6638925" algn="r"/>
              </a:tabLst>
              <a:defRPr>
                <a:solidFill>
                  <a:schemeClr val="tx1"/>
                </a:solidFill>
                <a:latin typeface="Arial" panose="020B0604020202020204" pitchFamily="34" charset="0"/>
              </a:defRPr>
            </a:lvl8pPr>
            <a:lvl9pPr eaLnBrk="0" fontAlgn="base" hangingPunct="0">
              <a:spcBef>
                <a:spcPct val="0"/>
              </a:spcBef>
              <a:spcAft>
                <a:spcPct val="0"/>
              </a:spcAft>
              <a:tabLst>
                <a:tab pos="663892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6638925" algn="r"/>
              </a:tabLst>
            </a:pP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638925" algn="r"/>
              </a:tabLst>
            </a:pPr>
            <a:r>
              <a:rPr kumimoji="0" lang="en-GB" altLang="en-US" sz="2400" b="1"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rPr>
              <a:t>i</a:t>
            </a:r>
            <a:r>
              <a:rPr kumimoji="0" lang="en-GB"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rPr>
              <a:t>) Introduction</a:t>
            </a:r>
          </a:p>
          <a:p>
            <a:pPr marL="0" marR="0" lvl="0" indent="0" algn="l" defTabSz="914400" rtl="0" eaLnBrk="0" fontAlgn="base" latinLnBrk="0" hangingPunct="0">
              <a:lnSpc>
                <a:spcPct val="100000"/>
              </a:lnSpc>
              <a:spcBef>
                <a:spcPct val="0"/>
              </a:spcBef>
              <a:spcAft>
                <a:spcPct val="0"/>
              </a:spcAft>
              <a:buClrTx/>
              <a:buSzTx/>
              <a:buFontTx/>
              <a:buNone/>
              <a:tabLst>
                <a:tab pos="6638925" algn="r"/>
              </a:tabLst>
            </a:pPr>
            <a:r>
              <a:rPr lang="en-GB" altLang="en-US" sz="2400" b="1" dirty="0">
                <a:latin typeface="Calibri" panose="020F0502020204030204" pitchFamily="34" charset="0"/>
                <a:ea typeface="Calibri" panose="020F0502020204030204" pitchFamily="34" charset="0"/>
                <a:cs typeface="Times New Roman" panose="02020603050405020304" pitchFamily="18" charset="0"/>
                <a:hlinkClick r:id="rId2"/>
              </a:rPr>
              <a:t>ii) </a:t>
            </a:r>
            <a:r>
              <a:rPr kumimoji="0" lang="en-GB"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rPr>
              <a:t>The Language the CDPF Uses</a:t>
            </a:r>
            <a:endParaRPr kumimoji="0" lang="en-GB"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638925" algn="r"/>
              </a:tabLst>
            </a:pPr>
            <a:r>
              <a:rPr kumimoji="0" lang="en-GB"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3"/>
              </a:rPr>
              <a:t>ii) </a:t>
            </a:r>
            <a:r>
              <a:rPr kumimoji="0" lang="en-GB" altLang="en-US"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4"/>
              </a:rPr>
              <a:t> What are Human Rights? Universal, interrelated, indivisible</a:t>
            </a:r>
            <a:endParaRPr kumimoji="0" lang="en-GB"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638925" algn="r"/>
              </a:tabLst>
            </a:pPr>
            <a:r>
              <a:rPr kumimoji="0" lang="en-GB"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5"/>
              </a:rPr>
              <a:t>iv) The Human Rights Framework</a:t>
            </a:r>
            <a:endParaRPr kumimoji="0" lang="en-GB"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638925" algn="r"/>
              </a:tabLst>
            </a:pPr>
            <a:r>
              <a:rPr kumimoji="0" lang="en-GB"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6"/>
              </a:rPr>
              <a:t>v) History of the UN Convention on the Rights of Persons with Disabilities</a:t>
            </a:r>
            <a:endParaRPr kumimoji="0" lang="en-GB"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638925" algn="r"/>
              </a:tabLst>
            </a:pPr>
            <a:r>
              <a:rPr kumimoji="0" lang="en-GB"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7"/>
              </a:rPr>
              <a:t>vi) The UNCRPD and Disabled Peoples Organisations</a:t>
            </a:r>
            <a:endParaRPr kumimoji="0" lang="en-GB"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638925" algn="r"/>
              </a:tabLst>
            </a:pPr>
            <a:r>
              <a:rPr kumimoji="0" lang="en-GB" altLang="en-US"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8"/>
              </a:rPr>
              <a:t>vii) Monitoring, Reporting and compliance, UNCRPD Committee</a:t>
            </a:r>
            <a:endParaRPr kumimoji="0" lang="en-GB" altLang="en-US" sz="2400" b="1"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hlinkClick r:id="rId9"/>
            </a:endParaRPr>
          </a:p>
          <a:p>
            <a:pPr marL="0" marR="0" lvl="0" indent="0" algn="l" defTabSz="914400" rtl="0" eaLnBrk="0" fontAlgn="base" latinLnBrk="0" hangingPunct="0">
              <a:lnSpc>
                <a:spcPct val="100000"/>
              </a:lnSpc>
              <a:spcBef>
                <a:spcPct val="0"/>
              </a:spcBef>
              <a:spcAft>
                <a:spcPct val="0"/>
              </a:spcAft>
              <a:buClrTx/>
              <a:buSzTx/>
              <a:buFontTx/>
              <a:buNone/>
              <a:tabLst>
                <a:tab pos="6638925" algn="r"/>
              </a:tabLst>
            </a:pPr>
            <a:r>
              <a:rPr kumimoji="0" lang="en-GB"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hlinkClick r:id="rId9"/>
              </a:rPr>
              <a:t>viii) Synergy of Sustainable Development Goals and UNCRPD</a:t>
            </a:r>
            <a:r>
              <a:rPr kumimoji="0" lang="en-GB" altLang="en-US" sz="2400" b="0" i="0" u="none" strike="noStrike" cap="none" normalizeH="0" baseline="0" dirty="0">
                <a:ln>
                  <a:noFill/>
                </a:ln>
                <a:solidFill>
                  <a:schemeClr val="tx1"/>
                </a:solidFill>
                <a:effectLst/>
                <a:latin typeface="Arial" panose="020B0604020202020204" pitchFamily="34" charset="0"/>
              </a:rPr>
              <a:t> </a:t>
            </a:r>
          </a:p>
        </p:txBody>
      </p:sp>
      <p:pic>
        <p:nvPicPr>
          <p:cNvPr id="5" name="Picture 4">
            <a:extLst>
              <a:ext uri="{FF2B5EF4-FFF2-40B4-BE49-F238E27FC236}">
                <a16:creationId xmlns:a16="http://schemas.microsoft.com/office/drawing/2014/main" id="{C403E260-29B4-454D-B251-59D927B0D515}"/>
              </a:ext>
            </a:extLst>
          </p:cNvPr>
          <p:cNvPicPr/>
          <p:nvPr/>
        </p:nvPicPr>
        <p:blipFill>
          <a:blip r:embed="rId10"/>
          <a:stretch>
            <a:fillRect/>
          </a:stretch>
        </p:blipFill>
        <p:spPr>
          <a:xfrm>
            <a:off x="10774394" y="101632"/>
            <a:ext cx="1158811" cy="1158810"/>
          </a:xfrm>
          <a:prstGeom prst="rect">
            <a:avLst/>
          </a:prstGeom>
        </p:spPr>
      </p:pic>
    </p:spTree>
    <p:extLst>
      <p:ext uri="{BB962C8B-B14F-4D97-AF65-F5344CB8AC3E}">
        <p14:creationId xmlns:p14="http://schemas.microsoft.com/office/powerpoint/2010/main" val="3673887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r>
              <a:rPr lang="en-GB" b="1" dirty="0">
                <a:solidFill>
                  <a:srgbClr val="FF0000"/>
                </a:solidFill>
              </a:rPr>
              <a:t>Optional Protocol</a:t>
            </a:r>
            <a:endParaRPr lang="en-US" b="1" dirty="0">
              <a:solidFill>
                <a:srgbClr val="FF0000"/>
              </a:solidFill>
            </a:endParaRPr>
          </a:p>
        </p:txBody>
      </p:sp>
      <p:sp>
        <p:nvSpPr>
          <p:cNvPr id="28676" name="Rectangle 3"/>
          <p:cNvSpPr>
            <a:spLocks noGrp="1" noChangeArrowheads="1"/>
          </p:cNvSpPr>
          <p:nvPr>
            <p:ph type="body" idx="1"/>
          </p:nvPr>
        </p:nvSpPr>
        <p:spPr>
          <a:xfrm>
            <a:off x="838200" y="1447800"/>
            <a:ext cx="10515600" cy="4729163"/>
          </a:xfrm>
        </p:spPr>
        <p:txBody>
          <a:bodyPr rtlCol="0">
            <a:normAutofit/>
          </a:bodyPr>
          <a:lstStyle/>
          <a:p>
            <a:pPr>
              <a:defRPr/>
            </a:pPr>
            <a:r>
              <a:rPr lang="en-GB" dirty="0"/>
              <a:t>Creates additional functions for the Committee on the Rights of Persons with Disabilities:</a:t>
            </a:r>
          </a:p>
          <a:p>
            <a:pPr lvl="1">
              <a:buFont typeface="Arial" pitchFamily="34" charset="0"/>
              <a:buChar char="–"/>
              <a:defRPr/>
            </a:pPr>
            <a:r>
              <a:rPr lang="en-GB" b="1" dirty="0"/>
              <a:t>Individual communications:</a:t>
            </a:r>
            <a:r>
              <a:rPr lang="en-GB" dirty="0"/>
              <a:t> Committee considers communications from individuals or group of individuals claiming to be victims of a violation of the provisions of the Convention by a State Party of the party to the Protocol</a:t>
            </a:r>
          </a:p>
          <a:p>
            <a:pPr marL="457200" lvl="1" indent="0">
              <a:buNone/>
              <a:defRPr/>
            </a:pPr>
            <a:endParaRPr lang="en-GB" dirty="0"/>
          </a:p>
          <a:p>
            <a:pPr lvl="1">
              <a:buFont typeface="Arial" pitchFamily="34" charset="0"/>
              <a:buChar char="–"/>
              <a:defRPr/>
            </a:pPr>
            <a:r>
              <a:rPr lang="en-GB" b="1" dirty="0"/>
              <a:t>Inquiries</a:t>
            </a:r>
            <a:r>
              <a:rPr lang="en-GB" dirty="0"/>
              <a:t>: Committee member may conduct an inquiry on a State Party, following information received indicating grave or systemic violations of the Convention by State Party</a:t>
            </a:r>
          </a:p>
          <a:p>
            <a:pPr marL="457200" lvl="1" indent="0">
              <a:buNone/>
              <a:defRPr/>
            </a:pPr>
            <a:endParaRPr lang="en-GB" dirty="0"/>
          </a:p>
          <a:p>
            <a:pPr lvl="1">
              <a:buFont typeface="Arial" pitchFamily="34" charset="0"/>
              <a:buChar char="–"/>
              <a:defRPr/>
            </a:pPr>
            <a:r>
              <a:rPr lang="en-GB" b="1" dirty="0">
                <a:latin typeface="Arial" pitchFamily="34" charset="0"/>
                <a:cs typeface="Arial" pitchFamily="34" charset="0"/>
              </a:rPr>
              <a:t>The Optional Protocol </a:t>
            </a:r>
            <a:r>
              <a:rPr lang="en-GB" dirty="0">
                <a:latin typeface="Arial" pitchFamily="34" charset="0"/>
                <a:cs typeface="Arial" pitchFamily="34" charset="0"/>
              </a:rPr>
              <a:t>is a separate instrument requiring separate signature and ratification.</a:t>
            </a:r>
          </a:p>
          <a:p>
            <a:pPr lvl="1">
              <a:buFont typeface="Arial" pitchFamily="34" charset="0"/>
              <a:buChar char="–"/>
              <a:defRPr/>
            </a:pPr>
            <a:endParaRPr lang="en-GB" sz="2200" dirty="0"/>
          </a:p>
        </p:txBody>
      </p:sp>
      <p:pic>
        <p:nvPicPr>
          <p:cNvPr id="5" name="Picture 4">
            <a:extLst>
              <a:ext uri="{FF2B5EF4-FFF2-40B4-BE49-F238E27FC236}">
                <a16:creationId xmlns:a16="http://schemas.microsoft.com/office/drawing/2014/main" id="{136BE0C2-5765-4112-A108-C3D0EAE057BC}"/>
              </a:ext>
            </a:extLst>
          </p:cNvPr>
          <p:cNvPicPr/>
          <p:nvPr/>
        </p:nvPicPr>
        <p:blipFill>
          <a:blip r:embed="rId3"/>
          <a:stretch>
            <a:fillRect/>
          </a:stretch>
        </p:blipFill>
        <p:spPr>
          <a:xfrm>
            <a:off x="10774394" y="101632"/>
            <a:ext cx="1158811" cy="1158810"/>
          </a:xfrm>
          <a:prstGeom prst="rect">
            <a:avLst/>
          </a:prstGeom>
        </p:spPr>
      </p:pic>
    </p:spTree>
    <p:extLst>
      <p:ext uri="{BB962C8B-B14F-4D97-AF65-F5344CB8AC3E}">
        <p14:creationId xmlns:p14="http://schemas.microsoft.com/office/powerpoint/2010/main" val="4220222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E449-D91A-4BCB-96B5-B5151966C24C}"/>
              </a:ext>
            </a:extLst>
          </p:cNvPr>
          <p:cNvSpPr>
            <a:spLocks noGrp="1"/>
          </p:cNvSpPr>
          <p:nvPr>
            <p:ph type="title"/>
          </p:nvPr>
        </p:nvSpPr>
        <p:spPr>
          <a:xfrm>
            <a:off x="838199" y="365125"/>
            <a:ext cx="11133083" cy="496723"/>
          </a:xfrm>
        </p:spPr>
        <p:txBody>
          <a:bodyPr>
            <a:normAutofit fontScale="90000"/>
          </a:bodyPr>
          <a:lstStyle/>
          <a:p>
            <a:r>
              <a:rPr lang="en-GB" b="1" dirty="0">
                <a:solidFill>
                  <a:srgbClr val="FF0000"/>
                </a:solidFill>
              </a:rPr>
              <a:t>UNCRPD Monitoring, Reporting and Compliance</a:t>
            </a:r>
          </a:p>
        </p:txBody>
      </p:sp>
      <p:sp>
        <p:nvSpPr>
          <p:cNvPr id="3" name="Content Placeholder 2">
            <a:extLst>
              <a:ext uri="{FF2B5EF4-FFF2-40B4-BE49-F238E27FC236}">
                <a16:creationId xmlns:a16="http://schemas.microsoft.com/office/drawing/2014/main" id="{D449B567-0E7A-43DB-B8B0-AA6AE81E236D}"/>
              </a:ext>
            </a:extLst>
          </p:cNvPr>
          <p:cNvSpPr>
            <a:spLocks noGrp="1"/>
          </p:cNvSpPr>
          <p:nvPr>
            <p:ph idx="1"/>
          </p:nvPr>
        </p:nvSpPr>
        <p:spPr>
          <a:xfrm>
            <a:off x="493986" y="1082566"/>
            <a:ext cx="11477296" cy="5410309"/>
          </a:xfrm>
        </p:spPr>
        <p:txBody>
          <a:bodyPr>
            <a:normAutofit fontScale="92500" lnSpcReduction="20000"/>
          </a:bodyPr>
          <a:lstStyle/>
          <a:p>
            <a:r>
              <a:rPr lang="en-GB" b="1" dirty="0"/>
              <a:t>National</a:t>
            </a:r>
          </a:p>
          <a:p>
            <a:pPr marL="0" indent="0">
              <a:lnSpc>
                <a:spcPct val="107000"/>
              </a:lnSpc>
              <a:spcAft>
                <a:spcPts val="800"/>
              </a:spcAft>
              <a:buNone/>
            </a:pPr>
            <a:r>
              <a:rPr lang="en-GB" sz="2600" b="1" dirty="0">
                <a:effectLst/>
                <a:latin typeface="Calibri" panose="020F0502020204030204" pitchFamily="34" charset="0"/>
                <a:ea typeface="Calibri" panose="020F0502020204030204" pitchFamily="34" charset="0"/>
                <a:cs typeface="Times New Roman" panose="02020603050405020304" pitchFamily="18" charset="0"/>
              </a:rPr>
              <a:t>• Focal points within government</a:t>
            </a: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600" b="1" dirty="0">
                <a:effectLst/>
                <a:latin typeface="Calibri" panose="020F0502020204030204" pitchFamily="34" charset="0"/>
                <a:ea typeface="Calibri" panose="020F0502020204030204" pitchFamily="34" charset="0"/>
                <a:cs typeface="Times New Roman" panose="02020603050405020304" pitchFamily="18" charset="0"/>
              </a:rPr>
              <a:t> • Coordination mechanism within government </a:t>
            </a: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600" b="1" dirty="0">
                <a:effectLst/>
                <a:latin typeface="Calibri" panose="020F0502020204030204" pitchFamily="34" charset="0"/>
                <a:ea typeface="Calibri" panose="020F0502020204030204" pitchFamily="34" charset="0"/>
                <a:cs typeface="Times New Roman" panose="02020603050405020304" pitchFamily="18" charset="0"/>
              </a:rPr>
              <a:t>• Independent mechanism based on Paris Principles ( Article 33)</a:t>
            </a:r>
          </a:p>
          <a:p>
            <a:pPr marL="0" indent="0">
              <a:lnSpc>
                <a:spcPct val="107000"/>
              </a:lnSpc>
              <a:spcAft>
                <a:spcPts val="800"/>
              </a:spcAft>
              <a:buNone/>
            </a:pPr>
            <a:r>
              <a:rPr lang="en-GB" sz="2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DPOs need to ensure these mechanisms are set up and that they are involved.</a:t>
            </a:r>
            <a:endParaRPr lang="en-GB" sz="26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r>
              <a:rPr lang="en-GB" sz="2400" b="1" dirty="0"/>
              <a:t>UNCRPD Committee </a:t>
            </a:r>
            <a:r>
              <a:rPr lang="en-GB" sz="2400" b="1" dirty="0">
                <a:effectLst/>
                <a:latin typeface="Calibri" panose="020F0502020204030204" pitchFamily="34" charset="0"/>
                <a:ea typeface="Times New Roman" panose="02020603050405020304" pitchFamily="18" charset="0"/>
              </a:rPr>
              <a:t>18 person Committee elected by state parties</a:t>
            </a:r>
            <a:r>
              <a:rPr lang="en-GB" sz="2400" dirty="0">
                <a:effectLst/>
                <a:latin typeface="Calibri" panose="020F0502020204030204" pitchFamily="34" charset="0"/>
                <a:ea typeface="Times New Roman" panose="02020603050405020304" pitchFamily="18" charset="0"/>
              </a:rPr>
              <a:t> from nominations from states that have ratified. This committee to have a geographic, gender balance and be made up of experts on disability including ‘persons with disabilities’ Elected by State Parties at Conference of State Parties (Article 34)</a:t>
            </a:r>
          </a:p>
          <a:p>
            <a:pPr marL="0" indent="0">
              <a:lnSpc>
                <a:spcPct val="107000"/>
              </a:lnSpc>
              <a:spcAft>
                <a:spcPts val="800"/>
              </a:spcAft>
              <a:buNone/>
            </a:pPr>
            <a:r>
              <a:rPr lang="en-GB" sz="2400" b="1" dirty="0">
                <a:latin typeface="Calibri" panose="020F0502020204030204" pitchFamily="34" charset="0"/>
              </a:rPr>
              <a:t>Article 35 </a:t>
            </a:r>
            <a:r>
              <a:rPr lang="en-GB" sz="2400" dirty="0">
                <a:effectLst/>
                <a:latin typeface="Calibri" panose="020F0502020204030204" pitchFamily="34" charset="0"/>
                <a:ea typeface="Times New Roman" panose="02020603050405020304" pitchFamily="18" charset="0"/>
              </a:rPr>
              <a:t>requires state Parties to report to the CRPD Committee within 2 years of ratifying and then every 4 years. Civil Society especially DPOs are encouraged to submit Shadow Reports and be present when the State Party is answering the Committee’s Questions and to present evidence. </a:t>
            </a:r>
            <a:r>
              <a:rPr lang="en-GB" sz="2400" dirty="0">
                <a:latin typeface="Calibri" panose="020F0502020204030204" pitchFamily="34" charset="0"/>
                <a:ea typeface="Times New Roman" panose="02020603050405020304" pitchFamily="18" charset="0"/>
              </a:rPr>
              <a:t>UNCRPD Committee issue General Comments and carry out investigations</a:t>
            </a:r>
            <a:endParaRPr lang="en-GB" sz="2400" dirty="0">
              <a:effectLst/>
              <a:latin typeface="Calibri" panose="020F0502020204030204" pitchFamily="34" charset="0"/>
              <a:ea typeface="Times New Roman" panose="02020603050405020304" pitchFamily="18" charset="0"/>
            </a:endParaRPr>
          </a:p>
          <a:p>
            <a:pPr marL="0" indent="0">
              <a:lnSpc>
                <a:spcPct val="107000"/>
              </a:lnSpc>
              <a:spcAft>
                <a:spcPts val="800"/>
              </a:spcAft>
              <a:buNone/>
            </a:pPr>
            <a:endParaRPr lang="en-GB" dirty="0"/>
          </a:p>
          <a:p>
            <a:pPr marL="0" indent="0">
              <a:buNone/>
            </a:pPr>
            <a:endParaRPr lang="en-GB" dirty="0"/>
          </a:p>
          <a:p>
            <a:endParaRPr lang="en-GB" dirty="0"/>
          </a:p>
        </p:txBody>
      </p:sp>
      <p:pic>
        <p:nvPicPr>
          <p:cNvPr id="4" name="Picture 3">
            <a:extLst>
              <a:ext uri="{FF2B5EF4-FFF2-40B4-BE49-F238E27FC236}">
                <a16:creationId xmlns:a16="http://schemas.microsoft.com/office/drawing/2014/main" id="{0AE53F01-9872-4078-93A0-F4A511300912}"/>
              </a:ext>
            </a:extLst>
          </p:cNvPr>
          <p:cNvPicPr/>
          <p:nvPr/>
        </p:nvPicPr>
        <p:blipFill>
          <a:blip r:embed="rId2"/>
          <a:stretch>
            <a:fillRect/>
          </a:stretch>
        </p:blipFill>
        <p:spPr>
          <a:xfrm>
            <a:off x="10774394" y="101632"/>
            <a:ext cx="1158811" cy="1158810"/>
          </a:xfrm>
          <a:prstGeom prst="rect">
            <a:avLst/>
          </a:prstGeom>
        </p:spPr>
      </p:pic>
    </p:spTree>
    <p:extLst>
      <p:ext uri="{BB962C8B-B14F-4D97-AF65-F5344CB8AC3E}">
        <p14:creationId xmlns:p14="http://schemas.microsoft.com/office/powerpoint/2010/main" val="4106254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E449-D91A-4BCB-96B5-B5151966C24C}"/>
              </a:ext>
            </a:extLst>
          </p:cNvPr>
          <p:cNvSpPr>
            <a:spLocks noGrp="1"/>
          </p:cNvSpPr>
          <p:nvPr>
            <p:ph type="title"/>
          </p:nvPr>
        </p:nvSpPr>
        <p:spPr>
          <a:xfrm>
            <a:off x="838199" y="365125"/>
            <a:ext cx="11133083" cy="496723"/>
          </a:xfrm>
        </p:spPr>
        <p:txBody>
          <a:bodyPr>
            <a:normAutofit fontScale="90000"/>
          </a:bodyPr>
          <a:lstStyle/>
          <a:p>
            <a:pPr algn="ctr"/>
            <a:r>
              <a:rPr lang="en-GB" b="1" dirty="0">
                <a:solidFill>
                  <a:srgbClr val="FF0000"/>
                </a:solidFill>
              </a:rPr>
              <a:t>STATE RESPONSIBILITY</a:t>
            </a:r>
          </a:p>
        </p:txBody>
      </p:sp>
      <p:pic>
        <p:nvPicPr>
          <p:cNvPr id="4" name="Picture 3">
            <a:extLst>
              <a:ext uri="{FF2B5EF4-FFF2-40B4-BE49-F238E27FC236}">
                <a16:creationId xmlns:a16="http://schemas.microsoft.com/office/drawing/2014/main" id="{0AE53F01-9872-4078-93A0-F4A511300912}"/>
              </a:ext>
            </a:extLst>
          </p:cNvPr>
          <p:cNvPicPr/>
          <p:nvPr/>
        </p:nvPicPr>
        <p:blipFill>
          <a:blip r:embed="rId2"/>
          <a:stretch>
            <a:fillRect/>
          </a:stretch>
        </p:blipFill>
        <p:spPr>
          <a:xfrm>
            <a:off x="10774394" y="101632"/>
            <a:ext cx="1158811" cy="1158810"/>
          </a:xfrm>
          <a:prstGeom prst="rect">
            <a:avLst/>
          </a:prstGeom>
        </p:spPr>
      </p:pic>
      <p:graphicFrame>
        <p:nvGraphicFramePr>
          <p:cNvPr id="9" name="Content Placeholder 6"/>
          <p:cNvGraphicFramePr>
            <a:graphicFrameLocks noGrp="1"/>
          </p:cNvGraphicFramePr>
          <p:nvPr>
            <p:ph idx="1"/>
          </p:nvPr>
        </p:nvGraphicFramePr>
        <p:xfrm>
          <a:off x="524434" y="1828799"/>
          <a:ext cx="11408771" cy="40206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32932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5065" y="290301"/>
            <a:ext cx="10045586" cy="781471"/>
          </a:xfrm>
        </p:spPr>
        <p:txBody>
          <a:bodyPr>
            <a:normAutofit fontScale="90000"/>
          </a:bodyPr>
          <a:lstStyle/>
          <a:p>
            <a:br>
              <a:rPr lang="en-ZA" dirty="0"/>
            </a:br>
            <a:br>
              <a:rPr lang="en-ZA" dirty="0"/>
            </a:br>
            <a:br>
              <a:rPr lang="en-ZA" dirty="0"/>
            </a:br>
            <a:br>
              <a:rPr lang="en-ZA" dirty="0"/>
            </a:br>
            <a:br>
              <a:rPr lang="en-ZA" dirty="0"/>
            </a:br>
            <a:br>
              <a:rPr lang="en-ZA" dirty="0"/>
            </a:br>
            <a:br>
              <a:rPr lang="en-ZA" dirty="0"/>
            </a:br>
            <a:br>
              <a:rPr lang="en-ZA" dirty="0"/>
            </a:br>
            <a:br>
              <a:rPr lang="en-GB" b="1" dirty="0"/>
            </a:br>
            <a:r>
              <a:rPr lang="en-GB" sz="6000" b="1" dirty="0">
                <a:solidFill>
                  <a:srgbClr val="FF0000"/>
                </a:solidFill>
              </a:rPr>
              <a:t>The South African Perspective</a:t>
            </a:r>
            <a:endParaRPr lang="en-ZA" dirty="0"/>
          </a:p>
        </p:txBody>
      </p:sp>
      <p:sp>
        <p:nvSpPr>
          <p:cNvPr id="3" name="Subtitle 2"/>
          <p:cNvSpPr>
            <a:spLocks noGrp="1"/>
          </p:cNvSpPr>
          <p:nvPr>
            <p:ph type="subTitle" idx="1"/>
          </p:nvPr>
        </p:nvSpPr>
        <p:spPr>
          <a:xfrm>
            <a:off x="444568" y="1354239"/>
            <a:ext cx="11488637" cy="4330466"/>
          </a:xfrm>
        </p:spPr>
        <p:txBody>
          <a:bodyPr>
            <a:normAutofit/>
          </a:bodyPr>
          <a:lstStyle/>
          <a:p>
            <a:pPr algn="l"/>
            <a:r>
              <a:rPr lang="en-ZA" dirty="0"/>
              <a:t>Constitutional Provisions Chapter 2 of the Constitution, Section 9 of the Bill of Rights, which guarantees the right to equality, is specifically relevant for disability. Section 9(1) guarantees the right to equality before the law and equal protection and benefit of the law. </a:t>
            </a:r>
          </a:p>
          <a:p>
            <a:pPr algn="l"/>
            <a:r>
              <a:rPr lang="en-ZA" dirty="0"/>
              <a:t>Legislation and Policy South Africa does not have comprehensive disability legislation. Instead, various aspects of disability rights are addressed in general legislation.</a:t>
            </a:r>
          </a:p>
          <a:p>
            <a:pPr algn="l"/>
            <a:r>
              <a:rPr lang="en-ZA" dirty="0"/>
              <a:t>As the Committee on the Rights of Persons with Disabilities (CRPD Committee) explained in General Comment No. 3, </a:t>
            </a:r>
            <a:r>
              <a:rPr lang="en-ZA" b="1" dirty="0"/>
              <a:t>States parties must also ensure that third parties do not violate the rights of women with disabilities</a:t>
            </a:r>
            <a:r>
              <a:rPr lang="en-ZA" dirty="0"/>
              <a:t>.</a:t>
            </a:r>
          </a:p>
          <a:p>
            <a:pPr algn="l"/>
            <a:r>
              <a:rPr lang="en-ZA" dirty="0"/>
              <a:t>In addition to these international human rights obligations, South Africa is a state party to the African Charter on Human and Peoples’ Rights (ACHPR) and its Protocol on the Rights of Women in Africa (Maputo Protocol). </a:t>
            </a:r>
          </a:p>
          <a:p>
            <a:endParaRPr lang="en-ZA" dirty="0"/>
          </a:p>
          <a:p>
            <a:pPr algn="l"/>
            <a:endParaRPr lang="en-ZA" dirty="0"/>
          </a:p>
          <a:p>
            <a:pPr algn="l"/>
            <a:endParaRPr lang="en-ZA" dirty="0"/>
          </a:p>
          <a:p>
            <a:endParaRPr lang="en-ZA" dirty="0"/>
          </a:p>
          <a:p>
            <a:endParaRPr lang="en-ZA" dirty="0"/>
          </a:p>
        </p:txBody>
      </p:sp>
      <p:pic>
        <p:nvPicPr>
          <p:cNvPr id="4" name="Picture 3">
            <a:extLst>
              <a:ext uri="{FF2B5EF4-FFF2-40B4-BE49-F238E27FC236}">
                <a16:creationId xmlns:a16="http://schemas.microsoft.com/office/drawing/2014/main" id="{82FF8B47-3E5A-40A9-8EB0-22DF46E8847C}"/>
              </a:ext>
            </a:extLst>
          </p:cNvPr>
          <p:cNvPicPr/>
          <p:nvPr/>
        </p:nvPicPr>
        <p:blipFill>
          <a:blip r:embed="rId2"/>
          <a:stretch>
            <a:fillRect/>
          </a:stretch>
        </p:blipFill>
        <p:spPr>
          <a:xfrm>
            <a:off x="10774394" y="101632"/>
            <a:ext cx="1158811" cy="1158810"/>
          </a:xfrm>
          <a:prstGeom prst="rect">
            <a:avLst/>
          </a:prstGeom>
        </p:spPr>
      </p:pic>
    </p:spTree>
    <p:extLst>
      <p:ext uri="{BB962C8B-B14F-4D97-AF65-F5344CB8AC3E}">
        <p14:creationId xmlns:p14="http://schemas.microsoft.com/office/powerpoint/2010/main" val="721921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441" y="233378"/>
            <a:ext cx="9921240" cy="895317"/>
          </a:xfrm>
        </p:spPr>
        <p:txBody>
          <a:bodyPr/>
          <a:lstStyle/>
          <a:p>
            <a:r>
              <a:rPr lang="en-ZA" b="1" dirty="0">
                <a:solidFill>
                  <a:srgbClr val="FF0000"/>
                </a:solidFill>
                <a:latin typeface="+mn-lt"/>
                <a:ea typeface="Times New Roman" panose="02020603050405020304" pitchFamily="18" charset="0"/>
              </a:rPr>
              <a:t>Shadow Report South Africa July 31, 2018</a:t>
            </a:r>
            <a:endParaRPr lang="en-ZA" dirty="0">
              <a:solidFill>
                <a:srgbClr val="FF0000"/>
              </a:solidFill>
              <a:latin typeface="+mn-lt"/>
              <a:ea typeface="Times New Roman" panose="02020603050405020304" pitchFamily="18" charset="0"/>
              <a:cs typeface="Arial" panose="020B0604020202020204" pitchFamily="34" charset="0"/>
            </a:endParaRPr>
          </a:p>
        </p:txBody>
      </p:sp>
      <p:sp>
        <p:nvSpPr>
          <p:cNvPr id="3" name="Content Placeholder 2"/>
          <p:cNvSpPr>
            <a:spLocks noGrp="1"/>
          </p:cNvSpPr>
          <p:nvPr>
            <p:ph idx="1"/>
          </p:nvPr>
        </p:nvSpPr>
        <p:spPr>
          <a:xfrm>
            <a:off x="110169" y="1260441"/>
            <a:ext cx="11823035" cy="4644599"/>
          </a:xfrm>
        </p:spPr>
        <p:txBody>
          <a:bodyPr>
            <a:normAutofit fontScale="47500" lnSpcReduction="20000"/>
          </a:bodyPr>
          <a:lstStyle/>
          <a:p>
            <a:r>
              <a:rPr lang="en-ZA" sz="4600" dirty="0"/>
              <a:t>This submission focuses on the</a:t>
            </a:r>
            <a:r>
              <a:rPr lang="en-ZA" sz="4600" dirty="0">
                <a:solidFill>
                  <a:srgbClr val="FF0000"/>
                </a:solidFill>
              </a:rPr>
              <a:t> rights violations that disproportionately or uniquely affect women with disabilities in South Africa</a:t>
            </a:r>
            <a:r>
              <a:rPr lang="en-ZA" sz="4600" dirty="0"/>
              <a:t> as identified by the CRPD Committee’s ‘List of Issues in Relation to the Initial Report of South Africa. </a:t>
            </a:r>
          </a:p>
          <a:p>
            <a:r>
              <a:rPr lang="en-ZA" sz="4600" dirty="0"/>
              <a:t>The </a:t>
            </a:r>
            <a:r>
              <a:rPr lang="en-ZA" sz="4600" dirty="0">
                <a:solidFill>
                  <a:srgbClr val="FF0000"/>
                </a:solidFill>
              </a:rPr>
              <a:t>promotion of gender equality for women and girls with disabilities </a:t>
            </a:r>
            <a:r>
              <a:rPr lang="en-ZA" sz="4600" dirty="0"/>
              <a:t>is recognised in article </a:t>
            </a:r>
            <a:r>
              <a:rPr lang="en-ZA" sz="4600" dirty="0">
                <a:solidFill>
                  <a:srgbClr val="FF0000"/>
                </a:solidFill>
              </a:rPr>
              <a:t>8 </a:t>
            </a:r>
            <a:r>
              <a:rPr lang="en-ZA" sz="4600" dirty="0"/>
              <a:t>of the CRPD on awareness-raising, in addition articles </a:t>
            </a:r>
            <a:r>
              <a:rPr lang="en-ZA" sz="4600" dirty="0">
                <a:solidFill>
                  <a:srgbClr val="FF0000"/>
                </a:solidFill>
              </a:rPr>
              <a:t>5, 7, 9 and 31 are applicable</a:t>
            </a:r>
            <a:endParaRPr lang="en-ZA" sz="4600" dirty="0">
              <a:solidFill>
                <a:srgbClr val="FF0000"/>
              </a:solidFill>
              <a:ea typeface="Times New Roman" panose="02020603050405020304" pitchFamily="18" charset="0"/>
              <a:cs typeface="Arial" panose="020B0604020202020204" pitchFamily="34" charset="0"/>
            </a:endParaRPr>
          </a:p>
          <a:p>
            <a:r>
              <a:rPr lang="en-ZA" sz="4600" dirty="0">
                <a:ea typeface="Times New Roman" panose="02020603050405020304" pitchFamily="18" charset="0"/>
                <a:cs typeface="Arial" panose="020B0604020202020204" pitchFamily="34" charset="0"/>
              </a:rPr>
              <a:t>Gender-based violence constitutes one of the most pernicious manifestations of intersectional discrimination.</a:t>
            </a:r>
          </a:p>
          <a:p>
            <a:r>
              <a:rPr lang="en-ZA" sz="4600" dirty="0">
                <a:ea typeface="Times New Roman" panose="02020603050405020304" pitchFamily="18" charset="0"/>
                <a:cs typeface="Arial" panose="020B0604020202020204" pitchFamily="34" charset="0"/>
              </a:rPr>
              <a:t>Women in South Africa face a high risk of gender-based violence, women with disabilities, but women with </a:t>
            </a:r>
            <a:r>
              <a:rPr lang="en-ZA" sz="4600" b="1" dirty="0">
                <a:ea typeface="Times New Roman" panose="02020603050405020304" pitchFamily="18" charset="0"/>
                <a:cs typeface="Arial" panose="020B0604020202020204" pitchFamily="34" charset="0"/>
              </a:rPr>
              <a:t>Mental Disabilities</a:t>
            </a:r>
            <a:r>
              <a:rPr lang="en-ZA" sz="4600" dirty="0">
                <a:ea typeface="Times New Roman" panose="02020603050405020304" pitchFamily="18" charset="0"/>
                <a:cs typeface="Arial" panose="020B0604020202020204" pitchFamily="34" charset="0"/>
              </a:rPr>
              <a:t> are at an even greater risk of such violence, particularly sexual violence</a:t>
            </a:r>
            <a:endParaRPr lang="en-ZA" sz="4600" dirty="0"/>
          </a:p>
          <a:p>
            <a:r>
              <a:rPr lang="en-ZA" sz="4600" dirty="0"/>
              <a:t>South African women with disabilities, particularly black women, women in rural areas, and women with intellectual or psychosocial disability, are regularly discriminated against and denied access to justice or essential supports, &amp; services,</a:t>
            </a:r>
          </a:p>
          <a:p>
            <a:r>
              <a:rPr lang="en-ZA" sz="4600" dirty="0"/>
              <a:t>Furthermore, women with disabilities face unique forms of discrimination </a:t>
            </a:r>
            <a:r>
              <a:rPr lang="en-ZA" sz="4600" b="1" u="sng" dirty="0"/>
              <a:t>in healthcare</a:t>
            </a:r>
            <a:r>
              <a:rPr lang="en-ZA" sz="4600" dirty="0"/>
              <a:t> settings, particularly when accessing sexual and reproductive health information and services, frequently finding that these services are unavailable, unaffordable, inaccessible, or discriminatory. </a:t>
            </a:r>
          </a:p>
          <a:p>
            <a:endParaRPr lang="en-ZA" dirty="0"/>
          </a:p>
        </p:txBody>
      </p:sp>
      <p:pic>
        <p:nvPicPr>
          <p:cNvPr id="4" name="Picture 3">
            <a:extLst>
              <a:ext uri="{FF2B5EF4-FFF2-40B4-BE49-F238E27FC236}">
                <a16:creationId xmlns:a16="http://schemas.microsoft.com/office/drawing/2014/main" id="{97AB2E2C-326F-4AD1-8A0B-536BFA284E13}"/>
              </a:ext>
            </a:extLst>
          </p:cNvPr>
          <p:cNvPicPr/>
          <p:nvPr/>
        </p:nvPicPr>
        <p:blipFill>
          <a:blip r:embed="rId2"/>
          <a:stretch>
            <a:fillRect/>
          </a:stretch>
        </p:blipFill>
        <p:spPr>
          <a:xfrm>
            <a:off x="10774394" y="101632"/>
            <a:ext cx="1158811" cy="1158810"/>
          </a:xfrm>
          <a:prstGeom prst="rect">
            <a:avLst/>
          </a:prstGeom>
        </p:spPr>
      </p:pic>
    </p:spTree>
    <p:extLst>
      <p:ext uri="{BB962C8B-B14F-4D97-AF65-F5344CB8AC3E}">
        <p14:creationId xmlns:p14="http://schemas.microsoft.com/office/powerpoint/2010/main" val="2305439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5460"/>
            <a:ext cx="10515600" cy="660592"/>
          </a:xfrm>
        </p:spPr>
        <p:txBody>
          <a:bodyPr>
            <a:normAutofit fontScale="90000"/>
          </a:bodyPr>
          <a:lstStyle/>
          <a:p>
            <a:br>
              <a:rPr lang="en-GB" b="1" dirty="0"/>
            </a:br>
            <a:br>
              <a:rPr lang="en-ZA" dirty="0"/>
            </a:br>
            <a:endParaRPr lang="en-ZA" dirty="0"/>
          </a:p>
        </p:txBody>
      </p:sp>
      <p:sp>
        <p:nvSpPr>
          <p:cNvPr id="3" name="Content Placeholder 2"/>
          <p:cNvSpPr>
            <a:spLocks noGrp="1"/>
          </p:cNvSpPr>
          <p:nvPr>
            <p:ph idx="1"/>
          </p:nvPr>
        </p:nvSpPr>
        <p:spPr>
          <a:xfrm>
            <a:off x="371816" y="1317676"/>
            <a:ext cx="11561389" cy="4620416"/>
          </a:xfrm>
        </p:spPr>
        <p:txBody>
          <a:bodyPr>
            <a:normAutofit fontScale="92500" lnSpcReduction="20000"/>
          </a:bodyPr>
          <a:lstStyle/>
          <a:p>
            <a:r>
              <a:rPr lang="en-ZA" dirty="0"/>
              <a:t>The promotion of gender equality for women and girls with disabilities is recognised in article 8 of the CRPD on awareness-raising, in addition articles 5, 7, 9 and 31 are applicable</a:t>
            </a:r>
          </a:p>
          <a:p>
            <a:r>
              <a:rPr lang="en-ZA" dirty="0"/>
              <a:t>This submission concludes with recommendations for the CRPD Committee to take into account during its review of and concluding observations to South Africa</a:t>
            </a:r>
          </a:p>
          <a:p>
            <a:r>
              <a:rPr lang="en-ZA" dirty="0"/>
              <a:t>As the Committee on the Rights of Persons with Disabilities (CRPD Committee) explained in General Comment No. 3, </a:t>
            </a:r>
            <a:r>
              <a:rPr lang="en-ZA" b="1" dirty="0"/>
              <a:t>States parties must also ensure that third parties do not violate the rights of women with disabilities</a:t>
            </a:r>
            <a:r>
              <a:rPr lang="en-ZA" dirty="0"/>
              <a:t>.</a:t>
            </a:r>
          </a:p>
          <a:p>
            <a:r>
              <a:rPr lang="en-ZA" dirty="0"/>
              <a:t>This submission focuses on the rights violations that disproportionately or uniquely affect women with disabilities in South Africa as identified by the CRPD Committee’s ‘List of Issues in Relation to the Initial Report of South Africa. </a:t>
            </a:r>
          </a:p>
          <a:p>
            <a:r>
              <a:rPr lang="en-ZA" dirty="0"/>
              <a:t>In addition to these international human rights obligations, South Africa is a state party to the African Charter on Human and Peoples’ Rights (ACHPR) and its Protocol on the Rights of Women in Africa (Maputo Protocol). </a:t>
            </a:r>
          </a:p>
          <a:p>
            <a:endParaRPr lang="en-ZA" dirty="0"/>
          </a:p>
          <a:p>
            <a:endParaRPr lang="en-ZA" dirty="0"/>
          </a:p>
        </p:txBody>
      </p:sp>
      <p:sp>
        <p:nvSpPr>
          <p:cNvPr id="4" name="Rectangle 3"/>
          <p:cNvSpPr/>
          <p:nvPr/>
        </p:nvSpPr>
        <p:spPr>
          <a:xfrm>
            <a:off x="371816" y="188594"/>
            <a:ext cx="10579260" cy="984885"/>
          </a:xfrm>
          <a:prstGeom prst="rect">
            <a:avLst/>
          </a:prstGeom>
        </p:spPr>
        <p:txBody>
          <a:bodyPr wrap="square">
            <a:spAutoFit/>
          </a:bodyPr>
          <a:lstStyle/>
          <a:p>
            <a:r>
              <a:rPr lang="en-ZA" sz="4000" dirty="0">
                <a:solidFill>
                  <a:srgbClr val="FF0000"/>
                </a:solidFill>
              </a:rPr>
              <a:t>UNCRPD Monitoring, Reporting and Compliance</a:t>
            </a:r>
          </a:p>
          <a:p>
            <a:endParaRPr lang="en-ZA" dirty="0"/>
          </a:p>
        </p:txBody>
      </p:sp>
      <p:pic>
        <p:nvPicPr>
          <p:cNvPr id="5" name="Picture 4">
            <a:extLst>
              <a:ext uri="{FF2B5EF4-FFF2-40B4-BE49-F238E27FC236}">
                <a16:creationId xmlns:a16="http://schemas.microsoft.com/office/drawing/2014/main" id="{E47C0C96-EF5B-4117-9F68-1B32CBF11121}"/>
              </a:ext>
            </a:extLst>
          </p:cNvPr>
          <p:cNvPicPr/>
          <p:nvPr/>
        </p:nvPicPr>
        <p:blipFill>
          <a:blip r:embed="rId2"/>
          <a:stretch>
            <a:fillRect/>
          </a:stretch>
        </p:blipFill>
        <p:spPr>
          <a:xfrm>
            <a:off x="10774394" y="101632"/>
            <a:ext cx="1158811" cy="1158810"/>
          </a:xfrm>
          <a:prstGeom prst="rect">
            <a:avLst/>
          </a:prstGeom>
        </p:spPr>
      </p:pic>
    </p:spTree>
    <p:extLst>
      <p:ext uri="{BB962C8B-B14F-4D97-AF65-F5344CB8AC3E}">
        <p14:creationId xmlns:p14="http://schemas.microsoft.com/office/powerpoint/2010/main" val="64741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242" y="217470"/>
            <a:ext cx="6946733" cy="1325563"/>
          </a:xfrm>
        </p:spPr>
        <p:txBody>
          <a:bodyPr/>
          <a:lstStyle/>
          <a:p>
            <a:r>
              <a:rPr lang="en-ZA" b="1" dirty="0">
                <a:solidFill>
                  <a:srgbClr val="FF0000"/>
                </a:solidFill>
              </a:rPr>
              <a:t>Action That Is Needed</a:t>
            </a:r>
          </a:p>
        </p:txBody>
      </p:sp>
      <p:sp>
        <p:nvSpPr>
          <p:cNvPr id="3" name="Content Placeholder 2"/>
          <p:cNvSpPr>
            <a:spLocks noGrp="1"/>
          </p:cNvSpPr>
          <p:nvPr>
            <p:ph idx="1"/>
          </p:nvPr>
        </p:nvSpPr>
        <p:spPr/>
        <p:txBody>
          <a:bodyPr/>
          <a:lstStyle/>
          <a:p>
            <a:r>
              <a:rPr lang="en-GB" dirty="0"/>
              <a:t>The Convention’s lack of implementation is a factor and urgent action is needed. </a:t>
            </a:r>
          </a:p>
          <a:p>
            <a:r>
              <a:rPr lang="en-GB" dirty="0"/>
              <a:t>A human rights-based approach to disability needs to be taken by Governments of the Commonwealth and needs to help shape a better understanding about disabled people</a:t>
            </a:r>
          </a:p>
          <a:p>
            <a:r>
              <a:rPr lang="en-GB" dirty="0"/>
              <a:t>The Commonwealth Disabled Peoples’ Forum (CDPF) aims to push to erase and eliminate such stereotypes of the Commonwealth Countries to bring desired change. </a:t>
            </a:r>
            <a:endParaRPr lang="en-ZA" dirty="0"/>
          </a:p>
          <a:p>
            <a:endParaRPr lang="en-ZA" dirty="0"/>
          </a:p>
        </p:txBody>
      </p:sp>
      <p:pic>
        <p:nvPicPr>
          <p:cNvPr id="4" name="Picture 3">
            <a:extLst>
              <a:ext uri="{FF2B5EF4-FFF2-40B4-BE49-F238E27FC236}">
                <a16:creationId xmlns:a16="http://schemas.microsoft.com/office/drawing/2014/main" id="{EA4B7D93-9E42-479A-B109-6056A617EB94}"/>
              </a:ext>
            </a:extLst>
          </p:cNvPr>
          <p:cNvPicPr/>
          <p:nvPr/>
        </p:nvPicPr>
        <p:blipFill>
          <a:blip r:embed="rId2"/>
          <a:stretch>
            <a:fillRect/>
          </a:stretch>
        </p:blipFill>
        <p:spPr>
          <a:xfrm>
            <a:off x="10774394" y="101632"/>
            <a:ext cx="1158811" cy="1158810"/>
          </a:xfrm>
          <a:prstGeom prst="rect">
            <a:avLst/>
          </a:prstGeom>
        </p:spPr>
      </p:pic>
    </p:spTree>
    <p:extLst>
      <p:ext uri="{BB962C8B-B14F-4D97-AF65-F5344CB8AC3E}">
        <p14:creationId xmlns:p14="http://schemas.microsoft.com/office/powerpoint/2010/main" val="2510485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DGs Poster">
            <a:hlinkClick r:id="rId2"/>
            <a:extLst>
              <a:ext uri="{FF2B5EF4-FFF2-40B4-BE49-F238E27FC236}">
                <a16:creationId xmlns:a16="http://schemas.microsoft.com/office/drawing/2014/main" id="{23D61E6F-C913-479F-A99C-0BBDF934F63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5248" y="210207"/>
            <a:ext cx="10756641" cy="5838053"/>
          </a:xfrm>
          <a:prstGeom prst="rect">
            <a:avLst/>
          </a:prstGeom>
          <a:noFill/>
          <a:ln>
            <a:noFill/>
          </a:ln>
        </p:spPr>
      </p:pic>
      <p:pic>
        <p:nvPicPr>
          <p:cNvPr id="5" name="Picture 4">
            <a:extLst>
              <a:ext uri="{FF2B5EF4-FFF2-40B4-BE49-F238E27FC236}">
                <a16:creationId xmlns:a16="http://schemas.microsoft.com/office/drawing/2014/main" id="{5A84DB8D-A6A4-422C-A8DF-BEFB4E60875A}"/>
              </a:ext>
            </a:extLst>
          </p:cNvPr>
          <p:cNvPicPr/>
          <p:nvPr/>
        </p:nvPicPr>
        <p:blipFill>
          <a:blip r:embed="rId4"/>
          <a:stretch>
            <a:fillRect/>
          </a:stretch>
        </p:blipFill>
        <p:spPr>
          <a:xfrm>
            <a:off x="10774394" y="101632"/>
            <a:ext cx="1158811" cy="1158810"/>
          </a:xfrm>
          <a:prstGeom prst="rect">
            <a:avLst/>
          </a:prstGeom>
        </p:spPr>
      </p:pic>
    </p:spTree>
    <p:extLst>
      <p:ext uri="{BB962C8B-B14F-4D97-AF65-F5344CB8AC3E}">
        <p14:creationId xmlns:p14="http://schemas.microsoft.com/office/powerpoint/2010/main" val="40452804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750E6-B80A-429E-B2F9-3F1C791BAF1C}"/>
              </a:ext>
            </a:extLst>
          </p:cNvPr>
          <p:cNvSpPr>
            <a:spLocks noGrp="1"/>
          </p:cNvSpPr>
          <p:nvPr>
            <p:ph type="title"/>
          </p:nvPr>
        </p:nvSpPr>
        <p:spPr>
          <a:xfrm>
            <a:off x="157655" y="166906"/>
            <a:ext cx="11834647" cy="659359"/>
          </a:xfrm>
        </p:spPr>
        <p:txBody>
          <a:bodyPr>
            <a:normAutofit/>
          </a:bodyPr>
          <a:lstStyle/>
          <a:p>
            <a:r>
              <a:rPr lang="en-GB" sz="3600" b="1" dirty="0">
                <a:solidFill>
                  <a:srgbClr val="FF0000"/>
                </a:solidFill>
              </a:rPr>
              <a:t>Disabled People and Sustainable Development Goals SDGs</a:t>
            </a:r>
          </a:p>
        </p:txBody>
      </p:sp>
      <p:sp>
        <p:nvSpPr>
          <p:cNvPr id="3" name="Content Placeholder 2">
            <a:extLst>
              <a:ext uri="{FF2B5EF4-FFF2-40B4-BE49-F238E27FC236}">
                <a16:creationId xmlns:a16="http://schemas.microsoft.com/office/drawing/2014/main" id="{AD8E0A53-E3E3-4FDD-9E72-AF01EFAD524C}"/>
              </a:ext>
            </a:extLst>
          </p:cNvPr>
          <p:cNvSpPr>
            <a:spLocks noGrp="1"/>
          </p:cNvSpPr>
          <p:nvPr>
            <p:ph idx="1"/>
          </p:nvPr>
        </p:nvSpPr>
        <p:spPr>
          <a:xfrm>
            <a:off x="246994" y="1158810"/>
            <a:ext cx="11698012" cy="5000406"/>
          </a:xfrm>
        </p:spPr>
        <p:txBody>
          <a:bodyPr>
            <a:normAutofit lnSpcReduction="10000"/>
          </a:bodyPr>
          <a:lstStyle/>
          <a:p>
            <a:pP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The previous </a:t>
            </a:r>
            <a:r>
              <a:rPr lang="en-GB"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Millennium Development Goals 1990-2015 did not mention disabled people or disability, nor were they achieved</a:t>
            </a:r>
            <a:r>
              <a:rPr lang="en-GB" sz="2400" b="1" dirty="0">
                <a:effectLst/>
                <a:latin typeface="Calibri" panose="020F0502020204030204" pitchFamily="34" charset="0"/>
                <a:ea typeface="Calibri" panose="020F0502020204030204" pitchFamily="34" charset="0"/>
                <a:cs typeface="Times New Roman" panose="02020603050405020304" pitchFamily="18" charset="0"/>
              </a:rPr>
              <a:t>. </a:t>
            </a:r>
            <a:r>
              <a:rPr lang="en-GB" sz="2400" dirty="0">
                <a:effectLst/>
                <a:latin typeface="Calibri" panose="020F0502020204030204" pitchFamily="34" charset="0"/>
                <a:ea typeface="Calibri" panose="020F0502020204030204" pitchFamily="34" charset="0"/>
                <a:cs typeface="Times New Roman" panose="02020603050405020304" pitchFamily="18" charset="0"/>
              </a:rPr>
              <a:t>After a very wide global consultation exercise with a wide range of stake holders the 17 Sustainable Development Goals were adopted by the UN General Assembly in 2015 for the whole world with the slogan </a:t>
            </a:r>
            <a:r>
              <a:rPr lang="en-GB"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‘Leave No One Behind</a:t>
            </a:r>
            <a:r>
              <a:rPr lang="en-GB" sz="24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The UNCRPD significantly altered the environment, the expectations and the participation of persons with disabilities in the creation of the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2030 Agenda</a:t>
            </a:r>
            <a:r>
              <a:rPr lang="en-GB" sz="2400" dirty="0">
                <a:effectLst/>
                <a:latin typeface="Calibri" panose="020F0502020204030204" pitchFamily="34" charset="0"/>
                <a:ea typeface="Calibri" panose="020F0502020204030204" pitchFamily="34" charset="0"/>
                <a:cs typeface="Times New Roman" panose="02020603050405020304" pitchFamily="18" charset="0"/>
              </a:rPr>
              <a:t>, and its 17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Sustainable Development Goals</a:t>
            </a:r>
            <a:r>
              <a:rPr lang="en-GB" sz="2400" dirty="0">
                <a:effectLst/>
                <a:latin typeface="Calibri" panose="020F0502020204030204" pitchFamily="34" charset="0"/>
                <a:ea typeface="Calibri" panose="020F0502020204030204" pitchFamily="34" charset="0"/>
                <a:cs typeface="Times New Roman" panose="02020603050405020304" pitchFamily="18" charset="0"/>
              </a:rPr>
              <a:t>, a universal commitment by all UN Member States. </a:t>
            </a:r>
          </a:p>
          <a:p>
            <a:r>
              <a:rPr lang="en-GB" sz="2400" dirty="0">
                <a:solidFill>
                  <a:srgbClr val="FF0000"/>
                </a:solidFill>
                <a:effectLst/>
                <a:ea typeface="Calibri" panose="020F0502020204030204" pitchFamily="34" charset="0"/>
                <a:cs typeface="Times New Roman" panose="02020603050405020304" pitchFamily="18" charset="0"/>
              </a:rPr>
              <a:t>Of the 169 Targets </a:t>
            </a:r>
            <a:r>
              <a:rPr lang="en-GB" sz="2400" b="1" dirty="0">
                <a:solidFill>
                  <a:srgbClr val="FF0000"/>
                </a:solidFill>
                <a:effectLst/>
                <a:ea typeface="Calibri" panose="020F0502020204030204" pitchFamily="34" charset="0"/>
                <a:cs typeface="Times New Roman" panose="02020603050405020304" pitchFamily="18" charset="0"/>
              </a:rPr>
              <a:t>7 explicitly mentions ‘people with disabilities’.</a:t>
            </a:r>
            <a:r>
              <a:rPr lang="en-GB" sz="2400" b="1" dirty="0">
                <a:effectLst/>
                <a:ea typeface="Calibri" panose="020F0502020204030204" pitchFamily="34" charset="0"/>
                <a:cs typeface="Times New Roman" panose="02020603050405020304" pitchFamily="18" charset="0"/>
              </a:rPr>
              <a:t> </a:t>
            </a:r>
            <a:r>
              <a:rPr lang="en-GB" sz="2400" dirty="0">
                <a:solidFill>
                  <a:srgbClr val="FF0000"/>
                </a:solidFill>
                <a:effectLst/>
                <a:ea typeface="Calibri" panose="020F0502020204030204" pitchFamily="34" charset="0"/>
                <a:cs typeface="Times New Roman" panose="02020603050405020304" pitchFamily="18" charset="0"/>
              </a:rPr>
              <a:t>All Goals and targets </a:t>
            </a:r>
            <a:r>
              <a:rPr lang="en-GB" sz="2400" dirty="0">
                <a:effectLst/>
                <a:ea typeface="Calibri" panose="020F0502020204030204" pitchFamily="34" charset="0"/>
                <a:cs typeface="Times New Roman" panose="02020603050405020304" pitchFamily="18" charset="0"/>
              </a:rPr>
              <a:t>are applicable to persons with disabilities by </a:t>
            </a:r>
            <a:r>
              <a:rPr lang="en-GB" sz="2400" b="1" dirty="0">
                <a:solidFill>
                  <a:srgbClr val="FF0000"/>
                </a:solidFill>
                <a:effectLst/>
                <a:ea typeface="Calibri" panose="020F0502020204030204" pitchFamily="34" charset="0"/>
                <a:cs typeface="Times New Roman" panose="02020603050405020304" pitchFamily="18" charset="0"/>
              </a:rPr>
              <a:t>simple virtue of universality, which applies to all persons, and the overarching principle of “leave no one behind.”</a:t>
            </a:r>
          </a:p>
          <a:p>
            <a:r>
              <a:rPr lang="en-GB" sz="2400" b="1" dirty="0">
                <a:effectLst/>
                <a:ea typeface="Calibri" panose="020F0502020204030204" pitchFamily="34" charset="0"/>
                <a:cs typeface="Times New Roman" panose="02020603050405020304" pitchFamily="18" charset="0"/>
              </a:rPr>
              <a:t> Persons with disabilities strongly believe that </a:t>
            </a:r>
            <a:r>
              <a:rPr lang="en-GB" sz="2400" b="1" dirty="0">
                <a:solidFill>
                  <a:srgbClr val="FF0000"/>
                </a:solidFill>
                <a:effectLst/>
                <a:ea typeface="Calibri" panose="020F0502020204030204" pitchFamily="34" charset="0"/>
                <a:cs typeface="Times New Roman" panose="02020603050405020304" pitchFamily="18" charset="0"/>
              </a:rPr>
              <a:t>only by utilizing the UN Convention on the Rights of Persons with Disabilities (CRPD) as a guiding framework in implementing the SDGs, will it be ensured that exclusion and inequality are not created or perpetuated</a:t>
            </a:r>
            <a:r>
              <a:rPr lang="en-GB" sz="2400" b="1" dirty="0">
                <a:effectLst/>
                <a:ea typeface="Calibri" panose="020F0502020204030204" pitchFamily="34" charset="0"/>
                <a:cs typeface="Times New Roman" panose="02020603050405020304" pitchFamily="18" charset="0"/>
              </a:rPr>
              <a:t>. </a:t>
            </a:r>
            <a:endParaRPr lang="en-GB" sz="2400" b="1" dirty="0"/>
          </a:p>
        </p:txBody>
      </p:sp>
      <p:pic>
        <p:nvPicPr>
          <p:cNvPr id="4" name="Picture 3">
            <a:extLst>
              <a:ext uri="{FF2B5EF4-FFF2-40B4-BE49-F238E27FC236}">
                <a16:creationId xmlns:a16="http://schemas.microsoft.com/office/drawing/2014/main" id="{9FC52508-DEBF-4648-BE41-26B2D094DBB1}"/>
              </a:ext>
            </a:extLst>
          </p:cNvPr>
          <p:cNvPicPr/>
          <p:nvPr/>
        </p:nvPicPr>
        <p:blipFill>
          <a:blip r:embed="rId2"/>
          <a:stretch>
            <a:fillRect/>
          </a:stretch>
        </p:blipFill>
        <p:spPr>
          <a:xfrm>
            <a:off x="11033189" y="0"/>
            <a:ext cx="1158811" cy="1158810"/>
          </a:xfrm>
          <a:prstGeom prst="rect">
            <a:avLst/>
          </a:prstGeom>
        </p:spPr>
      </p:pic>
    </p:spTree>
    <p:extLst>
      <p:ext uri="{BB962C8B-B14F-4D97-AF65-F5344CB8AC3E}">
        <p14:creationId xmlns:p14="http://schemas.microsoft.com/office/powerpoint/2010/main" val="3516205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B6389-2374-4677-B8BB-59410CCC32FD}"/>
              </a:ext>
            </a:extLst>
          </p:cNvPr>
          <p:cNvSpPr>
            <a:spLocks noGrp="1"/>
          </p:cNvSpPr>
          <p:nvPr>
            <p:ph type="title"/>
          </p:nvPr>
        </p:nvSpPr>
        <p:spPr>
          <a:xfrm>
            <a:off x="133350" y="136557"/>
            <a:ext cx="11925300" cy="1050272"/>
          </a:xfrm>
        </p:spPr>
        <p:txBody>
          <a:bodyPr/>
          <a:lstStyle/>
          <a:p>
            <a:pPr algn="ctr"/>
            <a:r>
              <a:rPr lang="en-US" dirty="0">
                <a:solidFill>
                  <a:srgbClr val="FF0000"/>
                </a:solidFill>
                <a:latin typeface="Calibri" panose="020F0502020204030204" pitchFamily="34" charset="0"/>
                <a:cs typeface="Calibri" panose="020F0502020204030204" pitchFamily="34" charset="0"/>
              </a:rPr>
              <a:t>Previous Millennium Development Goals</a:t>
            </a:r>
          </a:p>
        </p:txBody>
      </p:sp>
      <p:cxnSp>
        <p:nvCxnSpPr>
          <p:cNvPr id="70" name="Straight Connector 69">
            <a:extLst>
              <a:ext uri="{FF2B5EF4-FFF2-40B4-BE49-F238E27FC236}">
                <a16:creationId xmlns:a16="http://schemas.microsoft.com/office/drawing/2014/main" id="{F70C08F9-9A5C-43CF-9AAC-621536803BA0}"/>
              </a:ext>
              <a:ext uri="{C183D7F6-B498-43B3-948B-1728B52AA6E4}">
                <adec:decorative xmlns:adec="http://schemas.microsoft.com/office/drawing/2017/decorative" val="1"/>
              </a:ext>
            </a:extLst>
          </p:cNvPr>
          <p:cNvCxnSpPr>
            <a:cxnSpLocks/>
          </p:cNvCxnSpPr>
          <p:nvPr/>
        </p:nvCxnSpPr>
        <p:spPr>
          <a:xfrm>
            <a:off x="1561799" y="1845276"/>
            <a:ext cx="0" cy="10058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ABA89E8D-ECBE-4B32-82C7-E8DD0B202C5F}"/>
              </a:ext>
              <a:ext uri="{C183D7F6-B498-43B3-948B-1728B52AA6E4}">
                <adec:decorative xmlns:adec="http://schemas.microsoft.com/office/drawing/2017/decorative" val="1"/>
              </a:ext>
            </a:extLst>
          </p:cNvPr>
          <p:cNvCxnSpPr>
            <a:cxnSpLocks/>
          </p:cNvCxnSpPr>
          <p:nvPr/>
        </p:nvCxnSpPr>
        <p:spPr>
          <a:xfrm>
            <a:off x="2468880" y="1845276"/>
            <a:ext cx="0" cy="3564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C2B38730-2A0E-4853-AD2C-FC744EF527B4}"/>
              </a:ext>
              <a:ext uri="{C183D7F6-B498-43B3-948B-1728B52AA6E4}">
                <adec:decorative xmlns:adec="http://schemas.microsoft.com/office/drawing/2017/decorative" val="1"/>
              </a:ext>
            </a:extLst>
          </p:cNvPr>
          <p:cNvCxnSpPr>
            <a:cxnSpLocks/>
          </p:cNvCxnSpPr>
          <p:nvPr/>
        </p:nvCxnSpPr>
        <p:spPr>
          <a:xfrm>
            <a:off x="3374599" y="1845276"/>
            <a:ext cx="0" cy="2193324"/>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98E48653-A8EB-4DE2-BFE6-A0E61D873096}"/>
              </a:ext>
              <a:ext uri="{C183D7F6-B498-43B3-948B-1728B52AA6E4}">
                <adec:decorative xmlns:adec="http://schemas.microsoft.com/office/drawing/2017/decorative" val="1"/>
              </a:ext>
            </a:extLst>
          </p:cNvPr>
          <p:cNvCxnSpPr>
            <a:cxnSpLocks/>
          </p:cNvCxnSpPr>
          <p:nvPr/>
        </p:nvCxnSpPr>
        <p:spPr>
          <a:xfrm>
            <a:off x="5211393" y="1709111"/>
            <a:ext cx="0" cy="3701089"/>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190DF0B-5B2E-49A9-B210-E32FFFAC7E35}"/>
              </a:ext>
              <a:ext uri="{C183D7F6-B498-43B3-948B-1728B52AA6E4}">
                <adec:decorative xmlns:adec="http://schemas.microsoft.com/office/drawing/2017/decorative" val="1"/>
              </a:ext>
            </a:extLst>
          </p:cNvPr>
          <p:cNvCxnSpPr>
            <a:cxnSpLocks/>
            <a:endCxn id="63" idx="0"/>
          </p:cNvCxnSpPr>
          <p:nvPr/>
        </p:nvCxnSpPr>
        <p:spPr>
          <a:xfrm flipV="1">
            <a:off x="1411695" y="1373920"/>
            <a:ext cx="9692499" cy="169278"/>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81E53639-8872-4E58-9A2D-8001BB8547AC}"/>
              </a:ext>
              <a:ext uri="{C183D7F6-B498-43B3-948B-1728B52AA6E4}">
                <adec:decorative xmlns:adec="http://schemas.microsoft.com/office/drawing/2017/decorative" val="1"/>
              </a:ext>
            </a:extLst>
          </p:cNvPr>
          <p:cNvSpPr/>
          <p:nvPr/>
        </p:nvSpPr>
        <p:spPr>
          <a:xfrm>
            <a:off x="807538" y="1241120"/>
            <a:ext cx="604157" cy="604156"/>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2A1632FE-1D0A-41E4-BF25-F0F7AA952C33}"/>
              </a:ext>
              <a:ext uri="{C183D7F6-B498-43B3-948B-1728B52AA6E4}">
                <adec:decorative xmlns:adec="http://schemas.microsoft.com/office/drawing/2017/decorative" val="1"/>
              </a:ext>
            </a:extLst>
          </p:cNvPr>
          <p:cNvSpPr/>
          <p:nvPr/>
        </p:nvSpPr>
        <p:spPr>
          <a:xfrm>
            <a:off x="7167724" y="1241120"/>
            <a:ext cx="604157" cy="60415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3586E56F-86DF-43E4-85F3-DD6AA1CF8C84}"/>
              </a:ext>
              <a:ext uri="{C183D7F6-B498-43B3-948B-1728B52AA6E4}">
                <adec:decorative xmlns:adec="http://schemas.microsoft.com/office/drawing/2017/decorative" val="1"/>
              </a:ext>
            </a:extLst>
          </p:cNvPr>
          <p:cNvSpPr/>
          <p:nvPr/>
        </p:nvSpPr>
        <p:spPr>
          <a:xfrm>
            <a:off x="1716136" y="1241120"/>
            <a:ext cx="604157" cy="604156"/>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2EBE9657-CF02-4369-A33E-0B3687100B60}"/>
              </a:ext>
              <a:ext uri="{C183D7F6-B498-43B3-948B-1728B52AA6E4}">
                <adec:decorative xmlns:adec="http://schemas.microsoft.com/office/drawing/2017/decorative" val="1"/>
              </a:ext>
            </a:extLst>
          </p:cNvPr>
          <p:cNvSpPr/>
          <p:nvPr/>
        </p:nvSpPr>
        <p:spPr>
          <a:xfrm>
            <a:off x="2624734" y="1241120"/>
            <a:ext cx="604157" cy="604156"/>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DA9922DC-4CA9-4B40-A5D5-72BBFAE6A6D3}"/>
              </a:ext>
              <a:ext uri="{C183D7F6-B498-43B3-948B-1728B52AA6E4}">
                <adec:decorative xmlns:adec="http://schemas.microsoft.com/office/drawing/2017/decorative" val="1"/>
              </a:ext>
            </a:extLst>
          </p:cNvPr>
          <p:cNvSpPr/>
          <p:nvPr/>
        </p:nvSpPr>
        <p:spPr>
          <a:xfrm>
            <a:off x="3533332" y="1241120"/>
            <a:ext cx="604157" cy="604156"/>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227F60B2-65D3-4950-9103-3EFDF7F7D6FE}"/>
              </a:ext>
              <a:ext uri="{C183D7F6-B498-43B3-948B-1728B52AA6E4}">
                <adec:decorative xmlns:adec="http://schemas.microsoft.com/office/drawing/2017/decorative" val="1"/>
              </a:ext>
            </a:extLst>
          </p:cNvPr>
          <p:cNvSpPr/>
          <p:nvPr/>
        </p:nvSpPr>
        <p:spPr>
          <a:xfrm>
            <a:off x="4441930" y="1241120"/>
            <a:ext cx="604157" cy="604156"/>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CD1CD723-7F96-4567-92C6-62CCB0855077}"/>
              </a:ext>
              <a:ext uri="{C183D7F6-B498-43B3-948B-1728B52AA6E4}">
                <adec:decorative xmlns:adec="http://schemas.microsoft.com/office/drawing/2017/decorative" val="1"/>
              </a:ext>
            </a:extLst>
          </p:cNvPr>
          <p:cNvSpPr/>
          <p:nvPr/>
        </p:nvSpPr>
        <p:spPr>
          <a:xfrm>
            <a:off x="5350528" y="1241120"/>
            <a:ext cx="604157" cy="604156"/>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3D641E32-C3C9-4F0F-A366-D6AF93DD9F68}"/>
              </a:ext>
              <a:ext uri="{C183D7F6-B498-43B3-948B-1728B52AA6E4}">
                <adec:decorative xmlns:adec="http://schemas.microsoft.com/office/drawing/2017/decorative" val="1"/>
              </a:ext>
            </a:extLst>
          </p:cNvPr>
          <p:cNvSpPr/>
          <p:nvPr/>
        </p:nvSpPr>
        <p:spPr>
          <a:xfrm>
            <a:off x="6259126" y="1241119"/>
            <a:ext cx="604157" cy="60415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EBF65AA-A09B-4D00-8027-CC0A25E8CC3F}"/>
              </a:ext>
              <a:ext uri="{C183D7F6-B498-43B3-948B-1728B52AA6E4}">
                <adec:decorative xmlns:adec="http://schemas.microsoft.com/office/drawing/2017/decorative" val="1"/>
              </a:ext>
            </a:extLst>
          </p:cNvPr>
          <p:cNvSpPr/>
          <p:nvPr/>
        </p:nvSpPr>
        <p:spPr>
          <a:xfrm>
            <a:off x="8076322" y="1241120"/>
            <a:ext cx="604157" cy="60415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307F39A3-7EA6-4379-9663-6D559F439438}"/>
              </a:ext>
              <a:ext uri="{C183D7F6-B498-43B3-948B-1728B52AA6E4}">
                <adec:decorative xmlns:adec="http://schemas.microsoft.com/office/drawing/2017/decorative" val="1"/>
              </a:ext>
            </a:extLst>
          </p:cNvPr>
          <p:cNvSpPr/>
          <p:nvPr/>
        </p:nvSpPr>
        <p:spPr>
          <a:xfrm>
            <a:off x="8984920" y="1241120"/>
            <a:ext cx="604157" cy="604156"/>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4E1B2E89-57B9-4D7A-8428-5CD76566CA18}"/>
              </a:ext>
              <a:ext uri="{C183D7F6-B498-43B3-948B-1728B52AA6E4}">
                <adec:decorative xmlns:adec="http://schemas.microsoft.com/office/drawing/2017/decorative" val="1"/>
              </a:ext>
            </a:extLst>
          </p:cNvPr>
          <p:cNvSpPr/>
          <p:nvPr/>
        </p:nvSpPr>
        <p:spPr>
          <a:xfrm>
            <a:off x="9893518" y="1241120"/>
            <a:ext cx="604157" cy="604156"/>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6F419E70-E8A3-4D0F-B3B6-B2E3C5F0599D}"/>
              </a:ext>
              <a:ext uri="{C183D7F6-B498-43B3-948B-1728B52AA6E4}">
                <adec:decorative xmlns:adec="http://schemas.microsoft.com/office/drawing/2017/decorative" val="1"/>
              </a:ext>
            </a:extLst>
          </p:cNvPr>
          <p:cNvSpPr/>
          <p:nvPr/>
        </p:nvSpPr>
        <p:spPr>
          <a:xfrm>
            <a:off x="10802118" y="1241120"/>
            <a:ext cx="604157" cy="604156"/>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FD1A8A05-09CF-4FED-814A-C13B5ADAD0D0}"/>
              </a:ext>
            </a:extLst>
          </p:cNvPr>
          <p:cNvSpPr txBox="1"/>
          <p:nvPr/>
        </p:nvSpPr>
        <p:spPr>
          <a:xfrm>
            <a:off x="709160" y="1356104"/>
            <a:ext cx="755666" cy="338554"/>
          </a:xfrm>
          <a:prstGeom prst="rect">
            <a:avLst/>
          </a:prstGeom>
          <a:noFill/>
        </p:spPr>
        <p:txBody>
          <a:bodyPr wrap="square" rtlCol="0">
            <a:spAutoFit/>
          </a:bodyPr>
          <a:lstStyle/>
          <a:p>
            <a:pPr algn="ctr"/>
            <a:r>
              <a:rPr lang="en-US" sz="1600" dirty="0">
                <a:solidFill>
                  <a:schemeClr val="bg1"/>
                </a:solidFill>
                <a:latin typeface="Biome Light" panose="020B0303030204020804" pitchFamily="34" charset="0"/>
                <a:cs typeface="Biome Light" panose="020B0303030204020804" pitchFamily="34" charset="0"/>
              </a:rPr>
              <a:t>1990</a:t>
            </a:r>
          </a:p>
        </p:txBody>
      </p:sp>
      <p:sp>
        <p:nvSpPr>
          <p:cNvPr id="63" name="TextBox 62">
            <a:extLst>
              <a:ext uri="{FF2B5EF4-FFF2-40B4-BE49-F238E27FC236}">
                <a16:creationId xmlns:a16="http://schemas.microsoft.com/office/drawing/2014/main" id="{1850852B-B5D2-43AC-8631-C907E6A781C8}"/>
              </a:ext>
            </a:extLst>
          </p:cNvPr>
          <p:cNvSpPr txBox="1"/>
          <p:nvPr/>
        </p:nvSpPr>
        <p:spPr>
          <a:xfrm>
            <a:off x="10725650" y="1373920"/>
            <a:ext cx="757087" cy="338554"/>
          </a:xfrm>
          <a:prstGeom prst="rect">
            <a:avLst/>
          </a:prstGeom>
          <a:noFill/>
        </p:spPr>
        <p:txBody>
          <a:bodyPr wrap="square" rtlCol="0">
            <a:spAutoFit/>
          </a:bodyPr>
          <a:lstStyle/>
          <a:p>
            <a:pPr algn="ctr"/>
            <a:r>
              <a:rPr lang="en-US" sz="1600" dirty="0">
                <a:solidFill>
                  <a:schemeClr val="bg1"/>
                </a:solidFill>
                <a:latin typeface="Biome Light" panose="020B0303030204020804" pitchFamily="34" charset="0"/>
                <a:cs typeface="Biome Light" panose="020B0303030204020804" pitchFamily="34" charset="0"/>
              </a:rPr>
              <a:t>2015</a:t>
            </a:r>
          </a:p>
        </p:txBody>
      </p:sp>
      <p:sp>
        <p:nvSpPr>
          <p:cNvPr id="105" name="TextBox 104">
            <a:extLst>
              <a:ext uri="{FF2B5EF4-FFF2-40B4-BE49-F238E27FC236}">
                <a16:creationId xmlns:a16="http://schemas.microsoft.com/office/drawing/2014/main" id="{CC54D7B6-3713-48BB-9DDB-12D73AFA8E99}"/>
              </a:ext>
            </a:extLst>
          </p:cNvPr>
          <p:cNvSpPr txBox="1"/>
          <p:nvPr/>
        </p:nvSpPr>
        <p:spPr>
          <a:xfrm>
            <a:off x="0" y="2931009"/>
            <a:ext cx="2468880" cy="1015663"/>
          </a:xfrm>
          <a:prstGeom prst="rect">
            <a:avLst/>
          </a:prstGeom>
          <a:noFill/>
        </p:spPr>
        <p:txBody>
          <a:bodyPr wrap="square" rIns="0" rtlCol="0">
            <a:spAutoFit/>
          </a:bodyPr>
          <a:lstStyle/>
          <a:p>
            <a:r>
              <a:rPr lang="en-ZA" sz="2000" dirty="0"/>
              <a:t>Did not mention disabled people or disability</a:t>
            </a:r>
            <a:r>
              <a:rPr lang="en-ZA" sz="1000" dirty="0"/>
              <a:t>.</a:t>
            </a:r>
          </a:p>
        </p:txBody>
      </p:sp>
      <p:sp>
        <p:nvSpPr>
          <p:cNvPr id="107" name="TextBox 106">
            <a:extLst>
              <a:ext uri="{FF2B5EF4-FFF2-40B4-BE49-F238E27FC236}">
                <a16:creationId xmlns:a16="http://schemas.microsoft.com/office/drawing/2014/main" id="{43C3E76C-2256-4F05-B7C3-0DFF370582FE}"/>
              </a:ext>
            </a:extLst>
          </p:cNvPr>
          <p:cNvSpPr txBox="1"/>
          <p:nvPr/>
        </p:nvSpPr>
        <p:spPr>
          <a:xfrm>
            <a:off x="9228143" y="2619578"/>
            <a:ext cx="2468880" cy="1077218"/>
          </a:xfrm>
          <a:prstGeom prst="rect">
            <a:avLst/>
          </a:prstGeom>
          <a:noFill/>
        </p:spPr>
        <p:txBody>
          <a:bodyPr wrap="square" rIns="0" rtlCol="0">
            <a:spAutoFit/>
          </a:bodyPr>
          <a:lstStyle/>
          <a:p>
            <a:pPr algn="r"/>
            <a:r>
              <a:rPr lang="en-ZA" sz="1600" dirty="0"/>
              <a:t>The adoption of the 17 Sustainable Development Goals by the UN General Assembly in 2015.</a:t>
            </a:r>
            <a:endParaRPr lang="en-US" sz="1600" dirty="0">
              <a:solidFill>
                <a:schemeClr val="accent2">
                  <a:lumMod val="50000"/>
                </a:schemeClr>
              </a:solidFill>
              <a:cs typeface="Biome Light" panose="020B0303030204020804" pitchFamily="34" charset="0"/>
            </a:endParaRPr>
          </a:p>
        </p:txBody>
      </p:sp>
      <p:sp>
        <p:nvSpPr>
          <p:cNvPr id="109" name="TextBox 108">
            <a:extLst>
              <a:ext uri="{FF2B5EF4-FFF2-40B4-BE49-F238E27FC236}">
                <a16:creationId xmlns:a16="http://schemas.microsoft.com/office/drawing/2014/main" id="{27DF1E14-A144-47F8-A8C2-C2DB76FEE3E7}"/>
              </a:ext>
            </a:extLst>
          </p:cNvPr>
          <p:cNvSpPr txBox="1"/>
          <p:nvPr/>
        </p:nvSpPr>
        <p:spPr>
          <a:xfrm>
            <a:off x="2614480" y="3704536"/>
            <a:ext cx="2468880" cy="1015663"/>
          </a:xfrm>
          <a:prstGeom prst="rect">
            <a:avLst/>
          </a:prstGeom>
          <a:noFill/>
        </p:spPr>
        <p:txBody>
          <a:bodyPr wrap="square" rIns="0" rtlCol="0">
            <a:spAutoFit/>
          </a:bodyPr>
          <a:lstStyle/>
          <a:p>
            <a:r>
              <a:rPr lang="en-ZA" sz="2000" dirty="0"/>
              <a:t>UNCRPD significantly altered the environment</a:t>
            </a:r>
            <a:r>
              <a:rPr lang="en-ZA" sz="1000" dirty="0"/>
              <a:t>.</a:t>
            </a:r>
          </a:p>
        </p:txBody>
      </p:sp>
      <p:sp>
        <p:nvSpPr>
          <p:cNvPr id="111" name="TextBox 110">
            <a:extLst>
              <a:ext uri="{FF2B5EF4-FFF2-40B4-BE49-F238E27FC236}">
                <a16:creationId xmlns:a16="http://schemas.microsoft.com/office/drawing/2014/main" id="{5B72532C-25BA-4593-9A4A-521BC652C2BC}"/>
              </a:ext>
            </a:extLst>
          </p:cNvPr>
          <p:cNvSpPr txBox="1"/>
          <p:nvPr/>
        </p:nvSpPr>
        <p:spPr>
          <a:xfrm>
            <a:off x="3811647" y="5584216"/>
            <a:ext cx="2468880" cy="400110"/>
          </a:xfrm>
          <a:prstGeom prst="rect">
            <a:avLst/>
          </a:prstGeom>
          <a:noFill/>
        </p:spPr>
        <p:txBody>
          <a:bodyPr wrap="square" rIns="0" rtlCol="0">
            <a:spAutoFit/>
          </a:bodyPr>
          <a:lstStyle/>
          <a:p>
            <a:pPr algn="r"/>
            <a:r>
              <a:rPr lang="en-ZA" sz="2000" dirty="0"/>
              <a:t>2030 Agenda </a:t>
            </a:r>
            <a:endParaRPr lang="en-US" sz="2000" dirty="0">
              <a:solidFill>
                <a:schemeClr val="accent2">
                  <a:lumMod val="50000"/>
                </a:schemeClr>
              </a:solidFill>
              <a:cs typeface="Biome Light" panose="020B0303030204020804" pitchFamily="34" charset="0"/>
            </a:endParaRPr>
          </a:p>
        </p:txBody>
      </p:sp>
      <p:sp>
        <p:nvSpPr>
          <p:cNvPr id="132" name="Title 1">
            <a:extLst>
              <a:ext uri="{FF2B5EF4-FFF2-40B4-BE49-F238E27FC236}">
                <a16:creationId xmlns:a16="http://schemas.microsoft.com/office/drawing/2014/main" id="{6D8B9F4E-BB0E-4EA0-8D17-2285623C4321}"/>
              </a:ext>
            </a:extLst>
          </p:cNvPr>
          <p:cNvSpPr txBox="1">
            <a:spLocks/>
          </p:cNvSpPr>
          <p:nvPr/>
        </p:nvSpPr>
        <p:spPr>
          <a:xfrm>
            <a:off x="6299952" y="1709111"/>
            <a:ext cx="588731" cy="50118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400" dirty="0">
              <a:solidFill>
                <a:schemeClr val="bg1">
                  <a:lumMod val="65000"/>
                </a:schemeClr>
              </a:solidFill>
              <a:cs typeface="Biome Light" panose="020B0303030204020804" pitchFamily="34" charset="0"/>
            </a:endParaRPr>
          </a:p>
        </p:txBody>
      </p:sp>
      <p:sp>
        <p:nvSpPr>
          <p:cNvPr id="134" name="Title 1">
            <a:extLst>
              <a:ext uri="{FF2B5EF4-FFF2-40B4-BE49-F238E27FC236}">
                <a16:creationId xmlns:a16="http://schemas.microsoft.com/office/drawing/2014/main" id="{CC09C7BA-2451-49E9-9E79-6E08651BED50}"/>
              </a:ext>
            </a:extLst>
          </p:cNvPr>
          <p:cNvSpPr txBox="1">
            <a:spLocks/>
          </p:cNvSpPr>
          <p:nvPr/>
        </p:nvSpPr>
        <p:spPr>
          <a:xfrm>
            <a:off x="9010320" y="1709111"/>
            <a:ext cx="604157" cy="50118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400" dirty="0">
              <a:solidFill>
                <a:srgbClr val="BEB9AA"/>
              </a:solidFill>
              <a:cs typeface="Biome Light" panose="020B0303030204020804" pitchFamily="34" charset="0"/>
            </a:endParaRPr>
          </a:p>
        </p:txBody>
      </p:sp>
      <p:cxnSp>
        <p:nvCxnSpPr>
          <p:cNvPr id="42" name="Straight Connector 41">
            <a:extLst>
              <a:ext uri="{FF2B5EF4-FFF2-40B4-BE49-F238E27FC236}">
                <a16:creationId xmlns:a16="http://schemas.microsoft.com/office/drawing/2014/main" id="{74883E61-250B-4937-B451-55A7E9334FA6}"/>
              </a:ext>
              <a:ext uri="{C183D7F6-B498-43B3-948B-1728B52AA6E4}">
                <adec:decorative xmlns:adec="http://schemas.microsoft.com/office/drawing/2017/decorative" val="1"/>
              </a:ext>
            </a:extLst>
          </p:cNvPr>
          <p:cNvCxnSpPr>
            <a:cxnSpLocks/>
          </p:cNvCxnSpPr>
          <p:nvPr/>
        </p:nvCxnSpPr>
        <p:spPr>
          <a:xfrm>
            <a:off x="6096000" y="1709111"/>
            <a:ext cx="0" cy="2329489"/>
          </a:xfrm>
          <a:prstGeom prst="line">
            <a:avLst/>
          </a:prstGeom>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A45B40E4-6B2E-4D8D-888E-EF70B02D4683}"/>
              </a:ext>
            </a:extLst>
          </p:cNvPr>
          <p:cNvSpPr txBox="1"/>
          <p:nvPr/>
        </p:nvSpPr>
        <p:spPr>
          <a:xfrm>
            <a:off x="4997032" y="4089258"/>
            <a:ext cx="3838778" cy="1015663"/>
          </a:xfrm>
          <a:prstGeom prst="rect">
            <a:avLst/>
          </a:prstGeom>
          <a:noFill/>
        </p:spPr>
        <p:txBody>
          <a:bodyPr wrap="square" rIns="0" rtlCol="0">
            <a:spAutoFit/>
          </a:bodyPr>
          <a:lstStyle/>
          <a:p>
            <a:pPr algn="r"/>
            <a:r>
              <a:rPr lang="en-ZA" sz="2000" dirty="0"/>
              <a:t>17 Sustainable Development Goals</a:t>
            </a:r>
          </a:p>
          <a:p>
            <a:pPr algn="r"/>
            <a:r>
              <a:rPr lang="en-ZA" sz="2000" dirty="0">
                <a:solidFill>
                  <a:schemeClr val="accent2">
                    <a:lumMod val="50000"/>
                  </a:schemeClr>
                </a:solidFill>
                <a:cs typeface="Biome Light" panose="020B0303030204020804" pitchFamily="34" charset="0"/>
              </a:rPr>
              <a:t>Come from widest global public consultation ever held  </a:t>
            </a:r>
            <a:endParaRPr lang="en-US" sz="2000" dirty="0">
              <a:solidFill>
                <a:schemeClr val="accent2">
                  <a:lumMod val="50000"/>
                </a:schemeClr>
              </a:solidFill>
              <a:cs typeface="Biome Light" panose="020B0303030204020804" pitchFamily="34" charset="0"/>
            </a:endParaRPr>
          </a:p>
        </p:txBody>
      </p:sp>
      <p:cxnSp>
        <p:nvCxnSpPr>
          <p:cNvPr id="46" name="Straight Connector 45">
            <a:extLst>
              <a:ext uri="{FF2B5EF4-FFF2-40B4-BE49-F238E27FC236}">
                <a16:creationId xmlns:a16="http://schemas.microsoft.com/office/drawing/2014/main" id="{6D8EB8B9-0BB6-46C7-AF8F-4105D218047A}"/>
              </a:ext>
              <a:ext uri="{C183D7F6-B498-43B3-948B-1728B52AA6E4}">
                <adec:decorative xmlns:adec="http://schemas.microsoft.com/office/drawing/2017/decorative" val="1"/>
              </a:ext>
            </a:extLst>
          </p:cNvPr>
          <p:cNvCxnSpPr>
            <a:cxnSpLocks/>
          </p:cNvCxnSpPr>
          <p:nvPr/>
        </p:nvCxnSpPr>
        <p:spPr>
          <a:xfrm>
            <a:off x="7048659" y="1694658"/>
            <a:ext cx="0" cy="887675"/>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AB0BA3FA-1B48-4B9E-8111-FD9DA5EBB422}"/>
              </a:ext>
            </a:extLst>
          </p:cNvPr>
          <p:cNvSpPr txBox="1"/>
          <p:nvPr/>
        </p:nvSpPr>
        <p:spPr>
          <a:xfrm>
            <a:off x="6621788" y="2456451"/>
            <a:ext cx="2468880" cy="1477328"/>
          </a:xfrm>
          <a:prstGeom prst="rect">
            <a:avLst/>
          </a:prstGeom>
          <a:noFill/>
        </p:spPr>
        <p:txBody>
          <a:bodyPr wrap="square" rIns="0" rtlCol="0">
            <a:spAutoFit/>
          </a:bodyPr>
          <a:lstStyle/>
          <a:p>
            <a:r>
              <a:rPr lang="en-ZA" sz="2000" dirty="0"/>
              <a:t>Of the 169 Targets 7 explicitly mentions ‘people with disabilities</a:t>
            </a:r>
          </a:p>
          <a:p>
            <a:endParaRPr lang="en-ZA" sz="1000" dirty="0"/>
          </a:p>
        </p:txBody>
      </p:sp>
      <p:cxnSp>
        <p:nvCxnSpPr>
          <p:cNvPr id="50" name="Straight Connector 49">
            <a:extLst>
              <a:ext uri="{FF2B5EF4-FFF2-40B4-BE49-F238E27FC236}">
                <a16:creationId xmlns:a16="http://schemas.microsoft.com/office/drawing/2014/main" id="{BA6B11BC-1C30-4236-A03C-C2E662F49276}"/>
              </a:ext>
              <a:ext uri="{C183D7F6-B498-43B3-948B-1728B52AA6E4}">
                <adec:decorative xmlns:adec="http://schemas.microsoft.com/office/drawing/2017/decorative" val="1"/>
              </a:ext>
            </a:extLst>
          </p:cNvPr>
          <p:cNvCxnSpPr>
            <a:cxnSpLocks/>
          </p:cNvCxnSpPr>
          <p:nvPr/>
        </p:nvCxnSpPr>
        <p:spPr>
          <a:xfrm>
            <a:off x="8835814" y="1721627"/>
            <a:ext cx="0" cy="3688573"/>
          </a:xfrm>
          <a:prstGeom prst="line">
            <a:avLst/>
          </a:prstGeom>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C35A0E55-B7EC-4B16-87A5-F53D5B254514}"/>
              </a:ext>
            </a:extLst>
          </p:cNvPr>
          <p:cNvSpPr txBox="1"/>
          <p:nvPr/>
        </p:nvSpPr>
        <p:spPr>
          <a:xfrm>
            <a:off x="6513974" y="5352778"/>
            <a:ext cx="5471707" cy="1015663"/>
          </a:xfrm>
          <a:prstGeom prst="rect">
            <a:avLst/>
          </a:prstGeom>
          <a:noFill/>
        </p:spPr>
        <p:txBody>
          <a:bodyPr wrap="square" rIns="0" rtlCol="0">
            <a:spAutoFit/>
          </a:bodyPr>
          <a:lstStyle/>
          <a:p>
            <a:pPr algn="r"/>
            <a:r>
              <a:rPr lang="en-ZA" sz="2000" dirty="0"/>
              <a:t>Simple virtue of universality, which applies to all persons, and the overarching principle of “leave no one behind</a:t>
            </a:r>
            <a:r>
              <a:rPr lang="en-ZA" sz="1000" dirty="0"/>
              <a:t>”</a:t>
            </a:r>
          </a:p>
        </p:txBody>
      </p:sp>
      <p:cxnSp>
        <p:nvCxnSpPr>
          <p:cNvPr id="54" name="Straight Connector 53">
            <a:extLst>
              <a:ext uri="{FF2B5EF4-FFF2-40B4-BE49-F238E27FC236}">
                <a16:creationId xmlns:a16="http://schemas.microsoft.com/office/drawing/2014/main" id="{20B3F1A2-0611-4BD7-B21F-C6CF9EFB283E}"/>
              </a:ext>
              <a:ext uri="{C183D7F6-B498-43B3-948B-1728B52AA6E4}">
                <adec:decorative xmlns:adec="http://schemas.microsoft.com/office/drawing/2017/decorative" val="1"/>
              </a:ext>
            </a:extLst>
          </p:cNvPr>
          <p:cNvCxnSpPr>
            <a:cxnSpLocks/>
          </p:cNvCxnSpPr>
          <p:nvPr/>
        </p:nvCxnSpPr>
        <p:spPr>
          <a:xfrm>
            <a:off x="10687050" y="1721627"/>
            <a:ext cx="0" cy="1005840"/>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EFBF2A91-3783-4B79-8FCB-61D14B3B857C}"/>
              </a:ext>
            </a:extLst>
          </p:cNvPr>
          <p:cNvSpPr txBox="1"/>
          <p:nvPr/>
        </p:nvSpPr>
        <p:spPr>
          <a:xfrm>
            <a:off x="8937394" y="2211661"/>
            <a:ext cx="2962647" cy="276999"/>
          </a:xfrm>
          <a:prstGeom prst="rect">
            <a:avLst/>
          </a:prstGeom>
          <a:noFill/>
        </p:spPr>
        <p:txBody>
          <a:bodyPr wrap="square" rIns="0" rtlCol="0">
            <a:spAutoFit/>
          </a:bodyPr>
          <a:lstStyle/>
          <a:p>
            <a:pPr algn="r"/>
            <a:r>
              <a:rPr lang="en-ZA" sz="1200" dirty="0"/>
              <a:t>Guiding framework in implementing the SDGs</a:t>
            </a:r>
          </a:p>
        </p:txBody>
      </p:sp>
      <p:cxnSp>
        <p:nvCxnSpPr>
          <p:cNvPr id="58" name="Straight Connector 57">
            <a:extLst>
              <a:ext uri="{FF2B5EF4-FFF2-40B4-BE49-F238E27FC236}">
                <a16:creationId xmlns:a16="http://schemas.microsoft.com/office/drawing/2014/main" id="{BE56D19A-1A9B-42B0-8574-85A89DFA09E8}"/>
              </a:ext>
              <a:ext uri="{C183D7F6-B498-43B3-948B-1728B52AA6E4}">
                <adec:decorative xmlns:adec="http://schemas.microsoft.com/office/drawing/2017/decorative" val="1"/>
              </a:ext>
            </a:extLst>
          </p:cNvPr>
          <p:cNvCxnSpPr>
            <a:cxnSpLocks/>
          </p:cNvCxnSpPr>
          <p:nvPr/>
        </p:nvCxnSpPr>
        <p:spPr>
          <a:xfrm>
            <a:off x="9733029" y="1721627"/>
            <a:ext cx="0" cy="2193324"/>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4FF5C2F6-05C3-42CD-81AF-F8357DFA4F6A}"/>
              </a:ext>
            </a:extLst>
          </p:cNvPr>
          <p:cNvSpPr txBox="1"/>
          <p:nvPr/>
        </p:nvSpPr>
        <p:spPr>
          <a:xfrm>
            <a:off x="8937394" y="4014858"/>
            <a:ext cx="3099163" cy="1077218"/>
          </a:xfrm>
          <a:prstGeom prst="rect">
            <a:avLst/>
          </a:prstGeom>
          <a:noFill/>
        </p:spPr>
        <p:txBody>
          <a:bodyPr wrap="square" rIns="0" rtlCol="0">
            <a:spAutoFit/>
          </a:bodyPr>
          <a:lstStyle/>
          <a:p>
            <a:r>
              <a:rPr lang="en-ZA" sz="1600" dirty="0"/>
              <a:t>Persons with disabilities strongly believe that only by utilizing the UN Convention on the Rights of Persons with Disabilities (CRPD) </a:t>
            </a:r>
            <a:endParaRPr lang="en-US" sz="1600" dirty="0">
              <a:solidFill>
                <a:schemeClr val="accent2">
                  <a:lumMod val="50000"/>
                </a:schemeClr>
              </a:solidFill>
              <a:cs typeface="Biome Light" panose="020B0303030204020804" pitchFamily="34" charset="0"/>
            </a:endParaRPr>
          </a:p>
        </p:txBody>
      </p:sp>
      <p:pic>
        <p:nvPicPr>
          <p:cNvPr id="62" name="Picture 61">
            <a:extLst>
              <a:ext uri="{FF2B5EF4-FFF2-40B4-BE49-F238E27FC236}">
                <a16:creationId xmlns:a16="http://schemas.microsoft.com/office/drawing/2014/main" id="{5C83C989-0D6E-4C70-AD40-D4C6D7101CFB}"/>
              </a:ext>
            </a:extLst>
          </p:cNvPr>
          <p:cNvPicPr/>
          <p:nvPr/>
        </p:nvPicPr>
        <p:blipFill>
          <a:blip r:embed="rId2"/>
          <a:stretch>
            <a:fillRect/>
          </a:stretch>
        </p:blipFill>
        <p:spPr>
          <a:xfrm>
            <a:off x="11248223" y="192276"/>
            <a:ext cx="737458" cy="783414"/>
          </a:xfrm>
          <a:prstGeom prst="rect">
            <a:avLst/>
          </a:prstGeom>
        </p:spPr>
      </p:pic>
      <p:sp>
        <p:nvSpPr>
          <p:cNvPr id="3" name="TextBox 2">
            <a:extLst>
              <a:ext uri="{FF2B5EF4-FFF2-40B4-BE49-F238E27FC236}">
                <a16:creationId xmlns:a16="http://schemas.microsoft.com/office/drawing/2014/main" id="{3D91EC9F-7EC6-431F-8ABC-D1472D1545A2}"/>
              </a:ext>
            </a:extLst>
          </p:cNvPr>
          <p:cNvSpPr txBox="1"/>
          <p:nvPr/>
        </p:nvSpPr>
        <p:spPr>
          <a:xfrm>
            <a:off x="1109616" y="5461106"/>
            <a:ext cx="3186961" cy="646331"/>
          </a:xfrm>
          <a:prstGeom prst="rect">
            <a:avLst/>
          </a:prstGeom>
          <a:noFill/>
        </p:spPr>
        <p:txBody>
          <a:bodyPr wrap="square" rtlCol="0">
            <a:spAutoFit/>
          </a:bodyPr>
          <a:lstStyle/>
          <a:p>
            <a:r>
              <a:rPr lang="en-GB" dirty="0"/>
              <a:t>Despite being extended to 2015 not achieved</a:t>
            </a:r>
          </a:p>
        </p:txBody>
      </p:sp>
    </p:spTree>
    <p:extLst>
      <p:ext uri="{BB962C8B-B14F-4D97-AF65-F5344CB8AC3E}">
        <p14:creationId xmlns:p14="http://schemas.microsoft.com/office/powerpoint/2010/main" val="700209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41FBC-B9F4-4EE2-BE6A-2A73E7BE232A}"/>
              </a:ext>
            </a:extLst>
          </p:cNvPr>
          <p:cNvSpPr>
            <a:spLocks noGrp="1"/>
          </p:cNvSpPr>
          <p:nvPr>
            <p:ph type="title"/>
          </p:nvPr>
        </p:nvSpPr>
        <p:spPr/>
        <p:txBody>
          <a:bodyPr/>
          <a:lstStyle/>
          <a:p>
            <a:r>
              <a:rPr lang="en-GB" b="1" dirty="0">
                <a:solidFill>
                  <a:srgbClr val="FF0000"/>
                </a:solidFill>
              </a:rPr>
              <a:t>Introduction</a:t>
            </a:r>
          </a:p>
        </p:txBody>
      </p:sp>
      <p:sp>
        <p:nvSpPr>
          <p:cNvPr id="3" name="Content Placeholder 2">
            <a:extLst>
              <a:ext uri="{FF2B5EF4-FFF2-40B4-BE49-F238E27FC236}">
                <a16:creationId xmlns:a16="http://schemas.microsoft.com/office/drawing/2014/main" id="{A2118D68-1547-4D21-9DE8-4B4829AF0382}"/>
              </a:ext>
            </a:extLst>
          </p:cNvPr>
          <p:cNvSpPr>
            <a:spLocks noGrp="1"/>
          </p:cNvSpPr>
          <p:nvPr>
            <p:ph idx="1"/>
          </p:nvPr>
        </p:nvSpPr>
        <p:spPr>
          <a:xfrm>
            <a:off x="476249" y="1341120"/>
            <a:ext cx="11591925" cy="4835843"/>
          </a:xfrm>
        </p:spPr>
        <p:txBody>
          <a:bodyPr>
            <a:normAutofit/>
          </a:bodyPr>
          <a:lstStyle/>
          <a:p>
            <a:r>
              <a:rPr lang="en-GB" sz="2400" b="1" dirty="0"/>
              <a:t>This Module builds on what we learned in Module 1 about the socially created nature of disability, which is different to our impairments.</a:t>
            </a:r>
          </a:p>
          <a:p>
            <a:pPr>
              <a:lnSpc>
                <a:spcPct val="107000"/>
              </a:lnSpc>
              <a:spcAft>
                <a:spcPts val="800"/>
              </a:spcAft>
            </a:pPr>
            <a:r>
              <a:rPr lang="en-GB" sz="2400" b="1" dirty="0">
                <a:effectLst/>
                <a:ea typeface="Times New Roman" panose="02020603050405020304" pitchFamily="18" charset="0"/>
                <a:cs typeface="Times New Roman" panose="02020603050405020304" pitchFamily="18" charset="0"/>
              </a:rPr>
              <a:t>We need autonomy to organise, self-advocacy and come </a:t>
            </a:r>
            <a:r>
              <a:rPr lang="en-GB" sz="2400" b="1" dirty="0">
                <a:effectLst/>
                <a:ea typeface="Times New Roman" panose="02020603050405020304" pitchFamily="18" charset="0"/>
              </a:rPr>
              <a:t>together to remove barriers in society that oppress and hold us back.</a:t>
            </a:r>
          </a:p>
          <a:p>
            <a:pPr>
              <a:lnSpc>
                <a:spcPct val="107000"/>
              </a:lnSpc>
              <a:spcAft>
                <a:spcPts val="800"/>
              </a:spcAft>
            </a:pPr>
            <a:r>
              <a:rPr lang="en-GB" sz="2400" b="1" dirty="0">
                <a:effectLst/>
                <a:ea typeface="Times New Roman" panose="02020603050405020304" pitchFamily="18" charset="0"/>
                <a:cs typeface="Times New Roman" panose="02020603050405020304" pitchFamily="18" charset="0"/>
              </a:rPr>
              <a:t>Today we will learn about Human Rights. </a:t>
            </a:r>
          </a:p>
          <a:p>
            <a:pPr>
              <a:lnSpc>
                <a:spcPct val="107000"/>
              </a:lnSpc>
              <a:spcAft>
                <a:spcPts val="800"/>
              </a:spcAft>
            </a:pPr>
            <a:r>
              <a:rPr lang="en-GB" sz="2400" b="1" dirty="0">
                <a:effectLst/>
                <a:ea typeface="Times New Roman" panose="02020603050405020304" pitchFamily="18" charset="0"/>
                <a:cs typeface="Times New Roman" panose="02020603050405020304" pitchFamily="18" charset="0"/>
              </a:rPr>
              <a:t>How these apply to us as disabled people through the United Nations Convention </a:t>
            </a:r>
            <a:r>
              <a:rPr lang="en-GB" sz="2400" b="1" dirty="0" err="1">
                <a:effectLst/>
                <a:ea typeface="Times New Roman" panose="02020603050405020304" pitchFamily="18" charset="0"/>
                <a:cs typeface="Times New Roman" panose="02020603050405020304" pitchFamily="18" charset="0"/>
              </a:rPr>
              <a:t>Convention</a:t>
            </a:r>
            <a:r>
              <a:rPr lang="en-GB" sz="2400" b="1" dirty="0">
                <a:effectLst/>
                <a:ea typeface="Times New Roman" panose="02020603050405020304" pitchFamily="18" charset="0"/>
                <a:cs typeface="Times New Roman" panose="02020603050405020304" pitchFamily="18" charset="0"/>
              </a:rPr>
              <a:t> on the Rights of Persons with Disabilities(UNCRPD), that all but 4 of our Commonwealth countries have ratified? What this means for us?</a:t>
            </a:r>
          </a:p>
          <a:p>
            <a:pPr>
              <a:lnSpc>
                <a:spcPct val="107000"/>
              </a:lnSpc>
              <a:spcAft>
                <a:spcPts val="800"/>
              </a:spcAft>
            </a:pPr>
            <a:r>
              <a:rPr lang="en-GB" sz="2400" b="1" dirty="0">
                <a:effectLst/>
                <a:ea typeface="Times New Roman" panose="02020603050405020304" pitchFamily="18" charset="0"/>
                <a:cs typeface="Times New Roman" panose="02020603050405020304" pitchFamily="18" charset="0"/>
              </a:rPr>
              <a:t>Finally we will learn about the Global commitment to the 17 Sustainable Development Goals.</a:t>
            </a:r>
            <a:r>
              <a:rPr lang="en-GB" sz="2400" b="1" dirty="0">
                <a:ea typeface="Times New Roman" panose="02020603050405020304" pitchFamily="18" charset="0"/>
                <a:cs typeface="Times New Roman" panose="02020603050405020304" pitchFamily="18" charset="0"/>
              </a:rPr>
              <a:t> </a:t>
            </a:r>
            <a:r>
              <a:rPr lang="en-GB" sz="2400" b="1" dirty="0">
                <a:effectLst/>
                <a:ea typeface="Times New Roman" panose="02020603050405020304" pitchFamily="18" charset="0"/>
                <a:cs typeface="Times New Roman" panose="02020603050405020304" pitchFamily="18" charset="0"/>
              </a:rPr>
              <a:t>How these link to our rights in the UNCRPD?</a:t>
            </a:r>
            <a:endParaRPr lang="en-GB" sz="2400" b="1" dirty="0">
              <a:effectLst/>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dirty="0"/>
          </a:p>
        </p:txBody>
      </p:sp>
      <p:pic>
        <p:nvPicPr>
          <p:cNvPr id="4" name="Picture 3">
            <a:extLst>
              <a:ext uri="{FF2B5EF4-FFF2-40B4-BE49-F238E27FC236}">
                <a16:creationId xmlns:a16="http://schemas.microsoft.com/office/drawing/2014/main" id="{576E9EBC-A4FF-432E-9A16-1922AC40D53E}"/>
              </a:ext>
            </a:extLst>
          </p:cNvPr>
          <p:cNvPicPr/>
          <p:nvPr/>
        </p:nvPicPr>
        <p:blipFill>
          <a:blip r:embed="rId2"/>
          <a:stretch>
            <a:fillRect/>
          </a:stretch>
        </p:blipFill>
        <p:spPr>
          <a:xfrm>
            <a:off x="10774394" y="101632"/>
            <a:ext cx="1158811" cy="1158810"/>
          </a:xfrm>
          <a:prstGeom prst="rect">
            <a:avLst/>
          </a:prstGeom>
        </p:spPr>
      </p:pic>
    </p:spTree>
    <p:extLst>
      <p:ext uri="{BB962C8B-B14F-4D97-AF65-F5344CB8AC3E}">
        <p14:creationId xmlns:p14="http://schemas.microsoft.com/office/powerpoint/2010/main" val="2011519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19BF1C0-EE32-4EEE-9539-CE8473AA2F38}"/>
              </a:ext>
            </a:extLst>
          </p:cNvPr>
          <p:cNvSpPr>
            <a:spLocks noGrp="1"/>
          </p:cNvSpPr>
          <p:nvPr>
            <p:ph type="title"/>
          </p:nvPr>
        </p:nvSpPr>
        <p:spPr>
          <a:xfrm>
            <a:off x="386402" y="250467"/>
            <a:ext cx="9649963" cy="1337701"/>
          </a:xfrm>
        </p:spPr>
        <p:txBody>
          <a:bodyPr>
            <a:noAutofit/>
          </a:bodyPr>
          <a:lstStyle/>
          <a:p>
            <a:r>
              <a:rPr lang="en-US" sz="3200" dirty="0">
                <a:solidFill>
                  <a:srgbClr val="FF0000"/>
                </a:solidFill>
              </a:rPr>
              <a:t>What links disability, human rights, and the Sustainable Development Goals?</a:t>
            </a:r>
          </a:p>
        </p:txBody>
      </p:sp>
      <p:sp>
        <p:nvSpPr>
          <p:cNvPr id="3" name="Content Placeholder 2">
            <a:extLst>
              <a:ext uri="{FF2B5EF4-FFF2-40B4-BE49-F238E27FC236}">
                <a16:creationId xmlns:a16="http://schemas.microsoft.com/office/drawing/2014/main" id="{B34BD264-B274-4D4C-8E2B-C6F7606B254F}"/>
              </a:ext>
            </a:extLst>
          </p:cNvPr>
          <p:cNvSpPr>
            <a:spLocks noGrp="1"/>
          </p:cNvSpPr>
          <p:nvPr>
            <p:ph idx="4294967295"/>
          </p:nvPr>
        </p:nvSpPr>
        <p:spPr>
          <a:xfrm>
            <a:off x="202131" y="1588169"/>
            <a:ext cx="10961169" cy="4349924"/>
          </a:xfrm>
        </p:spPr>
        <p:txBody>
          <a:bodyPr>
            <a:normAutofit/>
          </a:bodyPr>
          <a:lstStyle/>
          <a:p>
            <a:r>
              <a:rPr lang="en-ZA" sz="2200" dirty="0"/>
              <a:t>Can be interpreted through the lens of the UN Convention on the Rights of Persons with Disabilities (CRPD) in the following ways. All means every Goal</a:t>
            </a:r>
            <a:endParaRPr lang="en-US" sz="2200" dirty="0">
              <a:solidFill>
                <a:schemeClr val="accent2">
                  <a:lumMod val="50000"/>
                </a:schemeClr>
              </a:solidFill>
              <a:cs typeface="Biome Light" panose="020B0303030204020804" pitchFamily="34" charset="0"/>
            </a:endParaRPr>
          </a:p>
          <a:p>
            <a:pPr marL="285750" indent="-285750"/>
            <a:r>
              <a:rPr lang="en-ZA" sz="2200" b="1" dirty="0">
                <a:solidFill>
                  <a:srgbClr val="FF0000"/>
                </a:solidFill>
              </a:rPr>
              <a:t>Article 5: </a:t>
            </a:r>
            <a:r>
              <a:rPr lang="en-ZA" sz="2200" dirty="0"/>
              <a:t>Promotes equality of opportunity and non-discrimination of persons with disabilities</a:t>
            </a:r>
            <a:endParaRPr lang="en-US" sz="2200" dirty="0">
              <a:solidFill>
                <a:schemeClr val="accent2">
                  <a:lumMod val="50000"/>
                </a:schemeClr>
              </a:solidFill>
              <a:cs typeface="Biome Light" panose="020B0303030204020804" pitchFamily="34" charset="0"/>
            </a:endParaRPr>
          </a:p>
          <a:p>
            <a:r>
              <a:rPr lang="en-ZA" sz="2200" b="1" dirty="0">
                <a:solidFill>
                  <a:srgbClr val="FF0000"/>
                </a:solidFill>
              </a:rPr>
              <a:t>Article 9 </a:t>
            </a:r>
            <a:r>
              <a:rPr lang="en-ZA" sz="2200" b="1" dirty="0"/>
              <a:t>: </a:t>
            </a:r>
            <a:r>
              <a:rPr lang="en-ZA" sz="2200" dirty="0"/>
              <a:t>accessibility which requires governments to take action to ensure persons with disabilities the right to independent living and participate in all aspects of life.</a:t>
            </a:r>
            <a:endParaRPr lang="en-US" sz="2200" dirty="0">
              <a:solidFill>
                <a:schemeClr val="accent2">
                  <a:lumMod val="50000"/>
                </a:schemeClr>
              </a:solidFill>
              <a:cs typeface="Biome Light" panose="020B0303030204020804" pitchFamily="34" charset="0"/>
            </a:endParaRPr>
          </a:p>
          <a:p>
            <a:r>
              <a:rPr lang="en-ZA" sz="2200" b="1" dirty="0">
                <a:solidFill>
                  <a:srgbClr val="FF0000"/>
                </a:solidFill>
              </a:rPr>
              <a:t>Article 11:  </a:t>
            </a:r>
            <a:r>
              <a:rPr lang="en-ZA" sz="2200" dirty="0"/>
              <a:t>All references to ‘those in vulnerable situations’ include the right of protection and safety of persons with disabilities in situations of risk, natural disasters and humanitarian emergencies</a:t>
            </a:r>
            <a:endParaRPr lang="en-US" sz="2200" dirty="0">
              <a:solidFill>
                <a:schemeClr val="accent2">
                  <a:lumMod val="50000"/>
                </a:schemeClr>
              </a:solidFill>
              <a:cs typeface="Biome Light" panose="020B0303030204020804" pitchFamily="34" charset="0"/>
            </a:endParaRPr>
          </a:p>
          <a:p>
            <a:pPr marL="285750" indent="-285750"/>
            <a:r>
              <a:rPr lang="en-ZA" sz="2200" b="1" dirty="0">
                <a:solidFill>
                  <a:srgbClr val="FF0000"/>
                </a:solidFill>
              </a:rPr>
              <a:t>CRPD</a:t>
            </a:r>
            <a:r>
              <a:rPr lang="en-ZA" sz="2200" dirty="0">
                <a:solidFill>
                  <a:srgbClr val="FF0000"/>
                </a:solidFill>
              </a:rPr>
              <a:t> </a:t>
            </a:r>
            <a:r>
              <a:rPr lang="en-ZA" sz="2200" b="1" dirty="0">
                <a:solidFill>
                  <a:srgbClr val="FF0000"/>
                </a:solidFill>
              </a:rPr>
              <a:t>Article 31: </a:t>
            </a:r>
            <a:r>
              <a:rPr lang="en-ZA" sz="2200" dirty="0"/>
              <a:t>SDGs must be monitored through disability disaggregated data </a:t>
            </a:r>
            <a:endParaRPr lang="en-US" sz="2200" dirty="0">
              <a:solidFill>
                <a:schemeClr val="accent2">
                  <a:lumMod val="50000"/>
                </a:schemeClr>
              </a:solidFill>
              <a:cs typeface="Biome Light" panose="020B0303030204020804" pitchFamily="34" charset="0"/>
            </a:endParaRPr>
          </a:p>
          <a:p>
            <a:pPr marL="285750" indent="-285750"/>
            <a:r>
              <a:rPr lang="en-ZA" sz="2200" b="1" dirty="0">
                <a:solidFill>
                  <a:srgbClr val="FF0000"/>
                </a:solidFill>
              </a:rPr>
              <a:t>CRPD article 32: </a:t>
            </a:r>
            <a:r>
              <a:rPr lang="en-ZA" sz="2200" dirty="0"/>
              <a:t>Development and/or least developed countries relate to international cooperation and partnerships </a:t>
            </a:r>
            <a:endParaRPr lang="en-US" sz="2200" dirty="0">
              <a:solidFill>
                <a:schemeClr val="accent2">
                  <a:lumMod val="50000"/>
                </a:schemeClr>
              </a:solidFill>
              <a:cs typeface="Biome Light" panose="020B0303030204020804" pitchFamily="34" charset="0"/>
            </a:endParaRPr>
          </a:p>
        </p:txBody>
      </p:sp>
      <p:pic>
        <p:nvPicPr>
          <p:cNvPr id="9" name="Picture 8">
            <a:extLst>
              <a:ext uri="{FF2B5EF4-FFF2-40B4-BE49-F238E27FC236}">
                <a16:creationId xmlns:a16="http://schemas.microsoft.com/office/drawing/2014/main" id="{52A7AAE1-0D3A-4DDA-B0F7-8172B57DF31D}"/>
              </a:ext>
            </a:extLst>
          </p:cNvPr>
          <p:cNvPicPr/>
          <p:nvPr/>
        </p:nvPicPr>
        <p:blipFill>
          <a:blip r:embed="rId2"/>
          <a:stretch>
            <a:fillRect/>
          </a:stretch>
        </p:blipFill>
        <p:spPr>
          <a:xfrm>
            <a:off x="11373224" y="315459"/>
            <a:ext cx="579405" cy="602561"/>
          </a:xfrm>
          <a:prstGeom prst="rect">
            <a:avLst/>
          </a:prstGeom>
        </p:spPr>
      </p:pic>
    </p:spTree>
    <p:extLst>
      <p:ext uri="{BB962C8B-B14F-4D97-AF65-F5344CB8AC3E}">
        <p14:creationId xmlns:p14="http://schemas.microsoft.com/office/powerpoint/2010/main" val="256311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1"/>
          <p:cNvSpPr/>
          <p:nvPr/>
        </p:nvSpPr>
        <p:spPr>
          <a:xfrm>
            <a:off x="0" y="1"/>
            <a:ext cx="12192000" cy="5706736"/>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grpSp>
        <p:nvGrpSpPr>
          <p:cNvPr id="163" name="Google Shape;163;p21"/>
          <p:cNvGrpSpPr/>
          <p:nvPr/>
        </p:nvGrpSpPr>
        <p:grpSpPr>
          <a:xfrm>
            <a:off x="1155481" y="498348"/>
            <a:ext cx="9902663" cy="5208389"/>
            <a:chOff x="1155481" y="498348"/>
            <a:chExt cx="9902663" cy="5861304"/>
          </a:xfrm>
        </p:grpSpPr>
        <p:sp>
          <p:nvSpPr>
            <p:cNvPr id="164" name="Google Shape;164;p21"/>
            <p:cNvSpPr/>
            <p:nvPr/>
          </p:nvSpPr>
          <p:spPr>
            <a:xfrm>
              <a:off x="1155481" y="498348"/>
              <a:ext cx="5861304" cy="5861304"/>
            </a:xfrm>
            <a:prstGeom prst="ellipse">
              <a:avLst/>
            </a:prstGeom>
            <a:solidFill>
              <a:schemeClr val="accent1">
                <a:alpha val="54901"/>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1"/>
            <p:cNvSpPr/>
            <p:nvPr/>
          </p:nvSpPr>
          <p:spPr>
            <a:xfrm>
              <a:off x="5196840" y="498348"/>
              <a:ext cx="5861304" cy="5861304"/>
            </a:xfrm>
            <a:prstGeom prst="ellipse">
              <a:avLst/>
            </a:prstGeom>
            <a:solidFill>
              <a:schemeClr val="accent1">
                <a:alpha val="54901"/>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1"/>
            <p:cNvSpPr/>
            <p:nvPr/>
          </p:nvSpPr>
          <p:spPr>
            <a:xfrm>
              <a:off x="3165348" y="498348"/>
              <a:ext cx="5861304" cy="5861304"/>
            </a:xfrm>
            <a:prstGeom prst="ellipse">
              <a:avLst/>
            </a:prstGeom>
            <a:solidFill>
              <a:schemeClr val="accent1">
                <a:alpha val="69803"/>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7" name="Google Shape;167;p21"/>
          <p:cNvSpPr/>
          <p:nvPr/>
        </p:nvSpPr>
        <p:spPr>
          <a:xfrm>
            <a:off x="0" y="1821125"/>
            <a:ext cx="12438043" cy="3885612"/>
          </a:xfrm>
          <a:prstGeom prst="rect">
            <a:avLst/>
          </a:prstGeom>
          <a:solidFill>
            <a:srgbClr val="4141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 name="Google Shape;168;p21"/>
          <p:cNvSpPr txBox="1">
            <a:spLocks noGrp="1"/>
          </p:cNvSpPr>
          <p:nvPr>
            <p:ph type="body" idx="1"/>
          </p:nvPr>
        </p:nvSpPr>
        <p:spPr>
          <a:xfrm>
            <a:off x="2384952" y="1821125"/>
            <a:ext cx="7422096" cy="3598103"/>
          </a:xfrm>
          <a:prstGeom prst="rect">
            <a:avLst/>
          </a:prstGeom>
          <a:noFill/>
          <a:ln>
            <a:noFill/>
          </a:ln>
        </p:spPr>
        <p:txBody>
          <a:bodyPr spcFirstLastPara="1" wrap="square" lIns="91425" tIns="45700" rIns="91425" bIns="45700" anchor="t" anchorCtr="0">
            <a:noAutofit/>
          </a:bodyPr>
          <a:lstStyle/>
          <a:p>
            <a:pPr marL="0" lvl="0" indent="0" rtl="0">
              <a:lnSpc>
                <a:spcPct val="90000"/>
              </a:lnSpc>
              <a:spcBef>
                <a:spcPts val="0"/>
              </a:spcBef>
              <a:spcAft>
                <a:spcPts val="0"/>
              </a:spcAft>
              <a:buClr>
                <a:schemeClr val="lt2"/>
              </a:buClr>
              <a:buSzPts val="1700"/>
              <a:buNone/>
            </a:pPr>
            <a:r>
              <a:rPr lang="en-ZA" dirty="0">
                <a:solidFill>
                  <a:schemeClr val="bg2"/>
                </a:solidFill>
              </a:rPr>
              <a:t>The autism community remains part of the  marginalized group.</a:t>
            </a:r>
          </a:p>
          <a:p>
            <a:pPr marL="0" lvl="0" indent="0" algn="l" rtl="0">
              <a:lnSpc>
                <a:spcPct val="90000"/>
              </a:lnSpc>
              <a:spcBef>
                <a:spcPts val="0"/>
              </a:spcBef>
              <a:spcAft>
                <a:spcPts val="0"/>
              </a:spcAft>
              <a:buClr>
                <a:schemeClr val="lt2"/>
              </a:buClr>
              <a:buSzPts val="1700"/>
              <a:buNone/>
            </a:pPr>
            <a:endParaRPr lang="en-ZA" dirty="0">
              <a:solidFill>
                <a:schemeClr val="bg2"/>
              </a:solidFill>
            </a:endParaRPr>
          </a:p>
          <a:p>
            <a:pPr marL="0" lvl="0" indent="0" algn="l" rtl="0">
              <a:lnSpc>
                <a:spcPct val="90000"/>
              </a:lnSpc>
              <a:spcBef>
                <a:spcPts val="0"/>
              </a:spcBef>
              <a:spcAft>
                <a:spcPts val="0"/>
              </a:spcAft>
              <a:buClr>
                <a:schemeClr val="lt2"/>
              </a:buClr>
              <a:buSzPts val="1700"/>
              <a:buNone/>
            </a:pPr>
            <a:r>
              <a:rPr lang="en-ZA" dirty="0">
                <a:solidFill>
                  <a:schemeClr val="bg2"/>
                </a:solidFill>
              </a:rPr>
              <a:t>Experience challenges on cognitive, emotional and social level.</a:t>
            </a:r>
          </a:p>
          <a:p>
            <a:pPr marL="0" indent="0">
              <a:spcBef>
                <a:spcPts val="0"/>
              </a:spcBef>
              <a:buClr>
                <a:schemeClr val="lt2"/>
              </a:buClr>
              <a:buSzPts val="1700"/>
              <a:buNone/>
            </a:pPr>
            <a:endParaRPr lang="en-GB" dirty="0">
              <a:solidFill>
                <a:schemeClr val="bg2"/>
              </a:solidFill>
            </a:endParaRPr>
          </a:p>
          <a:p>
            <a:pPr marL="0" indent="0">
              <a:spcBef>
                <a:spcPts val="0"/>
              </a:spcBef>
              <a:buClr>
                <a:schemeClr val="lt2"/>
              </a:buClr>
              <a:buSzPts val="1700"/>
              <a:buNone/>
            </a:pPr>
            <a:r>
              <a:rPr lang="en-GB" dirty="0">
                <a:solidFill>
                  <a:schemeClr val="bg2"/>
                </a:solidFill>
              </a:rPr>
              <a:t>The individuals still need the secure and structured environment and social regression –frustration can lead to heightened  anxiety levels.</a:t>
            </a:r>
          </a:p>
          <a:p>
            <a:pPr marL="0" lvl="0" indent="0" algn="l" rtl="0">
              <a:lnSpc>
                <a:spcPct val="90000"/>
              </a:lnSpc>
              <a:spcBef>
                <a:spcPts val="0"/>
              </a:spcBef>
              <a:spcAft>
                <a:spcPts val="0"/>
              </a:spcAft>
              <a:buClr>
                <a:schemeClr val="lt2"/>
              </a:buClr>
              <a:buSzPts val="1700"/>
              <a:buNone/>
            </a:pPr>
            <a:endParaRPr lang="en-ZA" dirty="0">
              <a:solidFill>
                <a:schemeClr val="tx2"/>
              </a:solidFill>
            </a:endParaRPr>
          </a:p>
          <a:p>
            <a:pPr marL="0" lvl="0" indent="0" algn="l" rtl="0">
              <a:lnSpc>
                <a:spcPct val="90000"/>
              </a:lnSpc>
              <a:spcBef>
                <a:spcPts val="0"/>
              </a:spcBef>
              <a:spcAft>
                <a:spcPts val="0"/>
              </a:spcAft>
              <a:buClr>
                <a:schemeClr val="lt2"/>
              </a:buClr>
              <a:buSzPts val="1700"/>
              <a:buNone/>
            </a:pPr>
            <a:endParaRPr lang="en-ZA" dirty="0">
              <a:solidFill>
                <a:schemeClr val="tx2"/>
              </a:solidFill>
            </a:endParaRPr>
          </a:p>
        </p:txBody>
      </p:sp>
      <p:pic>
        <p:nvPicPr>
          <p:cNvPr id="9" name="Picture 8">
            <a:extLst>
              <a:ext uri="{FF2B5EF4-FFF2-40B4-BE49-F238E27FC236}">
                <a16:creationId xmlns:a16="http://schemas.microsoft.com/office/drawing/2014/main" id="{47B6F3B5-1B19-4DE4-ADEA-C314082489E2}"/>
              </a:ext>
            </a:extLst>
          </p:cNvPr>
          <p:cNvPicPr/>
          <p:nvPr/>
        </p:nvPicPr>
        <p:blipFill>
          <a:blip r:embed="rId3"/>
          <a:stretch>
            <a:fillRect/>
          </a:stretch>
        </p:blipFill>
        <p:spPr>
          <a:xfrm>
            <a:off x="11020712" y="927"/>
            <a:ext cx="1158811" cy="115881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B00F-1110-4A16-AF6D-72A76A064B77}"/>
              </a:ext>
            </a:extLst>
          </p:cNvPr>
          <p:cNvSpPr>
            <a:spLocks noGrp="1"/>
          </p:cNvSpPr>
          <p:nvPr>
            <p:ph type="title"/>
          </p:nvPr>
        </p:nvSpPr>
        <p:spPr>
          <a:xfrm>
            <a:off x="838200" y="365125"/>
            <a:ext cx="10515600" cy="857747"/>
          </a:xfrm>
        </p:spPr>
        <p:txBody>
          <a:bodyPr>
            <a:normAutofit/>
          </a:bodyPr>
          <a:lstStyle/>
          <a:p>
            <a:pPr algn="ctr"/>
            <a:r>
              <a:rPr lang="en-ZA" b="1" dirty="0">
                <a:solidFill>
                  <a:srgbClr val="FF0000"/>
                </a:solidFill>
              </a:rPr>
              <a:t>Autism &amp; Sustainable Development Goals:</a:t>
            </a:r>
          </a:p>
        </p:txBody>
      </p:sp>
      <p:grpSp>
        <p:nvGrpSpPr>
          <p:cNvPr id="4" name="Google Shape;129;p20">
            <a:extLst>
              <a:ext uri="{FF2B5EF4-FFF2-40B4-BE49-F238E27FC236}">
                <a16:creationId xmlns:a16="http://schemas.microsoft.com/office/drawing/2014/main" id="{6CDC204E-11B6-43BB-ABF2-2E59932C76F0}"/>
              </a:ext>
            </a:extLst>
          </p:cNvPr>
          <p:cNvGrpSpPr/>
          <p:nvPr/>
        </p:nvGrpSpPr>
        <p:grpSpPr>
          <a:xfrm>
            <a:off x="2627935" y="1667058"/>
            <a:ext cx="6632678" cy="4148723"/>
            <a:chOff x="0" y="483"/>
            <a:chExt cx="6349030" cy="5655295"/>
          </a:xfrm>
        </p:grpSpPr>
        <p:sp>
          <p:nvSpPr>
            <p:cNvPr id="5" name="Google Shape;130;p20">
              <a:extLst>
                <a:ext uri="{FF2B5EF4-FFF2-40B4-BE49-F238E27FC236}">
                  <a16:creationId xmlns:a16="http://schemas.microsoft.com/office/drawing/2014/main" id="{10D7909D-211B-4217-BCF5-B023E3FBF56D}"/>
                </a:ext>
              </a:extLst>
            </p:cNvPr>
            <p:cNvSpPr/>
            <p:nvPr/>
          </p:nvSpPr>
          <p:spPr>
            <a:xfrm>
              <a:off x="0" y="483"/>
              <a:ext cx="6248400" cy="665328"/>
            </a:xfrm>
            <a:prstGeom prst="roundRect">
              <a:avLst>
                <a:gd name="adj" fmla="val 1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31;p20">
              <a:extLst>
                <a:ext uri="{FF2B5EF4-FFF2-40B4-BE49-F238E27FC236}">
                  <a16:creationId xmlns:a16="http://schemas.microsoft.com/office/drawing/2014/main" id="{34A5D8F6-666C-4C36-B3BA-399DD3972C06}"/>
                </a:ext>
              </a:extLst>
            </p:cNvPr>
            <p:cNvSpPr/>
            <p:nvPr/>
          </p:nvSpPr>
          <p:spPr>
            <a:xfrm>
              <a:off x="201262" y="150182"/>
              <a:ext cx="365930" cy="365930"/>
            </a:xfrm>
            <a:prstGeom prst="rect">
              <a:avLst/>
            </a:prstGeom>
            <a:blipFill rotWithShape="1">
              <a:blip r:embed="rId2">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 name="Google Shape;132;p20">
              <a:extLst>
                <a:ext uri="{FF2B5EF4-FFF2-40B4-BE49-F238E27FC236}">
                  <a16:creationId xmlns:a16="http://schemas.microsoft.com/office/drawing/2014/main" id="{2C1EFAD7-425E-4A4C-A828-E5717D7003D0}"/>
                </a:ext>
              </a:extLst>
            </p:cNvPr>
            <p:cNvSpPr/>
            <p:nvPr/>
          </p:nvSpPr>
          <p:spPr>
            <a:xfrm>
              <a:off x="768454" y="483"/>
              <a:ext cx="5479945" cy="665328"/>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33;p20">
              <a:extLst>
                <a:ext uri="{FF2B5EF4-FFF2-40B4-BE49-F238E27FC236}">
                  <a16:creationId xmlns:a16="http://schemas.microsoft.com/office/drawing/2014/main" id="{CAFA4D6B-0500-4055-9DFE-BDFF61BF2175}"/>
                </a:ext>
              </a:extLst>
            </p:cNvPr>
            <p:cNvSpPr txBox="1"/>
            <p:nvPr/>
          </p:nvSpPr>
          <p:spPr>
            <a:xfrm>
              <a:off x="768454" y="483"/>
              <a:ext cx="5479945" cy="665328"/>
            </a:xfrm>
            <a:prstGeom prst="rect">
              <a:avLst/>
            </a:prstGeom>
            <a:noFill/>
            <a:ln>
              <a:noFill/>
            </a:ln>
          </p:spPr>
          <p:txBody>
            <a:bodyPr spcFirstLastPara="1" wrap="square" lIns="70400" tIns="70400" rIns="70400" bIns="70400" anchor="ctr" anchorCtr="0">
              <a:noAutofit/>
            </a:bodyPr>
            <a:lstStyle/>
            <a:p>
              <a:pPr marL="0" marR="0" lvl="0" indent="0" algn="l" rtl="0">
                <a:lnSpc>
                  <a:spcPct val="90000"/>
                </a:lnSpc>
                <a:spcBef>
                  <a:spcPts val="0"/>
                </a:spcBef>
                <a:spcAft>
                  <a:spcPts val="0"/>
                </a:spcAft>
                <a:buClr>
                  <a:schemeClr val="dk1"/>
                </a:buClr>
                <a:buSzPts val="1600"/>
                <a:buFont typeface="Calibri"/>
                <a:buNone/>
              </a:pPr>
              <a:r>
                <a:rPr lang="en-ZA" sz="1600" b="0" i="0" u="none" strike="noStrike" cap="none" dirty="0">
                  <a:solidFill>
                    <a:schemeClr val="dk1"/>
                  </a:solidFill>
                  <a:latin typeface="Calibri"/>
                  <a:ea typeface="Calibri"/>
                  <a:cs typeface="Calibri"/>
                  <a:sym typeface="Calibri"/>
                </a:rPr>
                <a:t> </a:t>
              </a:r>
              <a:endParaRPr sz="1600" b="0" i="0" u="none" strike="noStrike" cap="none" dirty="0">
                <a:solidFill>
                  <a:schemeClr val="dk1"/>
                </a:solidFill>
                <a:latin typeface="Calibri"/>
                <a:ea typeface="Calibri"/>
                <a:cs typeface="Calibri"/>
                <a:sym typeface="Calibri"/>
              </a:endParaRPr>
            </a:p>
          </p:txBody>
        </p:sp>
        <p:sp>
          <p:nvSpPr>
            <p:cNvPr id="9" name="Google Shape;134;p20">
              <a:extLst>
                <a:ext uri="{FF2B5EF4-FFF2-40B4-BE49-F238E27FC236}">
                  <a16:creationId xmlns:a16="http://schemas.microsoft.com/office/drawing/2014/main" id="{A5159FD7-8206-4F8C-910D-0CF6F686CF18}"/>
                </a:ext>
              </a:extLst>
            </p:cNvPr>
            <p:cNvSpPr/>
            <p:nvPr/>
          </p:nvSpPr>
          <p:spPr>
            <a:xfrm>
              <a:off x="0" y="832144"/>
              <a:ext cx="6248400" cy="665328"/>
            </a:xfrm>
            <a:prstGeom prst="roundRect">
              <a:avLst>
                <a:gd name="adj" fmla="val 1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35;p20">
              <a:extLst>
                <a:ext uri="{FF2B5EF4-FFF2-40B4-BE49-F238E27FC236}">
                  <a16:creationId xmlns:a16="http://schemas.microsoft.com/office/drawing/2014/main" id="{81CEBFFA-AE6C-4E58-9784-C8CE883DB782}"/>
                </a:ext>
              </a:extLst>
            </p:cNvPr>
            <p:cNvSpPr/>
            <p:nvPr/>
          </p:nvSpPr>
          <p:spPr>
            <a:xfrm>
              <a:off x="201262" y="981843"/>
              <a:ext cx="365930" cy="365930"/>
            </a:xfrm>
            <a:prstGeom prst="rect">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36;p20">
              <a:extLst>
                <a:ext uri="{FF2B5EF4-FFF2-40B4-BE49-F238E27FC236}">
                  <a16:creationId xmlns:a16="http://schemas.microsoft.com/office/drawing/2014/main" id="{DF2D56E2-20B7-4B14-B067-681AB7DAE1F2}"/>
                </a:ext>
              </a:extLst>
            </p:cNvPr>
            <p:cNvSpPr/>
            <p:nvPr/>
          </p:nvSpPr>
          <p:spPr>
            <a:xfrm>
              <a:off x="768454" y="832144"/>
              <a:ext cx="5479945" cy="665328"/>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37;p20">
              <a:extLst>
                <a:ext uri="{FF2B5EF4-FFF2-40B4-BE49-F238E27FC236}">
                  <a16:creationId xmlns:a16="http://schemas.microsoft.com/office/drawing/2014/main" id="{8F2AB662-DEDB-48DF-82F0-EEF36C264976}"/>
                </a:ext>
              </a:extLst>
            </p:cNvPr>
            <p:cNvSpPr txBox="1"/>
            <p:nvPr/>
          </p:nvSpPr>
          <p:spPr>
            <a:xfrm>
              <a:off x="869084" y="832144"/>
              <a:ext cx="5479945" cy="665327"/>
            </a:xfrm>
            <a:prstGeom prst="rect">
              <a:avLst/>
            </a:prstGeom>
            <a:noFill/>
            <a:ln>
              <a:noFill/>
            </a:ln>
          </p:spPr>
          <p:txBody>
            <a:bodyPr spcFirstLastPara="1" wrap="square" lIns="70400" tIns="70400" rIns="70400" bIns="70400" anchor="ctr" anchorCtr="0">
              <a:noAutofit/>
            </a:bodyPr>
            <a:lstStyle/>
            <a:p>
              <a:pPr marL="0" marR="0" lvl="0" indent="0" algn="l" rtl="0">
                <a:lnSpc>
                  <a:spcPct val="90000"/>
                </a:lnSpc>
                <a:spcBef>
                  <a:spcPts val="0"/>
                </a:spcBef>
                <a:spcAft>
                  <a:spcPts val="0"/>
                </a:spcAft>
                <a:buClr>
                  <a:schemeClr val="dk1"/>
                </a:buClr>
                <a:buSzPts val="1600"/>
                <a:buFont typeface="Calibri"/>
                <a:buNone/>
              </a:pPr>
              <a:r>
                <a:rPr lang="en-ZA" sz="2000" b="1" dirty="0">
                  <a:solidFill>
                    <a:schemeClr val="dk1"/>
                  </a:solidFill>
                  <a:latin typeface="Calibri"/>
                  <a:ea typeface="Calibri"/>
                  <a:cs typeface="Calibri"/>
                  <a:sym typeface="Calibri"/>
                </a:rPr>
                <a:t>Accessible and good Health Care  SDG3</a:t>
              </a:r>
              <a:endParaRPr sz="2000" b="1" i="0" u="none" strike="noStrike" cap="none" dirty="0">
                <a:solidFill>
                  <a:schemeClr val="dk1"/>
                </a:solidFill>
                <a:latin typeface="Calibri"/>
                <a:ea typeface="Calibri"/>
                <a:cs typeface="Calibri"/>
                <a:sym typeface="Calibri"/>
              </a:endParaRPr>
            </a:p>
          </p:txBody>
        </p:sp>
        <p:sp>
          <p:nvSpPr>
            <p:cNvPr id="13" name="Google Shape;138;p20">
              <a:extLst>
                <a:ext uri="{FF2B5EF4-FFF2-40B4-BE49-F238E27FC236}">
                  <a16:creationId xmlns:a16="http://schemas.microsoft.com/office/drawing/2014/main" id="{7112E088-34E3-42FE-884D-08F527E32B0C}"/>
                </a:ext>
              </a:extLst>
            </p:cNvPr>
            <p:cNvSpPr/>
            <p:nvPr/>
          </p:nvSpPr>
          <p:spPr>
            <a:xfrm>
              <a:off x="0" y="1663805"/>
              <a:ext cx="6248400" cy="665328"/>
            </a:xfrm>
            <a:prstGeom prst="roundRect">
              <a:avLst>
                <a:gd name="adj" fmla="val 1000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39;p20">
              <a:extLst>
                <a:ext uri="{FF2B5EF4-FFF2-40B4-BE49-F238E27FC236}">
                  <a16:creationId xmlns:a16="http://schemas.microsoft.com/office/drawing/2014/main" id="{68A08D36-A80A-403E-A43A-63C63000E028}"/>
                </a:ext>
              </a:extLst>
            </p:cNvPr>
            <p:cNvSpPr/>
            <p:nvPr/>
          </p:nvSpPr>
          <p:spPr>
            <a:xfrm>
              <a:off x="201262" y="1813504"/>
              <a:ext cx="365930" cy="365930"/>
            </a:xfrm>
            <a:prstGeom prst="rect">
              <a:avLst/>
            </a:prstGeom>
            <a:blipFill rotWithShape="1">
              <a:blip r:embed="rId4">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40;p20">
              <a:extLst>
                <a:ext uri="{FF2B5EF4-FFF2-40B4-BE49-F238E27FC236}">
                  <a16:creationId xmlns:a16="http://schemas.microsoft.com/office/drawing/2014/main" id="{43C4AFE0-6ED1-4CC2-961F-BB68371A3A58}"/>
                </a:ext>
              </a:extLst>
            </p:cNvPr>
            <p:cNvSpPr/>
            <p:nvPr/>
          </p:nvSpPr>
          <p:spPr>
            <a:xfrm>
              <a:off x="768454" y="1663805"/>
              <a:ext cx="5479945" cy="665328"/>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41;p20">
              <a:extLst>
                <a:ext uri="{FF2B5EF4-FFF2-40B4-BE49-F238E27FC236}">
                  <a16:creationId xmlns:a16="http://schemas.microsoft.com/office/drawing/2014/main" id="{9798C4C8-E964-4107-B872-0CC8ACD9E2B3}"/>
                </a:ext>
              </a:extLst>
            </p:cNvPr>
            <p:cNvSpPr txBox="1"/>
            <p:nvPr/>
          </p:nvSpPr>
          <p:spPr>
            <a:xfrm>
              <a:off x="869084" y="1683061"/>
              <a:ext cx="5479945" cy="665327"/>
            </a:xfrm>
            <a:prstGeom prst="rect">
              <a:avLst/>
            </a:prstGeom>
            <a:noFill/>
            <a:ln>
              <a:noFill/>
            </a:ln>
          </p:spPr>
          <p:txBody>
            <a:bodyPr spcFirstLastPara="1" wrap="square" lIns="70400" tIns="70400" rIns="70400" bIns="70400" anchor="ctr" anchorCtr="0">
              <a:noAutofit/>
            </a:bodyPr>
            <a:lstStyle/>
            <a:p>
              <a:pPr marL="0" marR="0" lvl="0" indent="0" algn="l" rtl="0">
                <a:lnSpc>
                  <a:spcPct val="90000"/>
                </a:lnSpc>
                <a:spcBef>
                  <a:spcPts val="0"/>
                </a:spcBef>
                <a:spcAft>
                  <a:spcPts val="0"/>
                </a:spcAft>
                <a:buClr>
                  <a:schemeClr val="dk1"/>
                </a:buClr>
                <a:buSzPts val="1600"/>
                <a:buFont typeface="Calibri"/>
                <a:buNone/>
              </a:pPr>
              <a:r>
                <a:rPr lang="en-ZA" sz="1600" dirty="0">
                  <a:solidFill>
                    <a:schemeClr val="dk1"/>
                  </a:solidFill>
                  <a:latin typeface="Calibri"/>
                  <a:ea typeface="Calibri"/>
                  <a:cs typeface="Calibri"/>
                  <a:sym typeface="Calibri"/>
                </a:rPr>
                <a:t> </a:t>
              </a:r>
              <a:r>
                <a:rPr lang="en-ZA" sz="2000" b="1" dirty="0">
                  <a:solidFill>
                    <a:schemeClr val="dk1"/>
                  </a:solidFill>
                  <a:latin typeface="Calibri"/>
                  <a:ea typeface="Calibri"/>
                  <a:cs typeface="Calibri"/>
                  <a:sym typeface="Calibri"/>
                </a:rPr>
                <a:t>Quality education   SDG4</a:t>
              </a:r>
              <a:endParaRPr sz="2000" b="1" i="0" u="none" strike="noStrike" cap="none" dirty="0">
                <a:solidFill>
                  <a:schemeClr val="dk1"/>
                </a:solidFill>
                <a:latin typeface="Calibri"/>
                <a:ea typeface="Calibri"/>
                <a:cs typeface="Calibri"/>
                <a:sym typeface="Calibri"/>
              </a:endParaRPr>
            </a:p>
          </p:txBody>
        </p:sp>
        <p:sp>
          <p:nvSpPr>
            <p:cNvPr id="19" name="Google Shape;144;p20">
              <a:extLst>
                <a:ext uri="{FF2B5EF4-FFF2-40B4-BE49-F238E27FC236}">
                  <a16:creationId xmlns:a16="http://schemas.microsoft.com/office/drawing/2014/main" id="{970FEF64-78A6-4294-A60E-87448AC78523}"/>
                </a:ext>
              </a:extLst>
            </p:cNvPr>
            <p:cNvSpPr/>
            <p:nvPr/>
          </p:nvSpPr>
          <p:spPr>
            <a:xfrm>
              <a:off x="768454" y="2495467"/>
              <a:ext cx="5479945" cy="665328"/>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46;p20">
              <a:extLst>
                <a:ext uri="{FF2B5EF4-FFF2-40B4-BE49-F238E27FC236}">
                  <a16:creationId xmlns:a16="http://schemas.microsoft.com/office/drawing/2014/main" id="{221CDCD8-984A-4E2C-B52F-77CE3C1E1BB2}"/>
                </a:ext>
              </a:extLst>
            </p:cNvPr>
            <p:cNvSpPr/>
            <p:nvPr/>
          </p:nvSpPr>
          <p:spPr>
            <a:xfrm>
              <a:off x="0" y="3327128"/>
              <a:ext cx="6248400" cy="665328"/>
            </a:xfrm>
            <a:prstGeom prst="roundRect">
              <a:avLst>
                <a:gd name="adj" fmla="val 10000"/>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47;p20">
              <a:extLst>
                <a:ext uri="{FF2B5EF4-FFF2-40B4-BE49-F238E27FC236}">
                  <a16:creationId xmlns:a16="http://schemas.microsoft.com/office/drawing/2014/main" id="{DCD58E7D-4CC2-4EE2-B1C5-1DDAAD3A7581}"/>
                </a:ext>
              </a:extLst>
            </p:cNvPr>
            <p:cNvSpPr/>
            <p:nvPr/>
          </p:nvSpPr>
          <p:spPr>
            <a:xfrm>
              <a:off x="201262" y="3476827"/>
              <a:ext cx="365930" cy="365930"/>
            </a:xfrm>
            <a:prstGeom prst="rect">
              <a:avLst/>
            </a:prstGeom>
            <a:blipFill rotWithShape="1">
              <a:blip r:embed="rId5">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48;p20">
              <a:extLst>
                <a:ext uri="{FF2B5EF4-FFF2-40B4-BE49-F238E27FC236}">
                  <a16:creationId xmlns:a16="http://schemas.microsoft.com/office/drawing/2014/main" id="{6FDF7418-CB6A-4AE1-A846-F8FB974D9278}"/>
                </a:ext>
              </a:extLst>
            </p:cNvPr>
            <p:cNvSpPr/>
            <p:nvPr/>
          </p:nvSpPr>
          <p:spPr>
            <a:xfrm>
              <a:off x="768454" y="3327128"/>
              <a:ext cx="5479945" cy="665328"/>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49;p20">
              <a:extLst>
                <a:ext uri="{FF2B5EF4-FFF2-40B4-BE49-F238E27FC236}">
                  <a16:creationId xmlns:a16="http://schemas.microsoft.com/office/drawing/2014/main" id="{9B71EAA4-1366-4809-821A-ED0D5C6CF8F3}"/>
                </a:ext>
              </a:extLst>
            </p:cNvPr>
            <p:cNvSpPr txBox="1"/>
            <p:nvPr/>
          </p:nvSpPr>
          <p:spPr>
            <a:xfrm>
              <a:off x="869085" y="3327128"/>
              <a:ext cx="5479945" cy="665327"/>
            </a:xfrm>
            <a:prstGeom prst="rect">
              <a:avLst/>
            </a:prstGeom>
            <a:noFill/>
            <a:ln>
              <a:noFill/>
            </a:ln>
          </p:spPr>
          <p:txBody>
            <a:bodyPr spcFirstLastPara="1" wrap="square" lIns="70400" tIns="70400" rIns="70400" bIns="70400" anchor="ctr" anchorCtr="0">
              <a:noAutofit/>
            </a:bodyPr>
            <a:lstStyle/>
            <a:p>
              <a:pPr marL="0" marR="0" lvl="0" indent="0" algn="l" rtl="0">
                <a:lnSpc>
                  <a:spcPct val="90000"/>
                </a:lnSpc>
                <a:spcBef>
                  <a:spcPts val="0"/>
                </a:spcBef>
                <a:spcAft>
                  <a:spcPts val="0"/>
                </a:spcAft>
                <a:buClr>
                  <a:schemeClr val="dk1"/>
                </a:buClr>
                <a:buSzPts val="1600"/>
                <a:buFont typeface="Calibri"/>
                <a:buNone/>
              </a:pPr>
              <a:r>
                <a:rPr lang="en-ZA" sz="2000" b="1" i="0" u="none" strike="noStrike" cap="none" dirty="0">
                  <a:solidFill>
                    <a:schemeClr val="dk1"/>
                  </a:solidFill>
                  <a:latin typeface="Calibri"/>
                  <a:ea typeface="Calibri"/>
                  <a:cs typeface="Calibri"/>
                  <a:sym typeface="Calibri"/>
                </a:rPr>
                <a:t>Accessibility to use public transport SDG9 </a:t>
              </a:r>
              <a:endParaRPr sz="2000" b="1" i="0" u="none" strike="noStrike" cap="none" dirty="0">
                <a:solidFill>
                  <a:schemeClr val="dk1"/>
                </a:solidFill>
                <a:latin typeface="Calibri"/>
                <a:ea typeface="Calibri"/>
                <a:cs typeface="Calibri"/>
                <a:sym typeface="Calibri"/>
              </a:endParaRPr>
            </a:p>
          </p:txBody>
        </p:sp>
        <p:sp>
          <p:nvSpPr>
            <p:cNvPr id="25" name="Google Shape;150;p20">
              <a:extLst>
                <a:ext uri="{FF2B5EF4-FFF2-40B4-BE49-F238E27FC236}">
                  <a16:creationId xmlns:a16="http://schemas.microsoft.com/office/drawing/2014/main" id="{097C6B36-95BD-486A-B80C-1D64539FC644}"/>
                </a:ext>
              </a:extLst>
            </p:cNvPr>
            <p:cNvSpPr/>
            <p:nvPr/>
          </p:nvSpPr>
          <p:spPr>
            <a:xfrm>
              <a:off x="0" y="4158789"/>
              <a:ext cx="6248400" cy="665328"/>
            </a:xfrm>
            <a:prstGeom prst="roundRect">
              <a:avLst>
                <a:gd name="adj" fmla="val 1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51;p20">
              <a:extLst>
                <a:ext uri="{FF2B5EF4-FFF2-40B4-BE49-F238E27FC236}">
                  <a16:creationId xmlns:a16="http://schemas.microsoft.com/office/drawing/2014/main" id="{F1837EEA-0976-4660-B72E-B76995740AEF}"/>
                </a:ext>
              </a:extLst>
            </p:cNvPr>
            <p:cNvSpPr/>
            <p:nvPr/>
          </p:nvSpPr>
          <p:spPr>
            <a:xfrm>
              <a:off x="201262" y="4308488"/>
              <a:ext cx="365930" cy="365930"/>
            </a:xfrm>
            <a:prstGeom prst="rect">
              <a:avLst/>
            </a:prstGeom>
            <a:blipFill rotWithShape="1">
              <a:blip r:embed="rId6">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52;p20">
              <a:extLst>
                <a:ext uri="{FF2B5EF4-FFF2-40B4-BE49-F238E27FC236}">
                  <a16:creationId xmlns:a16="http://schemas.microsoft.com/office/drawing/2014/main" id="{E90783D0-625A-4CFC-8BBE-B5F4374A2E59}"/>
                </a:ext>
              </a:extLst>
            </p:cNvPr>
            <p:cNvSpPr/>
            <p:nvPr/>
          </p:nvSpPr>
          <p:spPr>
            <a:xfrm>
              <a:off x="768454" y="4158789"/>
              <a:ext cx="5479945" cy="665328"/>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53;p20">
              <a:extLst>
                <a:ext uri="{FF2B5EF4-FFF2-40B4-BE49-F238E27FC236}">
                  <a16:creationId xmlns:a16="http://schemas.microsoft.com/office/drawing/2014/main" id="{6D60ED54-F73F-4EA3-9961-3E4C4452167F}"/>
                </a:ext>
              </a:extLst>
            </p:cNvPr>
            <p:cNvSpPr txBox="1"/>
            <p:nvPr/>
          </p:nvSpPr>
          <p:spPr>
            <a:xfrm>
              <a:off x="201262" y="4117247"/>
              <a:ext cx="5479945" cy="665327"/>
            </a:xfrm>
            <a:prstGeom prst="rect">
              <a:avLst/>
            </a:prstGeom>
            <a:noFill/>
            <a:ln>
              <a:noFill/>
            </a:ln>
          </p:spPr>
          <p:txBody>
            <a:bodyPr spcFirstLastPara="1" wrap="square" lIns="70400" tIns="70400" rIns="70400" bIns="70400" anchor="ctr" anchorCtr="0">
              <a:noAutofit/>
            </a:bodyPr>
            <a:lstStyle/>
            <a:p>
              <a:pPr marL="0" marR="0" lvl="0" indent="0" algn="l" rtl="0">
                <a:lnSpc>
                  <a:spcPct val="90000"/>
                </a:lnSpc>
                <a:spcBef>
                  <a:spcPts val="0"/>
                </a:spcBef>
                <a:spcAft>
                  <a:spcPts val="0"/>
                </a:spcAft>
                <a:buClr>
                  <a:schemeClr val="dk1"/>
                </a:buClr>
                <a:buSzPts val="1600"/>
                <a:buFont typeface="Calibri"/>
                <a:buNone/>
              </a:pPr>
              <a:endParaRPr sz="1600" b="0" i="0" u="none" strike="noStrike" cap="none" dirty="0">
                <a:solidFill>
                  <a:schemeClr val="dk1"/>
                </a:solidFill>
                <a:latin typeface="Calibri"/>
                <a:ea typeface="Calibri"/>
                <a:cs typeface="Calibri"/>
                <a:sym typeface="Calibri"/>
              </a:endParaRPr>
            </a:p>
          </p:txBody>
        </p:sp>
        <p:sp>
          <p:nvSpPr>
            <p:cNvPr id="29" name="Google Shape;154;p20">
              <a:extLst>
                <a:ext uri="{FF2B5EF4-FFF2-40B4-BE49-F238E27FC236}">
                  <a16:creationId xmlns:a16="http://schemas.microsoft.com/office/drawing/2014/main" id="{670D875B-D1F3-4570-A16D-74E74E104E1B}"/>
                </a:ext>
              </a:extLst>
            </p:cNvPr>
            <p:cNvSpPr/>
            <p:nvPr/>
          </p:nvSpPr>
          <p:spPr>
            <a:xfrm>
              <a:off x="0" y="4990450"/>
              <a:ext cx="6248400" cy="665328"/>
            </a:xfrm>
            <a:prstGeom prst="roundRect">
              <a:avLst>
                <a:gd name="adj" fmla="val 1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55;p20">
              <a:extLst>
                <a:ext uri="{FF2B5EF4-FFF2-40B4-BE49-F238E27FC236}">
                  <a16:creationId xmlns:a16="http://schemas.microsoft.com/office/drawing/2014/main" id="{96818EDD-7381-45BA-950D-68EDF69226D9}"/>
                </a:ext>
              </a:extLst>
            </p:cNvPr>
            <p:cNvSpPr/>
            <p:nvPr/>
          </p:nvSpPr>
          <p:spPr>
            <a:xfrm>
              <a:off x="201262" y="5140149"/>
              <a:ext cx="365930" cy="365930"/>
            </a:xfrm>
            <a:prstGeom prst="rect">
              <a:avLst/>
            </a:prstGeom>
            <a:blipFill rotWithShape="1">
              <a:blip r:embed="rId7">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56;p20">
              <a:extLst>
                <a:ext uri="{FF2B5EF4-FFF2-40B4-BE49-F238E27FC236}">
                  <a16:creationId xmlns:a16="http://schemas.microsoft.com/office/drawing/2014/main" id="{1F5FF0EF-D407-43E5-972D-2A22A9864CB2}"/>
                </a:ext>
              </a:extLst>
            </p:cNvPr>
            <p:cNvSpPr/>
            <p:nvPr/>
          </p:nvSpPr>
          <p:spPr>
            <a:xfrm>
              <a:off x="768454" y="4990450"/>
              <a:ext cx="5479945" cy="665328"/>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57;p20">
              <a:extLst>
                <a:ext uri="{FF2B5EF4-FFF2-40B4-BE49-F238E27FC236}">
                  <a16:creationId xmlns:a16="http://schemas.microsoft.com/office/drawing/2014/main" id="{3F5D0FA9-24EE-464D-8C6B-76F6940372D9}"/>
                </a:ext>
              </a:extLst>
            </p:cNvPr>
            <p:cNvSpPr txBox="1"/>
            <p:nvPr/>
          </p:nvSpPr>
          <p:spPr>
            <a:xfrm>
              <a:off x="869085" y="4990451"/>
              <a:ext cx="5479945" cy="665327"/>
            </a:xfrm>
            <a:prstGeom prst="rect">
              <a:avLst/>
            </a:prstGeom>
            <a:noFill/>
            <a:ln>
              <a:noFill/>
            </a:ln>
          </p:spPr>
          <p:txBody>
            <a:bodyPr spcFirstLastPara="1" wrap="square" lIns="70400" tIns="70400" rIns="70400" bIns="70400" anchor="ctr" anchorCtr="0">
              <a:noAutofit/>
            </a:bodyPr>
            <a:lstStyle/>
            <a:p>
              <a:pPr marL="0" marR="0" lvl="0" indent="0" algn="l" rtl="0">
                <a:lnSpc>
                  <a:spcPct val="90000"/>
                </a:lnSpc>
                <a:spcBef>
                  <a:spcPts val="0"/>
                </a:spcBef>
                <a:spcAft>
                  <a:spcPts val="0"/>
                </a:spcAft>
                <a:buClr>
                  <a:schemeClr val="dk1"/>
                </a:buClr>
                <a:buSzPts val="1600"/>
                <a:buFont typeface="Calibri"/>
                <a:buNone/>
              </a:pPr>
              <a:r>
                <a:rPr lang="en-ZA" sz="2000" b="1" i="0" u="none" strike="noStrike" cap="none" dirty="0">
                  <a:solidFill>
                    <a:schemeClr val="dk1"/>
                  </a:solidFill>
                  <a:latin typeface="Calibri"/>
                  <a:ea typeface="Calibri"/>
                  <a:cs typeface="Calibri"/>
                  <a:sym typeface="Calibri"/>
                </a:rPr>
                <a:t>Accessible services and  cities  SDG11 </a:t>
              </a:r>
              <a:endParaRPr sz="2000" b="1" i="0" u="none" strike="noStrike" cap="none" dirty="0">
                <a:solidFill>
                  <a:schemeClr val="dk1"/>
                </a:solidFill>
                <a:latin typeface="Calibri"/>
                <a:ea typeface="Calibri"/>
                <a:cs typeface="Calibri"/>
                <a:sym typeface="Calibri"/>
              </a:endParaRPr>
            </a:p>
          </p:txBody>
        </p:sp>
      </p:grpSp>
      <p:sp>
        <p:nvSpPr>
          <p:cNvPr id="33" name="Rectangle 32">
            <a:extLst>
              <a:ext uri="{FF2B5EF4-FFF2-40B4-BE49-F238E27FC236}">
                <a16:creationId xmlns:a16="http://schemas.microsoft.com/office/drawing/2014/main" id="{BF021517-3C9F-4468-AAAC-3752CB69180E}"/>
              </a:ext>
            </a:extLst>
          </p:cNvPr>
          <p:cNvSpPr/>
          <p:nvPr/>
        </p:nvSpPr>
        <p:spPr>
          <a:xfrm>
            <a:off x="3615071" y="4790832"/>
            <a:ext cx="5191806" cy="400110"/>
          </a:xfrm>
          <a:prstGeom prst="rect">
            <a:avLst/>
          </a:prstGeom>
        </p:spPr>
        <p:txBody>
          <a:bodyPr wrap="none">
            <a:spAutoFit/>
          </a:bodyPr>
          <a:lstStyle/>
          <a:p>
            <a:r>
              <a:rPr lang="en-ZA" sz="2000" b="1" dirty="0"/>
              <a:t>Decent work and equal economic growth SDG8</a:t>
            </a:r>
          </a:p>
        </p:txBody>
      </p:sp>
      <p:sp>
        <p:nvSpPr>
          <p:cNvPr id="34" name="Rectangle 33">
            <a:extLst>
              <a:ext uri="{FF2B5EF4-FFF2-40B4-BE49-F238E27FC236}">
                <a16:creationId xmlns:a16="http://schemas.microsoft.com/office/drawing/2014/main" id="{29D1D26C-1841-4D76-B95B-1E960C2CF977}"/>
              </a:ext>
            </a:extLst>
          </p:cNvPr>
          <p:cNvSpPr/>
          <p:nvPr/>
        </p:nvSpPr>
        <p:spPr>
          <a:xfrm>
            <a:off x="3728854" y="1736504"/>
            <a:ext cx="3284297" cy="400110"/>
          </a:xfrm>
          <a:prstGeom prst="rect">
            <a:avLst/>
          </a:prstGeom>
        </p:spPr>
        <p:txBody>
          <a:bodyPr wrap="none">
            <a:spAutoFit/>
          </a:bodyPr>
          <a:lstStyle/>
          <a:p>
            <a:r>
              <a:rPr lang="en-ZA" sz="2000" b="1" dirty="0">
                <a:latin typeface="Calibri" panose="020F0502020204030204" pitchFamily="34" charset="0"/>
                <a:cs typeface="Calibri" panose="020F0502020204030204" pitchFamily="34" charset="0"/>
              </a:rPr>
              <a:t>Reduced inequalities   SDG10</a:t>
            </a:r>
          </a:p>
        </p:txBody>
      </p:sp>
      <p:pic>
        <p:nvPicPr>
          <p:cNvPr id="35" name="image3.jpeg" descr="A close up of a blue wall  Description automatically generated ">
            <a:extLst>
              <a:ext uri="{FF2B5EF4-FFF2-40B4-BE49-F238E27FC236}">
                <a16:creationId xmlns:a16="http://schemas.microsoft.com/office/drawing/2014/main" id="{6A33FECA-4C13-44BC-B350-16641ADE791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994572" y="546386"/>
            <a:ext cx="990600" cy="963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5953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C2071-0AE7-4412-897F-C5B195B2297B}"/>
              </a:ext>
            </a:extLst>
          </p:cNvPr>
          <p:cNvSpPr>
            <a:spLocks noGrp="1"/>
          </p:cNvSpPr>
          <p:nvPr>
            <p:ph type="title"/>
          </p:nvPr>
        </p:nvSpPr>
        <p:spPr/>
        <p:txBody>
          <a:bodyPr/>
          <a:lstStyle/>
          <a:p>
            <a:r>
              <a:rPr lang="en-GB" dirty="0">
                <a:solidFill>
                  <a:srgbClr val="FF0000"/>
                </a:solidFill>
              </a:rPr>
              <a:t>The Language the CDPF use </a:t>
            </a:r>
          </a:p>
        </p:txBody>
      </p:sp>
      <p:sp>
        <p:nvSpPr>
          <p:cNvPr id="3" name="Content Placeholder 2">
            <a:extLst>
              <a:ext uri="{FF2B5EF4-FFF2-40B4-BE49-F238E27FC236}">
                <a16:creationId xmlns:a16="http://schemas.microsoft.com/office/drawing/2014/main" id="{5C3E040B-0505-4DE1-8D36-94ADC4B79588}"/>
              </a:ext>
            </a:extLst>
          </p:cNvPr>
          <p:cNvSpPr>
            <a:spLocks noGrp="1"/>
          </p:cNvSpPr>
          <p:nvPr>
            <p:ph idx="1"/>
          </p:nvPr>
        </p:nvSpPr>
        <p:spPr>
          <a:xfrm>
            <a:off x="838199" y="1523935"/>
            <a:ext cx="10515600" cy="4351338"/>
          </a:xfrm>
        </p:spPr>
        <p:txBody>
          <a:bodyPr/>
          <a:lstStyle/>
          <a:p>
            <a:r>
              <a:rPr lang="en-GB" sz="2000" b="1" dirty="0">
                <a:solidFill>
                  <a:srgbClr val="171717"/>
                </a:solidFill>
                <a:effectLst/>
                <a:latin typeface="Calibri" panose="020F0502020204030204" pitchFamily="34" charset="0"/>
                <a:ea typeface="Calibri" panose="020F0502020204030204" pitchFamily="34" charset="0"/>
                <a:cs typeface="Calibri" panose="020F0502020204030204" pitchFamily="34" charset="0"/>
              </a:rPr>
              <a:t>Disabled people: </a:t>
            </a:r>
            <a:r>
              <a:rPr lang="en-GB" sz="2000" dirty="0">
                <a:solidFill>
                  <a:srgbClr val="171717"/>
                </a:solidFill>
                <a:effectLst/>
                <a:latin typeface="Calibri" panose="020F0502020204030204" pitchFamily="34" charset="0"/>
                <a:ea typeface="Calibri" panose="020F0502020204030204" pitchFamily="34" charset="0"/>
                <a:cs typeface="Calibri" panose="020F0502020204030204" pitchFamily="34" charset="0"/>
              </a:rPr>
              <a:t>Why we still choose to call ourselves ‘disabled people’: In the Commonwealth Disabled People’s Forum (CDPF) we call ourselves ‘</a:t>
            </a:r>
            <a:r>
              <a:rPr lang="en-GB" sz="2000" b="1" dirty="0">
                <a:solidFill>
                  <a:srgbClr val="171717"/>
                </a:solidFill>
                <a:effectLst/>
                <a:latin typeface="Calibri" panose="020F0502020204030204" pitchFamily="34" charset="0"/>
                <a:ea typeface="Calibri" panose="020F0502020204030204" pitchFamily="34" charset="0"/>
                <a:cs typeface="Calibri" panose="020F0502020204030204" pitchFamily="34" charset="0"/>
              </a:rPr>
              <a:t>disabled people’ </a:t>
            </a:r>
            <a:r>
              <a:rPr lang="en-GB" sz="2000" dirty="0">
                <a:solidFill>
                  <a:srgbClr val="171717"/>
                </a:solidFill>
                <a:effectLst/>
                <a:latin typeface="Calibri" panose="020F0502020204030204" pitchFamily="34" charset="0"/>
                <a:ea typeface="Calibri" panose="020F0502020204030204" pitchFamily="34" charset="0"/>
                <a:cs typeface="Calibri" panose="020F0502020204030204" pitchFamily="34" charset="0"/>
              </a:rPr>
              <a:t>because of the development of the </a:t>
            </a:r>
            <a:r>
              <a:rPr lang="en-GB" sz="2000" b="1" dirty="0">
                <a:solidFill>
                  <a:srgbClr val="171717"/>
                </a:solidFill>
                <a:effectLst/>
                <a:latin typeface="Calibri" panose="020F0502020204030204" pitchFamily="34" charset="0"/>
                <a:ea typeface="Calibri" panose="020F0502020204030204" pitchFamily="34" charset="0"/>
                <a:cs typeface="Calibri" panose="020F0502020204030204" pitchFamily="34" charset="0"/>
              </a:rPr>
              <a:t>‘social model of disability’.</a:t>
            </a:r>
          </a:p>
          <a:p>
            <a:r>
              <a:rPr lang="en-GB" sz="2000" dirty="0">
                <a:effectLst/>
                <a:latin typeface="Calibri" panose="020F0502020204030204" pitchFamily="34" charset="0"/>
                <a:ea typeface="Calibri" panose="020F0502020204030204" pitchFamily="34" charset="0"/>
                <a:cs typeface="Calibri" panose="020F0502020204030204" pitchFamily="34" charset="0"/>
              </a:rPr>
              <a:t>In the C19th and C20th, a disabled person’s medical condition was thought to be the root cause of their exclusion from society, an approach now referred to as the </a:t>
            </a:r>
            <a:r>
              <a:rPr lang="en-GB" sz="2000" b="1" dirty="0">
                <a:effectLst/>
                <a:latin typeface="Calibri" panose="020F0502020204030204" pitchFamily="34" charset="0"/>
                <a:ea typeface="Calibri" panose="020F0502020204030204" pitchFamily="34" charset="0"/>
                <a:cs typeface="Calibri" panose="020F0502020204030204" pitchFamily="34" charset="0"/>
              </a:rPr>
              <a:t>‘medical or individual model’ </a:t>
            </a:r>
            <a:r>
              <a:rPr lang="en-GB" sz="2000" dirty="0">
                <a:effectLst/>
                <a:latin typeface="Calibri" panose="020F0502020204030204" pitchFamily="34" charset="0"/>
                <a:ea typeface="Calibri" panose="020F0502020204030204" pitchFamily="34" charset="0"/>
                <a:cs typeface="Calibri" panose="020F0502020204030204" pitchFamily="34" charset="0"/>
              </a:rPr>
              <a:t>of disability. We use the</a:t>
            </a:r>
            <a:r>
              <a:rPr lang="en-GB" sz="2000" b="1" dirty="0">
                <a:effectLst/>
                <a:latin typeface="Calibri" panose="020F0502020204030204" pitchFamily="34" charset="0"/>
                <a:ea typeface="Calibri" panose="020F0502020204030204" pitchFamily="34" charset="0"/>
                <a:cs typeface="Calibri" panose="020F0502020204030204" pitchFamily="34" charset="0"/>
              </a:rPr>
              <a:t> ‘social model of disability’,</a:t>
            </a:r>
            <a:r>
              <a:rPr lang="en-GB" sz="2000" dirty="0">
                <a:effectLst/>
                <a:latin typeface="Calibri" panose="020F0502020204030204" pitchFamily="34" charset="0"/>
                <a:ea typeface="Calibri" panose="020F0502020204030204" pitchFamily="34" charset="0"/>
                <a:cs typeface="Calibri" panose="020F0502020204030204" pitchFamily="34" charset="0"/>
              </a:rPr>
              <a:t> where the barriers of environment, attitude and organisation are what disable people with impairments and lead to prejudice and discrimination.</a:t>
            </a:r>
            <a:r>
              <a:rPr lang="en-GB" sz="2000" b="1" dirty="0">
                <a:effectLst/>
                <a:latin typeface="Calibri" panose="020F0502020204030204" pitchFamily="34" charset="0"/>
                <a:ea typeface="Calibri" panose="020F0502020204030204" pitchFamily="34" charset="0"/>
                <a:cs typeface="Calibri" panose="020F0502020204030204" pitchFamily="34" charset="0"/>
              </a:rPr>
              <a:t>  </a:t>
            </a:r>
          </a:p>
          <a:p>
            <a:r>
              <a:rPr lang="en-GB" sz="2000" dirty="0">
                <a:effectLst/>
                <a:latin typeface="Calibri" panose="020F0502020204030204" pitchFamily="34" charset="0"/>
                <a:ea typeface="Calibri" panose="020F0502020204030204" pitchFamily="34" charset="0"/>
                <a:cs typeface="Calibri" panose="020F0502020204030204" pitchFamily="34" charset="0"/>
              </a:rPr>
              <a:t>So to call ourselves ‘persons with disabilities’ is to accept that we are objects and powerless.</a:t>
            </a:r>
            <a:r>
              <a:rPr lang="en-GB" sz="2000" b="1" dirty="0">
                <a:effectLst/>
                <a:latin typeface="Calibri" panose="020F0502020204030204" pitchFamily="34" charset="0"/>
                <a:ea typeface="Calibri" panose="020F0502020204030204" pitchFamily="34" charset="0"/>
                <a:cs typeface="Calibri" panose="020F0502020204030204" pitchFamily="34" charset="0"/>
              </a:rPr>
              <a:t> </a:t>
            </a:r>
            <a:r>
              <a:rPr lang="en-GB" sz="2000" dirty="0">
                <a:effectLst/>
                <a:latin typeface="Calibri" panose="020F0502020204030204" pitchFamily="34" charset="0"/>
                <a:ea typeface="Calibri" panose="020F0502020204030204" pitchFamily="34" charset="0"/>
                <a:cs typeface="Calibri" panose="020F0502020204030204" pitchFamily="34" charset="0"/>
              </a:rPr>
              <a:t>We also view ourselves as united by a common oppression so are proud to identify as ‘</a:t>
            </a:r>
            <a:r>
              <a:rPr lang="en-GB" sz="2000" b="1" dirty="0">
                <a:effectLst/>
                <a:latin typeface="Calibri" panose="020F0502020204030204" pitchFamily="34" charset="0"/>
                <a:ea typeface="Calibri" panose="020F0502020204030204" pitchFamily="34" charset="0"/>
                <a:cs typeface="Calibri" panose="020F0502020204030204" pitchFamily="34" charset="0"/>
              </a:rPr>
              <a:t>disabled people’</a:t>
            </a:r>
            <a:r>
              <a:rPr lang="en-GB" sz="2000" dirty="0">
                <a:effectLst/>
                <a:latin typeface="Calibri" panose="020F0502020204030204" pitchFamily="34" charset="0"/>
                <a:ea typeface="Calibri" panose="020F0502020204030204" pitchFamily="34" charset="0"/>
                <a:cs typeface="Calibri" panose="020F0502020204030204" pitchFamily="34" charset="0"/>
              </a:rPr>
              <a:t> rather than </a:t>
            </a:r>
            <a:r>
              <a:rPr lang="en-GB" sz="2000" b="1" dirty="0">
                <a:effectLst/>
                <a:latin typeface="Calibri" panose="020F0502020204030204" pitchFamily="34" charset="0"/>
                <a:ea typeface="Calibri" panose="020F0502020204030204" pitchFamily="34" charset="0"/>
                <a:cs typeface="Calibri" panose="020F0502020204030204" pitchFamily="34" charset="0"/>
              </a:rPr>
              <a:t>‘people with disabilities’. </a:t>
            </a:r>
          </a:p>
          <a:p>
            <a:r>
              <a:rPr lang="en-GB" sz="2000" b="1" dirty="0">
                <a:effectLst/>
                <a:latin typeface="Calibri" panose="020F0502020204030204" pitchFamily="34" charset="0"/>
                <a:ea typeface="Calibri" panose="020F0502020204030204" pitchFamily="34" charset="0"/>
                <a:cs typeface="Calibri" panose="020F0502020204030204" pitchFamily="34" charset="0"/>
              </a:rPr>
              <a:t>When we are talking about the UN Convention on the Rights of Persons with Disabilities</a:t>
            </a:r>
            <a:r>
              <a:rPr lang="en-GB" sz="2000" dirty="0">
                <a:effectLst/>
                <a:latin typeface="Calibri" panose="020F0502020204030204" pitchFamily="34" charset="0"/>
                <a:ea typeface="Calibri" panose="020F0502020204030204" pitchFamily="34" charset="0"/>
                <a:cs typeface="Calibri" panose="020F0502020204030204" pitchFamily="34" charset="0"/>
              </a:rPr>
              <a:t> we will use </a:t>
            </a:r>
            <a:r>
              <a:rPr lang="en-GB" sz="2000" b="1" dirty="0">
                <a:effectLst/>
                <a:latin typeface="Calibri" panose="020F0502020204030204" pitchFamily="34" charset="0"/>
                <a:ea typeface="Calibri" panose="020F0502020204030204" pitchFamily="34" charset="0"/>
                <a:cs typeface="Calibri" panose="020F0502020204030204" pitchFamily="34" charset="0"/>
              </a:rPr>
              <a:t>‘people or persons with disabilities’.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4" name="Picture 3">
            <a:extLst>
              <a:ext uri="{FF2B5EF4-FFF2-40B4-BE49-F238E27FC236}">
                <a16:creationId xmlns:a16="http://schemas.microsoft.com/office/drawing/2014/main" id="{2EABA90D-ED53-4F33-83BA-5629935E7649}"/>
              </a:ext>
            </a:extLst>
          </p:cNvPr>
          <p:cNvPicPr/>
          <p:nvPr/>
        </p:nvPicPr>
        <p:blipFill>
          <a:blip r:embed="rId2"/>
          <a:stretch>
            <a:fillRect/>
          </a:stretch>
        </p:blipFill>
        <p:spPr>
          <a:xfrm>
            <a:off x="10774394" y="101632"/>
            <a:ext cx="1158811" cy="1158810"/>
          </a:xfrm>
          <a:prstGeom prst="rect">
            <a:avLst/>
          </a:prstGeom>
        </p:spPr>
      </p:pic>
    </p:spTree>
    <p:extLst>
      <p:ext uri="{BB962C8B-B14F-4D97-AF65-F5344CB8AC3E}">
        <p14:creationId xmlns:p14="http://schemas.microsoft.com/office/powerpoint/2010/main" val="343515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9E50A-B49F-49E7-B38A-7750E77851B2}"/>
              </a:ext>
            </a:extLst>
          </p:cNvPr>
          <p:cNvSpPr>
            <a:spLocks noGrp="1"/>
          </p:cNvSpPr>
          <p:nvPr>
            <p:ph type="title"/>
          </p:nvPr>
        </p:nvSpPr>
        <p:spPr>
          <a:xfrm>
            <a:off x="838200" y="365126"/>
            <a:ext cx="10515600" cy="748972"/>
          </a:xfrm>
        </p:spPr>
        <p:txBody>
          <a:bodyPr/>
          <a:lstStyle/>
          <a:p>
            <a:r>
              <a:rPr lang="en-GB" b="1" dirty="0">
                <a:solidFill>
                  <a:srgbClr val="FF0000"/>
                </a:solidFill>
              </a:rPr>
              <a:t>Human Rights </a:t>
            </a:r>
          </a:p>
        </p:txBody>
      </p:sp>
      <p:sp>
        <p:nvSpPr>
          <p:cNvPr id="3" name="Content Placeholder 2">
            <a:extLst>
              <a:ext uri="{FF2B5EF4-FFF2-40B4-BE49-F238E27FC236}">
                <a16:creationId xmlns:a16="http://schemas.microsoft.com/office/drawing/2014/main" id="{239AAE0D-01CA-48BE-8704-09E35A30F961}"/>
              </a:ext>
            </a:extLst>
          </p:cNvPr>
          <p:cNvSpPr>
            <a:spLocks noGrp="1"/>
          </p:cNvSpPr>
          <p:nvPr>
            <p:ph idx="1"/>
          </p:nvPr>
        </p:nvSpPr>
        <p:spPr>
          <a:xfrm>
            <a:off x="739048" y="1114098"/>
            <a:ext cx="10515600" cy="4800108"/>
          </a:xfrm>
        </p:spPr>
        <p:txBody>
          <a:bodyPr>
            <a:noAutofit/>
          </a:bodyPr>
          <a:lstStyle/>
          <a:p>
            <a:r>
              <a:rPr lang="en-GB" sz="2400" b="1" dirty="0">
                <a:solidFill>
                  <a:srgbClr val="000000"/>
                </a:solidFill>
                <a:effectLst/>
                <a:latin typeface="Calibri" panose="020F0502020204030204" pitchFamily="34" charset="0"/>
                <a:ea typeface="Times New Roman" panose="02020603050405020304" pitchFamily="18" charset="0"/>
              </a:rPr>
              <a:t>Human rights</a:t>
            </a:r>
            <a:r>
              <a:rPr lang="en-GB" sz="2400" dirty="0">
                <a:solidFill>
                  <a:srgbClr val="000000"/>
                </a:solidFill>
                <a:effectLst/>
                <a:latin typeface="Calibri" panose="020F0502020204030204" pitchFamily="34" charset="0"/>
                <a:ea typeface="Times New Roman" panose="02020603050405020304" pitchFamily="18" charset="0"/>
              </a:rPr>
              <a:t> are the basic rights and freedoms which belong to every person in the world, from birth until death.  They can never be taken away, although they can sometimes be restricted – for example if a person breaks the law, or in the interests of national security. These basic rights are based on shared values like dignity, fairness, equality, respect and independence.  These values are defined and protected by law and international treaties.</a:t>
            </a:r>
          </a:p>
          <a:p>
            <a:r>
              <a:rPr lang="en-GB" sz="2400" dirty="0">
                <a:effectLst/>
                <a:ea typeface="Times New Roman" panose="02020603050405020304" pitchFamily="18" charset="0"/>
              </a:rPr>
              <a:t>Brought together by United Nations in light of horrors second World War.</a:t>
            </a:r>
          </a:p>
          <a:p>
            <a:r>
              <a:rPr lang="en-GB" sz="2400" b="1" dirty="0">
                <a:effectLst/>
                <a:latin typeface="Calibri" panose="020F0502020204030204" pitchFamily="34" charset="0"/>
                <a:ea typeface="Times New Roman" panose="02020603050405020304" pitchFamily="18" charset="0"/>
                <a:cs typeface="Calibri" panose="020F0502020204030204" pitchFamily="34" charset="0"/>
              </a:rPr>
              <a:t>Universal</a:t>
            </a:r>
            <a:r>
              <a:rPr lang="en-GB" sz="2400" dirty="0">
                <a:effectLst/>
                <a:latin typeface="Calibri" panose="020F0502020204030204" pitchFamily="34" charset="0"/>
                <a:ea typeface="Times New Roman" panose="02020603050405020304" pitchFamily="18" charset="0"/>
                <a:cs typeface="Calibri" panose="020F0502020204030204" pitchFamily="34" charset="0"/>
              </a:rPr>
              <a:t>:. They apply equally and without discrimination to each and every person. The only requirement for having human rights is to be human.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b="1" dirty="0">
                <a:effectLst/>
                <a:latin typeface="Calibri" panose="020F0502020204030204" pitchFamily="34" charset="0"/>
                <a:ea typeface="Times New Roman" panose="02020603050405020304" pitchFamily="18" charset="0"/>
                <a:cs typeface="Calibri" panose="020F0502020204030204" pitchFamily="34" charset="0"/>
              </a:rPr>
              <a:t>Inherent</a:t>
            </a:r>
            <a:r>
              <a:rPr lang="en-GB" sz="2400" dirty="0">
                <a:effectLst/>
                <a:latin typeface="Calibri" panose="020F0502020204030204" pitchFamily="34" charset="0"/>
                <a:ea typeface="Times New Roman" panose="02020603050405020304" pitchFamily="18" charset="0"/>
                <a:cs typeface="Calibri" panose="020F0502020204030204" pitchFamily="34" charset="0"/>
              </a:rPr>
              <a:t>: human rights are a natural part of who you are.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400" b="1" dirty="0">
                <a:effectLst/>
                <a:latin typeface="Calibri" panose="020F0502020204030204" pitchFamily="34" charset="0"/>
                <a:ea typeface="Times New Roman" panose="02020603050405020304" pitchFamily="18" charset="0"/>
              </a:rPr>
              <a:t>Inalienable:</a:t>
            </a:r>
            <a:r>
              <a:rPr lang="en-GB" sz="2400" dirty="0">
                <a:effectLst/>
                <a:latin typeface="Calibri" panose="020F0502020204030204" pitchFamily="34" charset="0"/>
                <a:ea typeface="Times New Roman" panose="02020603050405020304" pitchFamily="18" charset="0"/>
              </a:rPr>
              <a:t> human rights automatically belong to each human being. </a:t>
            </a:r>
            <a:endParaRPr lang="en-GB" sz="2400" dirty="0"/>
          </a:p>
        </p:txBody>
      </p:sp>
      <p:pic>
        <p:nvPicPr>
          <p:cNvPr id="4" name="Picture 3">
            <a:extLst>
              <a:ext uri="{FF2B5EF4-FFF2-40B4-BE49-F238E27FC236}">
                <a16:creationId xmlns:a16="http://schemas.microsoft.com/office/drawing/2014/main" id="{E5AC49D3-A922-41EE-BD1A-C460142724BE}"/>
              </a:ext>
            </a:extLst>
          </p:cNvPr>
          <p:cNvPicPr/>
          <p:nvPr/>
        </p:nvPicPr>
        <p:blipFill>
          <a:blip r:embed="rId2"/>
          <a:stretch>
            <a:fillRect/>
          </a:stretch>
        </p:blipFill>
        <p:spPr>
          <a:xfrm>
            <a:off x="10774394" y="101632"/>
            <a:ext cx="1158811" cy="1158810"/>
          </a:xfrm>
          <a:prstGeom prst="rect">
            <a:avLst/>
          </a:prstGeom>
        </p:spPr>
      </p:pic>
    </p:spTree>
    <p:extLst>
      <p:ext uri="{BB962C8B-B14F-4D97-AF65-F5344CB8AC3E}">
        <p14:creationId xmlns:p14="http://schemas.microsoft.com/office/powerpoint/2010/main" val="3517000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BFA4B-59BA-45D7-94CE-707A961F38A4}"/>
              </a:ext>
            </a:extLst>
          </p:cNvPr>
          <p:cNvSpPr>
            <a:spLocks noGrp="1"/>
          </p:cNvSpPr>
          <p:nvPr>
            <p:ph type="title"/>
          </p:nvPr>
        </p:nvSpPr>
        <p:spPr>
          <a:xfrm>
            <a:off x="762002" y="127273"/>
            <a:ext cx="10515600" cy="475703"/>
          </a:xfrm>
        </p:spPr>
        <p:txBody>
          <a:bodyPr>
            <a:normAutofit fontScale="90000"/>
          </a:bodyPr>
          <a:lstStyle/>
          <a:p>
            <a:r>
              <a:rPr lang="en-GB" dirty="0">
                <a:solidFill>
                  <a:srgbClr val="FF0000"/>
                </a:solidFill>
              </a:rPr>
              <a:t>Universal Declaration Human Rights 1948</a:t>
            </a:r>
          </a:p>
        </p:txBody>
      </p:sp>
      <p:sp>
        <p:nvSpPr>
          <p:cNvPr id="3" name="Content Placeholder 2">
            <a:extLst>
              <a:ext uri="{FF2B5EF4-FFF2-40B4-BE49-F238E27FC236}">
                <a16:creationId xmlns:a16="http://schemas.microsoft.com/office/drawing/2014/main" id="{23F82557-3D7D-4ABB-847D-76D449A80AF5}"/>
              </a:ext>
            </a:extLst>
          </p:cNvPr>
          <p:cNvSpPr>
            <a:spLocks noGrp="1"/>
          </p:cNvSpPr>
          <p:nvPr>
            <p:ph sz="half" idx="1"/>
          </p:nvPr>
        </p:nvSpPr>
        <p:spPr>
          <a:xfrm>
            <a:off x="645095" y="681037"/>
            <a:ext cx="5284078" cy="5598894"/>
          </a:xfrm>
        </p:spPr>
        <p:txBody>
          <a:bodyPr>
            <a:normAutofit fontScale="25000" lnSpcReduction="20000"/>
          </a:bodyPr>
          <a:lstStyle/>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1 Right to Equality</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2 Freedom from Discrimination</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3 Right to Life, Liberty, and Personal Security</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4 Freedom from Slavery</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5 Freedom from Torture and Degrading Treatment</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6 Right to Recognition as a Person before the Law</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7 Right to Equality before the Law</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8 Right to Remedy by Competent Tribunal</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9 Freedom from Arbitrary Arrest and Exile</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10 Right to a Fair Public Hearing</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11 Right to be Considered Innocent until Proven Guilty </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12 Freedom from Interference with Privacy, Family, Home and Correspondence</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13 Right to Movement in and out of the Country</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14 Right to Asylum in other Countries from Persecution</a:t>
            </a:r>
          </a:p>
          <a:p>
            <a:pPr>
              <a:lnSpc>
                <a:spcPct val="120000"/>
              </a:lnSpc>
              <a:spcBef>
                <a:spcPts val="0"/>
              </a:spcBef>
              <a:spcAft>
                <a:spcPts val="600"/>
              </a:spcAft>
            </a:pPr>
            <a:r>
              <a:rPr lang="en-GB" sz="6000" b="1" dirty="0">
                <a:effectLst/>
                <a:latin typeface="Arial" panose="020B0604020202020204" pitchFamily="34" charset="0"/>
                <a:ea typeface="Times New Roman" panose="02020603050405020304" pitchFamily="18" charset="0"/>
                <a:cs typeface="Times New Roman" panose="02020603050405020304" pitchFamily="18" charset="0"/>
              </a:rPr>
              <a:t>Article 15 Right to a Nationality and the Freedom to Change It</a:t>
            </a:r>
            <a:endParaRPr lang="en-GB" sz="6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Content Placeholder 3">
            <a:extLst>
              <a:ext uri="{FF2B5EF4-FFF2-40B4-BE49-F238E27FC236}">
                <a16:creationId xmlns:a16="http://schemas.microsoft.com/office/drawing/2014/main" id="{2416E90D-E4ED-4512-BF55-9AC2F36F6812}"/>
              </a:ext>
            </a:extLst>
          </p:cNvPr>
          <p:cNvSpPr>
            <a:spLocks noGrp="1"/>
          </p:cNvSpPr>
          <p:nvPr>
            <p:ph sz="half" idx="2"/>
          </p:nvPr>
        </p:nvSpPr>
        <p:spPr>
          <a:xfrm>
            <a:off x="5929173" y="681037"/>
            <a:ext cx="6004032" cy="5462860"/>
          </a:xfrm>
        </p:spPr>
        <p:txBody>
          <a:bodyPr>
            <a:normAutofit fontScale="25000" lnSpcReduction="20000"/>
          </a:bodyPr>
          <a:lstStyle/>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16 Right to Marriage and Family</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17 Right to Own Property</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18 Freedom of Belief and Religion</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19 Freedom of Opinion and Information</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20 Right of Peaceful Assembly and Association</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21 Right to Participate in Government and in Free Elections</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22 Right to Social Security</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23 Right to Desirable Work and to Join Trade Unions</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24 Right to Rest and Leisure</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25 Right to an Adequate Standard of Living</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26 Right to Education</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27 Right to Participate in the Cultural Life of the Community</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28 The Right to a Social Order that Articulated this Document</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29 Community Duties Essential to Free and Full Development</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600"/>
              </a:spcAft>
            </a:pPr>
            <a:r>
              <a:rPr lang="en-GB" sz="5600" b="1" dirty="0">
                <a:effectLst/>
                <a:latin typeface="Arial" panose="020B0604020202020204" pitchFamily="34" charset="0"/>
                <a:ea typeface="Times New Roman" panose="02020603050405020304" pitchFamily="18" charset="0"/>
                <a:cs typeface="Times New Roman" panose="02020603050405020304" pitchFamily="18" charset="0"/>
              </a:rPr>
              <a:t>Article 30 Freedom from State or Personal Interference in the above Rights.</a:t>
            </a:r>
            <a:endParaRPr lang="en-GB" sz="56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5" name="Picture 4">
            <a:extLst>
              <a:ext uri="{FF2B5EF4-FFF2-40B4-BE49-F238E27FC236}">
                <a16:creationId xmlns:a16="http://schemas.microsoft.com/office/drawing/2014/main" id="{D9E47489-E81D-4FB9-BFFC-A15D860FD3EA}"/>
              </a:ext>
            </a:extLst>
          </p:cNvPr>
          <p:cNvPicPr/>
          <p:nvPr/>
        </p:nvPicPr>
        <p:blipFill>
          <a:blip r:embed="rId2"/>
          <a:stretch>
            <a:fillRect/>
          </a:stretch>
        </p:blipFill>
        <p:spPr>
          <a:xfrm>
            <a:off x="10774394" y="101632"/>
            <a:ext cx="1158811" cy="1158810"/>
          </a:xfrm>
          <a:prstGeom prst="rect">
            <a:avLst/>
          </a:prstGeom>
        </p:spPr>
      </p:pic>
    </p:spTree>
    <p:extLst>
      <p:ext uri="{BB962C8B-B14F-4D97-AF65-F5344CB8AC3E}">
        <p14:creationId xmlns:p14="http://schemas.microsoft.com/office/powerpoint/2010/main" val="727801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C50C32-6EA9-4152-966A-8D24893CF1A1}"/>
              </a:ext>
            </a:extLst>
          </p:cNvPr>
          <p:cNvSpPr>
            <a:spLocks noGrp="1"/>
          </p:cNvSpPr>
          <p:nvPr>
            <p:ph type="title"/>
          </p:nvPr>
        </p:nvSpPr>
        <p:spPr>
          <a:xfrm>
            <a:off x="880241" y="101632"/>
            <a:ext cx="10515600" cy="622847"/>
          </a:xfrm>
        </p:spPr>
        <p:txBody>
          <a:bodyPr>
            <a:normAutofit fontScale="90000"/>
          </a:bodyPr>
          <a:lstStyle/>
          <a:p>
            <a:r>
              <a:rPr lang="en-GB" b="1" dirty="0">
                <a:solidFill>
                  <a:srgbClr val="FF0000"/>
                </a:solidFill>
              </a:rPr>
              <a:t>Basics of Human Rights Treaties</a:t>
            </a:r>
          </a:p>
        </p:txBody>
      </p:sp>
      <p:sp>
        <p:nvSpPr>
          <p:cNvPr id="6" name="Content Placeholder 5">
            <a:extLst>
              <a:ext uri="{FF2B5EF4-FFF2-40B4-BE49-F238E27FC236}">
                <a16:creationId xmlns:a16="http://schemas.microsoft.com/office/drawing/2014/main" id="{C35731D0-00E4-43F7-B38F-3A4FC0DA3406}"/>
              </a:ext>
            </a:extLst>
          </p:cNvPr>
          <p:cNvSpPr>
            <a:spLocks noGrp="1"/>
          </p:cNvSpPr>
          <p:nvPr>
            <p:ph idx="1"/>
          </p:nvPr>
        </p:nvSpPr>
        <p:spPr>
          <a:xfrm>
            <a:off x="273268" y="724479"/>
            <a:ext cx="11729545" cy="5644056"/>
          </a:xfrm>
        </p:spPr>
        <p:txBody>
          <a:bodyPr>
            <a:normAutofit lnSpcReduction="10000"/>
          </a:bodyPr>
          <a:lstStyle/>
          <a:p>
            <a:r>
              <a:rPr lang="en-GB" sz="2200" b="1" dirty="0">
                <a:effectLst/>
                <a:latin typeface="Calibri" panose="020F0502020204030204" pitchFamily="34" charset="0"/>
                <a:ea typeface="Times New Roman" panose="02020603050405020304" pitchFamily="18" charset="0"/>
              </a:rPr>
              <a:t>A convention </a:t>
            </a:r>
            <a:r>
              <a:rPr lang="en-GB" sz="2200" dirty="0">
                <a:effectLst/>
                <a:latin typeface="Calibri" panose="020F0502020204030204" pitchFamily="34" charset="0"/>
                <a:ea typeface="Times New Roman" panose="02020603050405020304" pitchFamily="18" charset="0"/>
              </a:rPr>
              <a:t>(also known as a treaty) is a written agreement between States.</a:t>
            </a:r>
          </a:p>
          <a:p>
            <a:r>
              <a:rPr lang="en-GB" sz="2200" b="1" dirty="0">
                <a:latin typeface="Calibri" panose="020F0502020204030204" pitchFamily="34" charset="0"/>
                <a:ea typeface="Times New Roman" panose="02020603050405020304" pitchFamily="18" charset="0"/>
              </a:rPr>
              <a:t>S</a:t>
            </a:r>
            <a:r>
              <a:rPr lang="en-GB" sz="2200" b="1" dirty="0">
                <a:effectLst/>
                <a:latin typeface="Calibri" panose="020F0502020204030204" pitchFamily="34" charset="0"/>
                <a:ea typeface="Times New Roman" panose="02020603050405020304" pitchFamily="18" charset="0"/>
              </a:rPr>
              <a:t>igning </a:t>
            </a:r>
            <a:r>
              <a:rPr lang="en-GB" sz="2200" dirty="0">
                <a:effectLst/>
                <a:latin typeface="Calibri" panose="020F0502020204030204" pitchFamily="34" charset="0"/>
                <a:ea typeface="Times New Roman" panose="02020603050405020304" pitchFamily="18" charset="0"/>
              </a:rPr>
              <a:t>a convention, a country is making a commitment to follow the principles in the convention and to begin the ratification process</a:t>
            </a:r>
          </a:p>
          <a:p>
            <a:r>
              <a:rPr lang="en-GB" sz="2200" b="1" dirty="0">
                <a:effectLst/>
                <a:latin typeface="Calibri" panose="020F0502020204030204" pitchFamily="34" charset="0"/>
                <a:ea typeface="Times New Roman" panose="02020603050405020304" pitchFamily="18" charset="0"/>
              </a:rPr>
              <a:t>Ratification</a:t>
            </a:r>
            <a:r>
              <a:rPr lang="en-GB" sz="2200" dirty="0">
                <a:effectLst/>
                <a:latin typeface="Calibri" panose="020F0502020204030204" pitchFamily="34" charset="0"/>
                <a:ea typeface="Times New Roman" panose="02020603050405020304" pitchFamily="18" charset="0"/>
              </a:rPr>
              <a:t> is a process that takes place in each country, whereby the legislative body of the government takes the necessary steps to officially accept the convention as part of its national legal structure</a:t>
            </a:r>
          </a:p>
          <a:p>
            <a:pPr fontAlgn="base"/>
            <a:r>
              <a:rPr lang="en-GB" sz="2200" b="1" dirty="0"/>
              <a:t>Remedies </a:t>
            </a:r>
            <a:r>
              <a:rPr lang="en-GB" sz="2200" dirty="0"/>
              <a:t>For rights to have meaning, effective remedies must be available to redress violations, and legislation should ensure that courts and other tribunals have the authority to receive complaints of non-compliance with rights. </a:t>
            </a:r>
            <a:endParaRPr lang="en-GB" sz="2200" dirty="0">
              <a:effectLst/>
              <a:latin typeface="Calibri" panose="020F0502020204030204" pitchFamily="34" charset="0"/>
              <a:ea typeface="Times New Roman" panose="02020603050405020304" pitchFamily="18" charset="0"/>
            </a:endParaRPr>
          </a:p>
          <a:p>
            <a:r>
              <a:rPr lang="en-GB" sz="2000" dirty="0">
                <a:effectLst/>
                <a:latin typeface="Calibri" panose="020F0502020204030204" pitchFamily="34" charset="0"/>
                <a:ea typeface="Times New Roman" panose="02020603050405020304" pitchFamily="18" charset="0"/>
                <a:cs typeface="Calibri" panose="020F0502020204030204" pitchFamily="34" charset="0"/>
              </a:rPr>
              <a:t>In the </a:t>
            </a:r>
            <a:r>
              <a:rPr lang="en-GB" sz="2000" b="1" dirty="0">
                <a:effectLst/>
                <a:latin typeface="Calibri" panose="020F0502020204030204" pitchFamily="34" charset="0"/>
                <a:ea typeface="Times New Roman" panose="02020603050405020304" pitchFamily="18" charset="0"/>
                <a:cs typeface="Calibri" panose="020F0502020204030204" pitchFamily="34" charset="0"/>
              </a:rPr>
              <a:t>last seventy years</a:t>
            </a:r>
            <a:r>
              <a:rPr lang="en-GB" sz="2000" dirty="0">
                <a:effectLst/>
                <a:latin typeface="Calibri" panose="020F0502020204030204" pitchFamily="34" charset="0"/>
                <a:ea typeface="Times New Roman" panose="02020603050405020304" pitchFamily="18" charset="0"/>
                <a:cs typeface="Calibri" panose="020F0502020204030204" pitchFamily="34" charset="0"/>
              </a:rPr>
              <a:t>, several human rights conventions have been developed that elaborate on the human rights contained in the UDHR. Nine of these instruments are considered "core" human rights conventions. </a:t>
            </a:r>
          </a:p>
          <a:p>
            <a:pPr>
              <a:lnSpc>
                <a:spcPct val="110000"/>
              </a:lnSpc>
              <a:spcBef>
                <a:spcPts val="0"/>
              </a:spcBef>
            </a:pPr>
            <a:r>
              <a:rPr lang="en-GB" sz="2000" b="1" dirty="0">
                <a:latin typeface="Calibri" panose="020F0502020204030204" pitchFamily="34" charset="0"/>
                <a:ea typeface="Times New Roman" panose="02020603050405020304" pitchFamily="18" charset="0"/>
                <a:cs typeface="Calibri" panose="020F0502020204030204" pitchFamily="34" charset="0"/>
              </a:rPr>
              <a:t>Two </a:t>
            </a:r>
            <a:r>
              <a:rPr lang="en-GB" sz="2000" dirty="0">
                <a:effectLst/>
                <a:latin typeface="Calibri" panose="020F0502020204030204" pitchFamily="34" charset="0"/>
                <a:ea typeface="Times New Roman" panose="02020603050405020304" pitchFamily="18" charset="0"/>
                <a:cs typeface="Calibri" panose="020F0502020204030204" pitchFamily="34" charset="0"/>
              </a:rPr>
              <a:t>of these conventions are called covenants and address broad human rights issues: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0000"/>
              </a:lnSpc>
              <a:spcBef>
                <a:spcPts val="0"/>
              </a:spcBef>
              <a:buSzPts val="1000"/>
              <a:buNone/>
              <a:tabLst>
                <a:tab pos="457200" algn="l"/>
              </a:tabLst>
            </a:pPr>
            <a:r>
              <a:rPr lang="en-GB" sz="2000" dirty="0">
                <a:effectLst/>
                <a:latin typeface="Calibri" panose="020F0502020204030204" pitchFamily="34" charset="0"/>
                <a:ea typeface="Times New Roman" panose="02020603050405020304" pitchFamily="18" charset="0"/>
                <a:cs typeface="Calibri" panose="020F0502020204030204" pitchFamily="34" charset="0"/>
              </a:rPr>
              <a:t>     The International Covenant on Civil and Political Rights (ICCPR, adopted 1966, entered into force 1976).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0000"/>
              </a:lnSpc>
              <a:spcBef>
                <a:spcPts val="0"/>
              </a:spcBef>
              <a:buSzPts val="1000"/>
              <a:buNone/>
              <a:tabLst>
                <a:tab pos="457200" algn="l"/>
              </a:tabLst>
            </a:pPr>
            <a:r>
              <a:rPr lang="en-GB" sz="2000" dirty="0">
                <a:effectLst/>
                <a:latin typeface="Calibri" panose="020F0502020204030204" pitchFamily="34" charset="0"/>
                <a:ea typeface="Times New Roman" panose="02020603050405020304" pitchFamily="18" charset="0"/>
                <a:cs typeface="Calibri" panose="020F0502020204030204" pitchFamily="34" charset="0"/>
              </a:rPr>
              <a:t>     The International Covenant on Economic, Social and Cultural Rights (ICESCR, adopted 1966, entered into force 1976).</a:t>
            </a:r>
            <a:r>
              <a:rPr lang="en-GB" sz="2000" dirty="0">
                <a:effectLst/>
                <a:latin typeface="Calibri" panose="020F0502020204030204" pitchFamily="34" charset="0"/>
                <a:ea typeface="Times New Roman" panose="02020603050405020304" pitchFamily="18" charset="0"/>
              </a:rPr>
              <a:t> The two Covenants and the </a:t>
            </a:r>
            <a:r>
              <a:rPr lang="en-GB" sz="2000" b="1" dirty="0">
                <a:effectLst/>
                <a:latin typeface="Calibri" panose="020F0502020204030204" pitchFamily="34" charset="0"/>
                <a:ea typeface="Times New Roman" panose="02020603050405020304" pitchFamily="18" charset="0"/>
              </a:rPr>
              <a:t>UDHR</a:t>
            </a:r>
            <a:r>
              <a:rPr lang="en-GB" sz="2000" dirty="0">
                <a:effectLst/>
                <a:latin typeface="Calibri" panose="020F0502020204030204" pitchFamily="34" charset="0"/>
                <a:ea typeface="Times New Roman" panose="02020603050405020304" pitchFamily="18" charset="0"/>
              </a:rPr>
              <a:t> combine to create a </a:t>
            </a:r>
            <a:r>
              <a:rPr lang="en-GB" sz="2000" b="1" dirty="0">
                <a:effectLst/>
                <a:latin typeface="Calibri" panose="020F0502020204030204" pitchFamily="34" charset="0"/>
                <a:ea typeface="Times New Roman" panose="02020603050405020304" pitchFamily="18" charset="0"/>
              </a:rPr>
              <a:t>trio of documents known as the International Bill of Rights</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7" name="Picture 6">
            <a:extLst>
              <a:ext uri="{FF2B5EF4-FFF2-40B4-BE49-F238E27FC236}">
                <a16:creationId xmlns:a16="http://schemas.microsoft.com/office/drawing/2014/main" id="{0DC8CF7C-9B6C-43DF-B437-8EB7BE59C0CF}"/>
              </a:ext>
            </a:extLst>
          </p:cNvPr>
          <p:cNvPicPr/>
          <p:nvPr/>
        </p:nvPicPr>
        <p:blipFill>
          <a:blip r:embed="rId2"/>
          <a:stretch>
            <a:fillRect/>
          </a:stretch>
        </p:blipFill>
        <p:spPr>
          <a:xfrm>
            <a:off x="10774394" y="101632"/>
            <a:ext cx="1158811" cy="1158810"/>
          </a:xfrm>
          <a:prstGeom prst="rect">
            <a:avLst/>
          </a:prstGeom>
        </p:spPr>
      </p:pic>
    </p:spTree>
    <p:extLst>
      <p:ext uri="{BB962C8B-B14F-4D97-AF65-F5344CB8AC3E}">
        <p14:creationId xmlns:p14="http://schemas.microsoft.com/office/powerpoint/2010/main" val="101732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E449-D91A-4BCB-96B5-B5151966C24C}"/>
              </a:ext>
            </a:extLst>
          </p:cNvPr>
          <p:cNvSpPr>
            <a:spLocks noGrp="1"/>
          </p:cNvSpPr>
          <p:nvPr>
            <p:ph type="title"/>
          </p:nvPr>
        </p:nvSpPr>
        <p:spPr>
          <a:xfrm>
            <a:off x="0" y="101633"/>
            <a:ext cx="11133083" cy="1158810"/>
          </a:xfrm>
        </p:spPr>
        <p:txBody>
          <a:bodyPr>
            <a:normAutofit/>
          </a:bodyPr>
          <a:lstStyle/>
          <a:p>
            <a:pPr algn="ctr"/>
            <a:r>
              <a:rPr lang="en-US" b="1" dirty="0">
                <a:solidFill>
                  <a:srgbClr val="FF0000"/>
                </a:solidFill>
              </a:rPr>
              <a:t>THE HUMAN RIGHTS FRAMEWORK</a:t>
            </a:r>
            <a:br>
              <a:rPr lang="en-US" b="1" dirty="0">
                <a:solidFill>
                  <a:srgbClr val="FF0000"/>
                </a:solidFill>
              </a:rPr>
            </a:br>
            <a:r>
              <a:rPr lang="en-US" sz="2200" b="1" dirty="0">
                <a:solidFill>
                  <a:srgbClr val="FF0000"/>
                </a:solidFill>
              </a:rPr>
              <a:t>These ten core human rights conventions form an interdependent human rights framework</a:t>
            </a:r>
            <a:endParaRPr lang="en-GB" b="1" dirty="0">
              <a:solidFill>
                <a:srgbClr val="FF0000"/>
              </a:solidFill>
            </a:endParaRPr>
          </a:p>
        </p:txBody>
      </p:sp>
      <p:pic>
        <p:nvPicPr>
          <p:cNvPr id="4" name="Picture 3">
            <a:extLst>
              <a:ext uri="{FF2B5EF4-FFF2-40B4-BE49-F238E27FC236}">
                <a16:creationId xmlns:a16="http://schemas.microsoft.com/office/drawing/2014/main" id="{0AE53F01-9872-4078-93A0-F4A511300912}"/>
              </a:ext>
            </a:extLst>
          </p:cNvPr>
          <p:cNvPicPr/>
          <p:nvPr/>
        </p:nvPicPr>
        <p:blipFill>
          <a:blip r:embed="rId2"/>
          <a:stretch>
            <a:fillRect/>
          </a:stretch>
        </p:blipFill>
        <p:spPr>
          <a:xfrm>
            <a:off x="10870225" y="101633"/>
            <a:ext cx="1158811" cy="115881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195860763"/>
              </p:ext>
            </p:extLst>
          </p:nvPr>
        </p:nvGraphicFramePr>
        <p:xfrm>
          <a:off x="434787" y="1187845"/>
          <a:ext cx="11322426" cy="5189980"/>
        </p:xfrm>
        <a:graphic>
          <a:graphicData uri="http://schemas.openxmlformats.org/drawingml/2006/table">
            <a:tbl>
              <a:tblPr firstRow="1" firstCol="1" bandRow="1">
                <a:tableStyleId>{5C22544A-7EE6-4342-B048-85BDC9FD1C3A}</a:tableStyleId>
              </a:tblPr>
              <a:tblGrid>
                <a:gridCol w="1210236">
                  <a:extLst>
                    <a:ext uri="{9D8B030D-6E8A-4147-A177-3AD203B41FA5}">
                      <a16:colId xmlns:a16="http://schemas.microsoft.com/office/drawing/2014/main" val="20000"/>
                    </a:ext>
                  </a:extLst>
                </a:gridCol>
                <a:gridCol w="7221071">
                  <a:extLst>
                    <a:ext uri="{9D8B030D-6E8A-4147-A177-3AD203B41FA5}">
                      <a16:colId xmlns:a16="http://schemas.microsoft.com/office/drawing/2014/main" val="20001"/>
                    </a:ext>
                  </a:extLst>
                </a:gridCol>
                <a:gridCol w="1461823">
                  <a:extLst>
                    <a:ext uri="{9D8B030D-6E8A-4147-A177-3AD203B41FA5}">
                      <a16:colId xmlns:a16="http://schemas.microsoft.com/office/drawing/2014/main" val="20002"/>
                    </a:ext>
                  </a:extLst>
                </a:gridCol>
                <a:gridCol w="1429296">
                  <a:extLst>
                    <a:ext uri="{9D8B030D-6E8A-4147-A177-3AD203B41FA5}">
                      <a16:colId xmlns:a16="http://schemas.microsoft.com/office/drawing/2014/main" val="20003"/>
                    </a:ext>
                  </a:extLst>
                </a:gridCol>
              </a:tblGrid>
              <a:tr h="594115">
                <a:tc>
                  <a:txBody>
                    <a:bodyPr/>
                    <a:lstStyle/>
                    <a:p>
                      <a:pPr marL="0" marR="0" algn="ctr">
                        <a:lnSpc>
                          <a:spcPct val="107000"/>
                        </a:lnSpc>
                        <a:spcBef>
                          <a:spcPts val="0"/>
                        </a:spcBef>
                        <a:spcAft>
                          <a:spcPts val="0"/>
                        </a:spcAft>
                      </a:pPr>
                      <a:r>
                        <a:rPr lang="en-GB" sz="1800" dirty="0">
                          <a:effectLst/>
                        </a:rPr>
                        <a:t>Instrument</a:t>
                      </a:r>
                      <a:endParaRPr lang="en-US" sz="1800"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tc>
                  <a:txBody>
                    <a:bodyPr/>
                    <a:lstStyle/>
                    <a:p>
                      <a:pPr marL="0" marR="0" algn="ctr">
                        <a:lnSpc>
                          <a:spcPct val="107000"/>
                        </a:lnSpc>
                        <a:spcBef>
                          <a:spcPts val="0"/>
                        </a:spcBef>
                        <a:spcAft>
                          <a:spcPts val="0"/>
                        </a:spcAft>
                      </a:pPr>
                      <a:r>
                        <a:rPr lang="en-GB" sz="1800" dirty="0">
                          <a:effectLst/>
                        </a:rPr>
                        <a:t>Title</a:t>
                      </a:r>
                      <a:endParaRPr lang="en-US" sz="1800"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tc>
                  <a:txBody>
                    <a:bodyPr/>
                    <a:lstStyle/>
                    <a:p>
                      <a:pPr marL="0" marR="0" algn="ctr">
                        <a:lnSpc>
                          <a:spcPct val="107000"/>
                        </a:lnSpc>
                        <a:spcBef>
                          <a:spcPts val="0"/>
                        </a:spcBef>
                        <a:spcAft>
                          <a:spcPts val="0"/>
                        </a:spcAft>
                      </a:pPr>
                      <a:r>
                        <a:rPr lang="en-GB" sz="1800" dirty="0">
                          <a:effectLst/>
                        </a:rPr>
                        <a:t>Adopted</a:t>
                      </a:r>
                      <a:endParaRPr lang="en-US" sz="1800" dirty="0">
                        <a:effectLst/>
                      </a:endParaRPr>
                    </a:p>
                    <a:p>
                      <a:pPr marL="0" marR="0" algn="ctr">
                        <a:lnSpc>
                          <a:spcPct val="107000"/>
                        </a:lnSpc>
                        <a:spcBef>
                          <a:spcPts val="0"/>
                        </a:spcBef>
                        <a:spcAft>
                          <a:spcPts val="0"/>
                        </a:spcAft>
                      </a:pPr>
                      <a:r>
                        <a:rPr lang="en-GB" sz="1800" dirty="0" err="1">
                          <a:effectLst/>
                        </a:rPr>
                        <a:t>UNGA</a:t>
                      </a:r>
                      <a:endParaRPr lang="en-US" sz="18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tc>
                <a:tc>
                  <a:txBody>
                    <a:bodyPr/>
                    <a:lstStyle/>
                    <a:p>
                      <a:pPr marL="0" marR="0" algn="ctr">
                        <a:lnSpc>
                          <a:spcPct val="107000"/>
                        </a:lnSpc>
                        <a:spcBef>
                          <a:spcPts val="0"/>
                        </a:spcBef>
                        <a:spcAft>
                          <a:spcPts val="0"/>
                        </a:spcAft>
                      </a:pPr>
                      <a:r>
                        <a:rPr lang="en-GB" sz="1800" dirty="0">
                          <a:effectLst/>
                        </a:rPr>
                        <a:t>Entered into Force</a:t>
                      </a:r>
                      <a:endParaRPr lang="en-US" sz="1800"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extLst>
                  <a:ext uri="{0D108BD9-81ED-4DB2-BD59-A6C34878D82A}">
                    <a16:rowId xmlns:a16="http://schemas.microsoft.com/office/drawing/2014/main" val="10000"/>
                  </a:ext>
                </a:extLst>
              </a:tr>
              <a:tr h="307650">
                <a:tc>
                  <a:txBody>
                    <a:bodyPr/>
                    <a:lstStyle/>
                    <a:p>
                      <a:pPr marL="0" marR="0">
                        <a:lnSpc>
                          <a:spcPct val="107000"/>
                        </a:lnSpc>
                        <a:spcBef>
                          <a:spcPts val="0"/>
                        </a:spcBef>
                        <a:spcAft>
                          <a:spcPts val="0"/>
                        </a:spcAft>
                      </a:pPr>
                      <a:r>
                        <a:rPr lang="en-GB" sz="1800" dirty="0" err="1">
                          <a:effectLst/>
                        </a:rPr>
                        <a:t>UDHR</a:t>
                      </a:r>
                      <a:endParaRPr lang="en-US" sz="1800"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tc>
                  <a:txBody>
                    <a:bodyPr/>
                    <a:lstStyle/>
                    <a:p>
                      <a:pPr marL="0" marR="0">
                        <a:lnSpc>
                          <a:spcPct val="107000"/>
                        </a:lnSpc>
                        <a:spcBef>
                          <a:spcPts val="0"/>
                        </a:spcBef>
                        <a:spcAft>
                          <a:spcPts val="0"/>
                        </a:spcAft>
                      </a:pPr>
                      <a:r>
                        <a:rPr lang="en-GB" sz="1800" b="1" dirty="0">
                          <a:effectLst/>
                        </a:rPr>
                        <a:t>Universal Declaration of Human Rights</a:t>
                      </a:r>
                      <a:endParaRPr lang="en-US" sz="1800" b="1"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tc>
                  <a:txBody>
                    <a:bodyPr/>
                    <a:lstStyle/>
                    <a:p>
                      <a:pPr marL="57150" marR="0">
                        <a:lnSpc>
                          <a:spcPct val="107000"/>
                        </a:lnSpc>
                        <a:spcBef>
                          <a:spcPts val="0"/>
                        </a:spcBef>
                        <a:spcAft>
                          <a:spcPts val="0"/>
                        </a:spcAft>
                      </a:pPr>
                      <a:r>
                        <a:rPr lang="en-GB" sz="1800" dirty="0">
                          <a:effectLst/>
                        </a:rPr>
                        <a:t>10 Dec 1948</a:t>
                      </a:r>
                      <a:endParaRPr lang="en-US" sz="18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tc>
                <a:tc>
                  <a:txBody>
                    <a:bodyPr/>
                    <a:lstStyle/>
                    <a:p>
                      <a:pPr marL="57150" marR="0" algn="ctr">
                        <a:lnSpc>
                          <a:spcPct val="107000"/>
                        </a:lnSpc>
                        <a:spcBef>
                          <a:spcPts val="0"/>
                        </a:spcBef>
                        <a:spcAft>
                          <a:spcPts val="0"/>
                        </a:spcAft>
                      </a:pPr>
                      <a:r>
                        <a:rPr lang="en-US" sz="1800" dirty="0">
                          <a:effectLst/>
                        </a:rPr>
                        <a:t>-</a:t>
                      </a:r>
                      <a:endParaRPr lang="en-US" sz="1800"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extLst>
                  <a:ext uri="{0D108BD9-81ED-4DB2-BD59-A6C34878D82A}">
                    <a16:rowId xmlns:a16="http://schemas.microsoft.com/office/drawing/2014/main" val="10001"/>
                  </a:ext>
                </a:extLst>
              </a:tr>
              <a:tr h="300589">
                <a:tc>
                  <a:txBody>
                    <a:bodyPr/>
                    <a:lstStyle/>
                    <a:p>
                      <a:pPr marL="0" marR="0">
                        <a:lnSpc>
                          <a:spcPct val="107000"/>
                        </a:lnSpc>
                        <a:spcBef>
                          <a:spcPts val="0"/>
                        </a:spcBef>
                        <a:spcAft>
                          <a:spcPts val="0"/>
                        </a:spcAft>
                      </a:pPr>
                      <a:r>
                        <a:rPr lang="en-GB" sz="1800">
                          <a:effectLst/>
                        </a:rPr>
                        <a:t>ICCPR</a:t>
                      </a:r>
                      <a:endParaRPr lang="en-US" sz="180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tc>
                  <a:txBody>
                    <a:bodyPr/>
                    <a:lstStyle/>
                    <a:p>
                      <a:pPr marL="0" marR="0">
                        <a:lnSpc>
                          <a:spcPct val="107000"/>
                        </a:lnSpc>
                        <a:spcBef>
                          <a:spcPts val="0"/>
                        </a:spcBef>
                        <a:spcAft>
                          <a:spcPts val="0"/>
                        </a:spcAft>
                      </a:pPr>
                      <a:r>
                        <a:rPr lang="en-GB" sz="1800" dirty="0">
                          <a:effectLst/>
                        </a:rPr>
                        <a:t>International Covenant on </a:t>
                      </a:r>
                      <a:r>
                        <a:rPr lang="en-GB" sz="1800" b="1" dirty="0">
                          <a:effectLst/>
                        </a:rPr>
                        <a:t>Civil and Political Rights</a:t>
                      </a:r>
                      <a:endParaRPr lang="en-US" sz="1800" b="1"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tc>
                  <a:txBody>
                    <a:bodyPr/>
                    <a:lstStyle/>
                    <a:p>
                      <a:pPr marL="57150" marR="0">
                        <a:lnSpc>
                          <a:spcPct val="107000"/>
                        </a:lnSpc>
                        <a:spcBef>
                          <a:spcPts val="0"/>
                        </a:spcBef>
                        <a:spcAft>
                          <a:spcPts val="0"/>
                        </a:spcAft>
                      </a:pPr>
                      <a:r>
                        <a:rPr lang="en-GB" sz="1800" dirty="0">
                          <a:effectLst/>
                        </a:rPr>
                        <a:t>16 Dec 1966</a:t>
                      </a:r>
                      <a:endParaRPr lang="en-US" sz="18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tc>
                <a:tc>
                  <a:txBody>
                    <a:bodyPr/>
                    <a:lstStyle/>
                    <a:p>
                      <a:pPr marL="57150" marR="0">
                        <a:lnSpc>
                          <a:spcPct val="107000"/>
                        </a:lnSpc>
                        <a:spcBef>
                          <a:spcPts val="0"/>
                        </a:spcBef>
                        <a:spcAft>
                          <a:spcPts val="0"/>
                        </a:spcAft>
                      </a:pPr>
                      <a:r>
                        <a:rPr lang="en-US" sz="1800" b="1" dirty="0">
                          <a:effectLst/>
                        </a:rPr>
                        <a:t>03 Jan 1976  </a:t>
                      </a:r>
                      <a:endParaRPr lang="en-US" sz="1800" b="1"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extLst>
                  <a:ext uri="{0D108BD9-81ED-4DB2-BD59-A6C34878D82A}">
                    <a16:rowId xmlns:a16="http://schemas.microsoft.com/office/drawing/2014/main" val="10002"/>
                  </a:ext>
                </a:extLst>
              </a:tr>
              <a:tr h="343531">
                <a:tc>
                  <a:txBody>
                    <a:bodyPr/>
                    <a:lstStyle/>
                    <a:p>
                      <a:pPr marL="0" marR="0">
                        <a:lnSpc>
                          <a:spcPct val="107000"/>
                        </a:lnSpc>
                        <a:spcBef>
                          <a:spcPts val="0"/>
                        </a:spcBef>
                        <a:spcAft>
                          <a:spcPts val="0"/>
                        </a:spcAft>
                      </a:pPr>
                      <a:r>
                        <a:rPr lang="en-GB" sz="1800">
                          <a:effectLst/>
                        </a:rPr>
                        <a:t>ICESCR</a:t>
                      </a:r>
                      <a:endParaRPr lang="en-US" sz="180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tc>
                  <a:txBody>
                    <a:bodyPr/>
                    <a:lstStyle/>
                    <a:p>
                      <a:pPr marL="0" marR="0">
                        <a:lnSpc>
                          <a:spcPct val="107000"/>
                        </a:lnSpc>
                        <a:spcBef>
                          <a:spcPts val="0"/>
                        </a:spcBef>
                        <a:spcAft>
                          <a:spcPts val="0"/>
                        </a:spcAft>
                      </a:pPr>
                      <a:r>
                        <a:rPr lang="en-GB" sz="1800" dirty="0">
                          <a:effectLst/>
                        </a:rPr>
                        <a:t>International Covenant on </a:t>
                      </a:r>
                      <a:r>
                        <a:rPr lang="en-GB" sz="1800" b="1" dirty="0">
                          <a:effectLst/>
                        </a:rPr>
                        <a:t>Economic, Social, and Cultural Rights</a:t>
                      </a:r>
                      <a:endParaRPr lang="en-US" sz="1800" b="1"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tc>
                  <a:txBody>
                    <a:bodyPr/>
                    <a:lstStyle/>
                    <a:p>
                      <a:pPr marL="57150" marR="0">
                        <a:lnSpc>
                          <a:spcPct val="107000"/>
                        </a:lnSpc>
                        <a:spcBef>
                          <a:spcPts val="0"/>
                        </a:spcBef>
                        <a:spcAft>
                          <a:spcPts val="0"/>
                        </a:spcAft>
                      </a:pPr>
                      <a:r>
                        <a:rPr lang="en-GB" sz="1800" dirty="0">
                          <a:effectLst/>
                        </a:rPr>
                        <a:t>16 Dec 1966</a:t>
                      </a:r>
                      <a:endParaRPr lang="en-US" sz="18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tc>
                <a:tc>
                  <a:txBody>
                    <a:bodyPr/>
                    <a:lstStyle/>
                    <a:p>
                      <a:pPr marL="57150" marR="0">
                        <a:lnSpc>
                          <a:spcPct val="107000"/>
                        </a:lnSpc>
                        <a:spcBef>
                          <a:spcPts val="0"/>
                        </a:spcBef>
                        <a:spcAft>
                          <a:spcPts val="0"/>
                        </a:spcAft>
                      </a:pPr>
                      <a:r>
                        <a:rPr lang="en-GB" sz="1800" b="1" dirty="0">
                          <a:effectLst/>
                        </a:rPr>
                        <a:t>23 Mar 1976 </a:t>
                      </a:r>
                      <a:endParaRPr lang="en-US" sz="1800" b="1"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extLst>
                  <a:ext uri="{0D108BD9-81ED-4DB2-BD59-A6C34878D82A}">
                    <a16:rowId xmlns:a16="http://schemas.microsoft.com/office/drawing/2014/main" val="10003"/>
                  </a:ext>
                </a:extLst>
              </a:tr>
              <a:tr h="314902">
                <a:tc>
                  <a:txBody>
                    <a:bodyPr/>
                    <a:lstStyle/>
                    <a:p>
                      <a:pPr marL="0" marR="0">
                        <a:lnSpc>
                          <a:spcPct val="107000"/>
                        </a:lnSpc>
                        <a:spcBef>
                          <a:spcPts val="0"/>
                        </a:spcBef>
                        <a:spcAft>
                          <a:spcPts val="0"/>
                        </a:spcAft>
                      </a:pPr>
                      <a:r>
                        <a:rPr lang="en-GB" sz="1800">
                          <a:effectLst/>
                        </a:rPr>
                        <a:t>CERD</a:t>
                      </a:r>
                      <a:endParaRPr lang="en-US" sz="180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tc>
                  <a:txBody>
                    <a:bodyPr/>
                    <a:lstStyle/>
                    <a:p>
                      <a:pPr marL="0" marR="0">
                        <a:lnSpc>
                          <a:spcPct val="107000"/>
                        </a:lnSpc>
                        <a:spcBef>
                          <a:spcPts val="0"/>
                        </a:spcBef>
                        <a:spcAft>
                          <a:spcPts val="0"/>
                        </a:spcAft>
                      </a:pPr>
                      <a:r>
                        <a:rPr lang="en-GB" sz="1800" dirty="0">
                          <a:effectLst/>
                        </a:rPr>
                        <a:t>International Convention on the </a:t>
                      </a:r>
                      <a:r>
                        <a:rPr lang="en-GB" sz="1800" b="1" dirty="0">
                          <a:effectLst/>
                        </a:rPr>
                        <a:t>Elimination of All forms of Racial Discrimination</a:t>
                      </a:r>
                      <a:endParaRPr lang="en-US" sz="1800" b="1"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tc>
                  <a:txBody>
                    <a:bodyPr/>
                    <a:lstStyle/>
                    <a:p>
                      <a:pPr marL="57150" marR="0">
                        <a:lnSpc>
                          <a:spcPct val="107000"/>
                        </a:lnSpc>
                        <a:spcBef>
                          <a:spcPts val="0"/>
                        </a:spcBef>
                        <a:spcAft>
                          <a:spcPts val="0"/>
                        </a:spcAft>
                      </a:pPr>
                      <a:r>
                        <a:rPr lang="en-GB" sz="1800" dirty="0">
                          <a:effectLst/>
                        </a:rPr>
                        <a:t>07 Mar 1966</a:t>
                      </a:r>
                      <a:endParaRPr lang="en-US" sz="18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tc>
                <a:tc>
                  <a:txBody>
                    <a:bodyPr/>
                    <a:lstStyle/>
                    <a:p>
                      <a:pPr marL="57150" marR="0">
                        <a:lnSpc>
                          <a:spcPct val="107000"/>
                        </a:lnSpc>
                        <a:spcBef>
                          <a:spcPts val="0"/>
                        </a:spcBef>
                        <a:spcAft>
                          <a:spcPts val="0"/>
                        </a:spcAft>
                      </a:pPr>
                      <a:r>
                        <a:rPr lang="en-US" sz="1800" b="1" dirty="0">
                          <a:effectLst/>
                        </a:rPr>
                        <a:t>04 Jan 1969</a:t>
                      </a:r>
                      <a:endParaRPr lang="en-US" sz="1800" b="1"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extLst>
                  <a:ext uri="{0D108BD9-81ED-4DB2-BD59-A6C34878D82A}">
                    <a16:rowId xmlns:a16="http://schemas.microsoft.com/office/drawing/2014/main" val="10004"/>
                  </a:ext>
                </a:extLst>
              </a:tr>
              <a:tr h="343530">
                <a:tc>
                  <a:txBody>
                    <a:bodyPr/>
                    <a:lstStyle/>
                    <a:p>
                      <a:pPr marL="0" marR="0">
                        <a:lnSpc>
                          <a:spcPct val="107000"/>
                        </a:lnSpc>
                        <a:spcBef>
                          <a:spcPts val="0"/>
                        </a:spcBef>
                        <a:spcAft>
                          <a:spcPts val="0"/>
                        </a:spcAft>
                      </a:pPr>
                      <a:r>
                        <a:rPr lang="en-GB" sz="1800">
                          <a:effectLst/>
                        </a:rPr>
                        <a:t>CEDAW</a:t>
                      </a:r>
                      <a:endParaRPr lang="en-US" sz="180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tc>
                  <a:txBody>
                    <a:bodyPr/>
                    <a:lstStyle/>
                    <a:p>
                      <a:pPr marL="0" marR="0">
                        <a:lnSpc>
                          <a:spcPct val="107000"/>
                        </a:lnSpc>
                        <a:spcBef>
                          <a:spcPts val="0"/>
                        </a:spcBef>
                        <a:spcAft>
                          <a:spcPts val="0"/>
                        </a:spcAft>
                      </a:pPr>
                      <a:r>
                        <a:rPr lang="en-GB" sz="1800" dirty="0">
                          <a:effectLst/>
                        </a:rPr>
                        <a:t>Convention on the </a:t>
                      </a:r>
                      <a:r>
                        <a:rPr lang="en-GB" sz="1800" b="1" dirty="0">
                          <a:effectLst/>
                        </a:rPr>
                        <a:t>Elimination of all forms of Discrimination against Women</a:t>
                      </a:r>
                      <a:endParaRPr lang="en-US" sz="1800" b="1"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tc>
                  <a:txBody>
                    <a:bodyPr/>
                    <a:lstStyle/>
                    <a:p>
                      <a:pPr marL="57150" marR="0">
                        <a:lnSpc>
                          <a:spcPct val="107000"/>
                        </a:lnSpc>
                        <a:spcBef>
                          <a:spcPts val="0"/>
                        </a:spcBef>
                        <a:spcAft>
                          <a:spcPts val="0"/>
                        </a:spcAft>
                      </a:pPr>
                      <a:r>
                        <a:rPr lang="en-GB" sz="1800" dirty="0">
                          <a:effectLst/>
                        </a:rPr>
                        <a:t>18 Dec 1979</a:t>
                      </a:r>
                      <a:endParaRPr lang="en-US" sz="18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tc>
                <a:tc>
                  <a:txBody>
                    <a:bodyPr/>
                    <a:lstStyle/>
                    <a:p>
                      <a:pPr marL="57150" marR="0">
                        <a:lnSpc>
                          <a:spcPct val="107000"/>
                        </a:lnSpc>
                        <a:spcBef>
                          <a:spcPts val="0"/>
                        </a:spcBef>
                        <a:spcAft>
                          <a:spcPts val="0"/>
                        </a:spcAft>
                      </a:pPr>
                      <a:r>
                        <a:rPr lang="en-GB" sz="1800" b="1" dirty="0">
                          <a:effectLst/>
                        </a:rPr>
                        <a:t>03 Sep 1981 </a:t>
                      </a:r>
                      <a:endParaRPr lang="en-US" sz="1800" b="1"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extLst>
                  <a:ext uri="{0D108BD9-81ED-4DB2-BD59-A6C34878D82A}">
                    <a16:rowId xmlns:a16="http://schemas.microsoft.com/office/drawing/2014/main" val="10005"/>
                  </a:ext>
                </a:extLst>
              </a:tr>
              <a:tr h="552808">
                <a:tc>
                  <a:txBody>
                    <a:bodyPr/>
                    <a:lstStyle/>
                    <a:p>
                      <a:pPr marL="0" marR="0">
                        <a:lnSpc>
                          <a:spcPct val="107000"/>
                        </a:lnSpc>
                        <a:spcBef>
                          <a:spcPts val="0"/>
                        </a:spcBef>
                        <a:spcAft>
                          <a:spcPts val="0"/>
                        </a:spcAft>
                      </a:pPr>
                      <a:r>
                        <a:rPr lang="en-GB" sz="1800" dirty="0">
                          <a:effectLst/>
                        </a:rPr>
                        <a:t>CAT</a:t>
                      </a:r>
                      <a:endParaRPr lang="en-US" sz="1800"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tc>
                  <a:txBody>
                    <a:bodyPr/>
                    <a:lstStyle/>
                    <a:p>
                      <a:pPr marL="0" marR="0">
                        <a:lnSpc>
                          <a:spcPct val="107000"/>
                        </a:lnSpc>
                        <a:spcBef>
                          <a:spcPts val="0"/>
                        </a:spcBef>
                        <a:spcAft>
                          <a:spcPts val="0"/>
                        </a:spcAft>
                      </a:pPr>
                      <a:r>
                        <a:rPr lang="en-GB" sz="1800" dirty="0">
                          <a:effectLst/>
                        </a:rPr>
                        <a:t>Convention </a:t>
                      </a:r>
                      <a:r>
                        <a:rPr lang="en-GB" sz="1800" b="1" dirty="0">
                          <a:effectLst/>
                        </a:rPr>
                        <a:t>Against Torture and Other Cruel Inhuman or Degrading Treatment or Punishment</a:t>
                      </a:r>
                      <a:endParaRPr lang="en-US" sz="1800" b="1"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tc>
                  <a:txBody>
                    <a:bodyPr/>
                    <a:lstStyle/>
                    <a:p>
                      <a:pPr marL="57150" marR="0">
                        <a:lnSpc>
                          <a:spcPct val="107000"/>
                        </a:lnSpc>
                        <a:spcBef>
                          <a:spcPts val="0"/>
                        </a:spcBef>
                        <a:spcAft>
                          <a:spcPts val="0"/>
                        </a:spcAft>
                      </a:pPr>
                      <a:r>
                        <a:rPr lang="en-GB" sz="1800" dirty="0">
                          <a:effectLst/>
                        </a:rPr>
                        <a:t>10 Dec 1984</a:t>
                      </a:r>
                      <a:endParaRPr lang="en-US" sz="18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tc>
                <a:tc>
                  <a:txBody>
                    <a:bodyPr/>
                    <a:lstStyle/>
                    <a:p>
                      <a:pPr marL="57150" marR="0">
                        <a:lnSpc>
                          <a:spcPct val="107000"/>
                        </a:lnSpc>
                        <a:spcBef>
                          <a:spcPts val="0"/>
                        </a:spcBef>
                        <a:spcAft>
                          <a:spcPts val="0"/>
                        </a:spcAft>
                      </a:pPr>
                      <a:r>
                        <a:rPr lang="en-US" sz="1800" b="1" dirty="0">
                          <a:effectLst/>
                        </a:rPr>
                        <a:t>26 Jun 1987</a:t>
                      </a:r>
                      <a:endParaRPr lang="en-US" sz="1800" b="1"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extLst>
                  <a:ext uri="{0D108BD9-81ED-4DB2-BD59-A6C34878D82A}">
                    <a16:rowId xmlns:a16="http://schemas.microsoft.com/office/drawing/2014/main" val="10006"/>
                  </a:ext>
                </a:extLst>
              </a:tr>
              <a:tr h="439052">
                <a:tc>
                  <a:txBody>
                    <a:bodyPr/>
                    <a:lstStyle/>
                    <a:p>
                      <a:pPr marL="0" marR="0">
                        <a:lnSpc>
                          <a:spcPct val="107000"/>
                        </a:lnSpc>
                        <a:spcBef>
                          <a:spcPts val="0"/>
                        </a:spcBef>
                        <a:spcAft>
                          <a:spcPts val="0"/>
                        </a:spcAft>
                      </a:pPr>
                      <a:r>
                        <a:rPr lang="en-GB" sz="1800">
                          <a:effectLst/>
                        </a:rPr>
                        <a:t>CRC</a:t>
                      </a:r>
                      <a:endParaRPr lang="en-US" sz="180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tc>
                  <a:txBody>
                    <a:bodyPr/>
                    <a:lstStyle/>
                    <a:p>
                      <a:pPr marL="0" marR="0">
                        <a:lnSpc>
                          <a:spcPct val="107000"/>
                        </a:lnSpc>
                        <a:spcBef>
                          <a:spcPts val="0"/>
                        </a:spcBef>
                        <a:spcAft>
                          <a:spcPts val="0"/>
                        </a:spcAft>
                      </a:pPr>
                      <a:r>
                        <a:rPr lang="en-GB" sz="1800" dirty="0">
                          <a:effectLst/>
                        </a:rPr>
                        <a:t>Convention on the </a:t>
                      </a:r>
                      <a:r>
                        <a:rPr lang="en-GB" sz="1800" b="1" dirty="0">
                          <a:effectLst/>
                        </a:rPr>
                        <a:t>Rights of the Child</a:t>
                      </a:r>
                      <a:endParaRPr lang="en-US" sz="1800" b="1"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tc>
                  <a:txBody>
                    <a:bodyPr/>
                    <a:lstStyle/>
                    <a:p>
                      <a:pPr marL="57150" marR="0">
                        <a:lnSpc>
                          <a:spcPct val="107000"/>
                        </a:lnSpc>
                        <a:spcBef>
                          <a:spcPts val="0"/>
                        </a:spcBef>
                        <a:spcAft>
                          <a:spcPts val="0"/>
                        </a:spcAft>
                      </a:pPr>
                      <a:r>
                        <a:rPr lang="en-US" sz="1800" dirty="0">
                          <a:effectLst/>
                        </a:rPr>
                        <a:t>20 Nov  1989</a:t>
                      </a:r>
                      <a:endParaRPr lang="en-US" sz="18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tc>
                <a:tc>
                  <a:txBody>
                    <a:bodyPr/>
                    <a:lstStyle/>
                    <a:p>
                      <a:pPr marL="57150" marR="0">
                        <a:lnSpc>
                          <a:spcPct val="107000"/>
                        </a:lnSpc>
                        <a:spcBef>
                          <a:spcPts val="0"/>
                        </a:spcBef>
                        <a:spcAft>
                          <a:spcPts val="0"/>
                        </a:spcAft>
                      </a:pPr>
                      <a:r>
                        <a:rPr lang="en-US" sz="1800" b="1" dirty="0">
                          <a:effectLst/>
                        </a:rPr>
                        <a:t>02 Sep 1990</a:t>
                      </a:r>
                      <a:endParaRPr lang="en-US" sz="1800" b="1"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extLst>
                  <a:ext uri="{0D108BD9-81ED-4DB2-BD59-A6C34878D82A}">
                    <a16:rowId xmlns:a16="http://schemas.microsoft.com/office/drawing/2014/main" val="10007"/>
                  </a:ext>
                </a:extLst>
              </a:tr>
              <a:tr h="552808">
                <a:tc>
                  <a:txBody>
                    <a:bodyPr/>
                    <a:lstStyle/>
                    <a:p>
                      <a:pPr marL="0" marR="0">
                        <a:lnSpc>
                          <a:spcPct val="107000"/>
                        </a:lnSpc>
                        <a:spcBef>
                          <a:spcPts val="0"/>
                        </a:spcBef>
                        <a:spcAft>
                          <a:spcPts val="0"/>
                        </a:spcAft>
                      </a:pPr>
                      <a:r>
                        <a:rPr lang="en-GB" sz="1800">
                          <a:effectLst/>
                        </a:rPr>
                        <a:t>ICPRAMW</a:t>
                      </a:r>
                      <a:endParaRPr lang="en-US" sz="180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tc>
                  <a:txBody>
                    <a:bodyPr/>
                    <a:lstStyle/>
                    <a:p>
                      <a:pPr marL="0" marR="0">
                        <a:lnSpc>
                          <a:spcPct val="107000"/>
                        </a:lnSpc>
                        <a:spcBef>
                          <a:spcPts val="0"/>
                        </a:spcBef>
                        <a:spcAft>
                          <a:spcPts val="0"/>
                        </a:spcAft>
                      </a:pPr>
                      <a:r>
                        <a:rPr lang="en-GB" sz="1800" dirty="0">
                          <a:effectLst/>
                        </a:rPr>
                        <a:t>Convention on </a:t>
                      </a:r>
                      <a:r>
                        <a:rPr lang="en-GB" sz="1800" b="1" dirty="0">
                          <a:effectLst/>
                        </a:rPr>
                        <a:t>Protection of the Rights of All Migrant Workers and Members of their Families</a:t>
                      </a:r>
                      <a:endParaRPr lang="en-US" sz="1800" b="1"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tc>
                  <a:txBody>
                    <a:bodyPr/>
                    <a:lstStyle/>
                    <a:p>
                      <a:pPr marL="57150" marR="0">
                        <a:lnSpc>
                          <a:spcPct val="107000"/>
                        </a:lnSpc>
                        <a:spcBef>
                          <a:spcPts val="0"/>
                        </a:spcBef>
                        <a:spcAft>
                          <a:spcPts val="0"/>
                        </a:spcAft>
                      </a:pPr>
                      <a:r>
                        <a:rPr lang="en-GB" sz="1800" dirty="0">
                          <a:effectLst/>
                        </a:rPr>
                        <a:t>18 Dec 1990</a:t>
                      </a:r>
                      <a:endParaRPr lang="en-US" sz="18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tc>
                <a:tc>
                  <a:txBody>
                    <a:bodyPr/>
                    <a:lstStyle/>
                    <a:p>
                      <a:pPr marL="57150" marR="0">
                        <a:lnSpc>
                          <a:spcPct val="107000"/>
                        </a:lnSpc>
                        <a:spcBef>
                          <a:spcPts val="0"/>
                        </a:spcBef>
                        <a:spcAft>
                          <a:spcPts val="0"/>
                        </a:spcAft>
                      </a:pPr>
                      <a:r>
                        <a:rPr lang="en-GB" sz="1800" b="1" dirty="0">
                          <a:effectLst/>
                        </a:rPr>
                        <a:t>01 July 2003</a:t>
                      </a:r>
                      <a:endParaRPr lang="en-US" sz="1800" b="1"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extLst>
                  <a:ext uri="{0D108BD9-81ED-4DB2-BD59-A6C34878D82A}">
                    <a16:rowId xmlns:a16="http://schemas.microsoft.com/office/drawing/2014/main" val="10008"/>
                  </a:ext>
                </a:extLst>
              </a:tr>
              <a:tr h="552808">
                <a:tc>
                  <a:txBody>
                    <a:bodyPr/>
                    <a:lstStyle/>
                    <a:p>
                      <a:pPr marL="0" marR="0">
                        <a:lnSpc>
                          <a:spcPct val="107000"/>
                        </a:lnSpc>
                        <a:spcBef>
                          <a:spcPts val="0"/>
                        </a:spcBef>
                        <a:spcAft>
                          <a:spcPts val="0"/>
                        </a:spcAft>
                      </a:pPr>
                      <a:r>
                        <a:rPr lang="en-GB" sz="1800" dirty="0" err="1">
                          <a:effectLst/>
                        </a:rPr>
                        <a:t>ICAED</a:t>
                      </a:r>
                      <a:endParaRPr lang="en-US" sz="1800"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tc>
                  <a:txBody>
                    <a:bodyPr/>
                    <a:lstStyle/>
                    <a:p>
                      <a:pPr marL="0" marR="0">
                        <a:lnSpc>
                          <a:spcPct val="107000"/>
                        </a:lnSpc>
                        <a:spcBef>
                          <a:spcPts val="0"/>
                        </a:spcBef>
                        <a:spcAft>
                          <a:spcPts val="0"/>
                        </a:spcAft>
                      </a:pPr>
                      <a:r>
                        <a:rPr lang="en-GB" sz="1800" dirty="0">
                          <a:effectLst/>
                        </a:rPr>
                        <a:t>International Convention for the </a:t>
                      </a:r>
                      <a:r>
                        <a:rPr lang="en-GB" sz="1800" b="1" dirty="0">
                          <a:effectLst/>
                        </a:rPr>
                        <a:t>Protection of All Persons from Enforced Disappearance</a:t>
                      </a:r>
                      <a:endParaRPr lang="en-US" sz="1800" b="1"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tc>
                  <a:txBody>
                    <a:bodyPr/>
                    <a:lstStyle/>
                    <a:p>
                      <a:pPr marL="57150" marR="0">
                        <a:lnSpc>
                          <a:spcPct val="107000"/>
                        </a:lnSpc>
                        <a:spcBef>
                          <a:spcPts val="0"/>
                        </a:spcBef>
                        <a:spcAft>
                          <a:spcPts val="0"/>
                        </a:spcAft>
                      </a:pPr>
                      <a:r>
                        <a:rPr lang="en-GB" sz="1800" dirty="0">
                          <a:effectLst/>
                        </a:rPr>
                        <a:t>20 Dec 2006</a:t>
                      </a:r>
                      <a:endParaRPr lang="en-US" sz="1800" dirty="0">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tc>
                <a:tc>
                  <a:txBody>
                    <a:bodyPr/>
                    <a:lstStyle/>
                    <a:p>
                      <a:pPr marL="57150" marR="0">
                        <a:lnSpc>
                          <a:spcPct val="107000"/>
                        </a:lnSpc>
                        <a:spcBef>
                          <a:spcPts val="0"/>
                        </a:spcBef>
                        <a:spcAft>
                          <a:spcPts val="0"/>
                        </a:spcAft>
                      </a:pPr>
                      <a:r>
                        <a:rPr lang="en-GB" sz="1800" b="1" dirty="0">
                          <a:effectLst/>
                        </a:rPr>
                        <a:t>23 Dec 2010</a:t>
                      </a:r>
                      <a:endParaRPr lang="en-US" sz="1800" b="1" dirty="0">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extLst>
                  <a:ext uri="{0D108BD9-81ED-4DB2-BD59-A6C34878D82A}">
                    <a16:rowId xmlns:a16="http://schemas.microsoft.com/office/drawing/2014/main" val="10009"/>
                  </a:ext>
                </a:extLst>
              </a:tr>
              <a:tr h="286275">
                <a:tc>
                  <a:txBody>
                    <a:bodyPr/>
                    <a:lstStyle/>
                    <a:p>
                      <a:pPr marL="0" marR="0">
                        <a:lnSpc>
                          <a:spcPct val="107000"/>
                        </a:lnSpc>
                        <a:spcBef>
                          <a:spcPts val="0"/>
                        </a:spcBef>
                        <a:spcAft>
                          <a:spcPts val="0"/>
                        </a:spcAft>
                      </a:pPr>
                      <a:r>
                        <a:rPr lang="en-GB" sz="1800" dirty="0" err="1">
                          <a:solidFill>
                            <a:schemeClr val="bg1"/>
                          </a:solidFill>
                          <a:effectLst/>
                        </a:rPr>
                        <a:t>UNCRPD</a:t>
                      </a:r>
                      <a:endParaRPr lang="en-US" sz="1800" dirty="0">
                        <a:solidFill>
                          <a:schemeClr val="bg1"/>
                        </a:solidFill>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tc>
                  <a:txBody>
                    <a:bodyPr/>
                    <a:lstStyle/>
                    <a:p>
                      <a:pPr marL="0" marR="0">
                        <a:lnSpc>
                          <a:spcPct val="107000"/>
                        </a:lnSpc>
                        <a:spcBef>
                          <a:spcPts val="0"/>
                        </a:spcBef>
                        <a:spcAft>
                          <a:spcPts val="0"/>
                        </a:spcAft>
                      </a:pPr>
                      <a:r>
                        <a:rPr lang="en-GB" sz="1800" dirty="0">
                          <a:solidFill>
                            <a:srgbClr val="FF0000"/>
                          </a:solidFill>
                          <a:effectLst/>
                        </a:rPr>
                        <a:t>United Nations Convention on the Rights of the Persons with Disabilities</a:t>
                      </a:r>
                      <a:endParaRPr lang="en-US" sz="18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tc>
                  <a:txBody>
                    <a:bodyPr/>
                    <a:lstStyle/>
                    <a:p>
                      <a:pPr marL="57150" marR="0">
                        <a:lnSpc>
                          <a:spcPct val="107000"/>
                        </a:lnSpc>
                        <a:spcBef>
                          <a:spcPts val="0"/>
                        </a:spcBef>
                        <a:spcAft>
                          <a:spcPts val="0"/>
                        </a:spcAft>
                      </a:pPr>
                      <a:r>
                        <a:rPr lang="en-GB" sz="1800" dirty="0">
                          <a:solidFill>
                            <a:srgbClr val="FF0000"/>
                          </a:solidFill>
                          <a:effectLst/>
                        </a:rPr>
                        <a:t>13 Dec 2006</a:t>
                      </a:r>
                      <a:endParaRPr lang="en-US" sz="1800"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0" marR="0" marT="0" marB="0"/>
                </a:tc>
                <a:tc>
                  <a:txBody>
                    <a:bodyPr/>
                    <a:lstStyle/>
                    <a:p>
                      <a:pPr marL="57150" marR="0">
                        <a:lnSpc>
                          <a:spcPct val="107000"/>
                        </a:lnSpc>
                        <a:spcBef>
                          <a:spcPts val="0"/>
                        </a:spcBef>
                        <a:spcAft>
                          <a:spcPts val="0"/>
                        </a:spcAft>
                      </a:pPr>
                      <a:r>
                        <a:rPr lang="en-US" sz="1800" b="1" dirty="0">
                          <a:solidFill>
                            <a:srgbClr val="FF0000"/>
                          </a:solidFill>
                          <a:effectLst/>
                        </a:rPr>
                        <a:t>03 May 2008</a:t>
                      </a:r>
                      <a:endParaRPr lang="en-US" sz="1800" b="1" dirty="0">
                        <a:solidFill>
                          <a:srgbClr val="FF0000"/>
                        </a:solidFill>
                        <a:effectLst/>
                        <a:latin typeface="Calibri" panose="020F0502020204030204" pitchFamily="34" charset="0"/>
                        <a:ea typeface="Calibri" panose="020F0502020204030204" pitchFamily="34" charset="0"/>
                        <a:cs typeface="Iskoola Pota" panose="020B0502040204020203" pitchFamily="34" charset="0"/>
                      </a:endParaRPr>
                    </a:p>
                  </a:txBody>
                  <a:tcPr marL="51035" marR="51035" marT="9113"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273603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12DC3-0910-44A8-9E4F-D5FF2DE0E7B4}"/>
              </a:ext>
            </a:extLst>
          </p:cNvPr>
          <p:cNvSpPr>
            <a:spLocks noGrp="1"/>
          </p:cNvSpPr>
          <p:nvPr>
            <p:ph type="title"/>
          </p:nvPr>
        </p:nvSpPr>
        <p:spPr>
          <a:xfrm>
            <a:off x="838200" y="365126"/>
            <a:ext cx="10515600" cy="465192"/>
          </a:xfrm>
        </p:spPr>
        <p:txBody>
          <a:bodyPr>
            <a:normAutofit fontScale="90000"/>
          </a:bodyPr>
          <a:lstStyle/>
          <a:p>
            <a:br>
              <a:rPr lang="en-GB" sz="24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br>
            <a:br>
              <a:rPr lang="en-GB" sz="24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br>
            <a:r>
              <a:rPr lang="en-GB" sz="31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Respecting, Protecting, and Fulfilling Human Rights</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1A15F826-9232-4543-BD9E-E90B73D14695}"/>
              </a:ext>
            </a:extLst>
          </p:cNvPr>
          <p:cNvSpPr>
            <a:spLocks noGrp="1"/>
          </p:cNvSpPr>
          <p:nvPr>
            <p:ph idx="1"/>
          </p:nvPr>
        </p:nvSpPr>
        <p:spPr>
          <a:xfrm>
            <a:off x="357352" y="1187669"/>
            <a:ext cx="11645462" cy="4989294"/>
          </a:xfrm>
        </p:spPr>
        <p:txBody>
          <a:bodyPr>
            <a:normAutofit lnSpcReduction="10000"/>
          </a:bodyPr>
          <a:lstStyle/>
          <a:p>
            <a:pPr marL="0" indent="0">
              <a:buNone/>
            </a:pPr>
            <a:r>
              <a:rPr lang="en-GB" sz="2400" b="1" dirty="0">
                <a:effectLst/>
                <a:latin typeface="Calibri" panose="020F0502020204030204" pitchFamily="34" charset="0"/>
                <a:ea typeface="Times New Roman" panose="02020603050405020304" pitchFamily="18" charset="0"/>
                <a:cs typeface="Calibri" panose="020F0502020204030204" pitchFamily="34" charset="0"/>
              </a:rPr>
              <a:t>1. Respect</a:t>
            </a:r>
            <a:r>
              <a:rPr lang="en-GB" sz="2400" dirty="0">
                <a:effectLst/>
                <a:latin typeface="Calibri" panose="020F0502020204030204" pitchFamily="34" charset="0"/>
                <a:ea typeface="Times New Roman" panose="02020603050405020304" pitchFamily="18" charset="0"/>
                <a:cs typeface="Calibri" panose="020F0502020204030204" pitchFamily="34" charset="0"/>
              </a:rPr>
              <a:t>: The obligation to </a:t>
            </a:r>
            <a:r>
              <a:rPr lang="en-GB" sz="24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"respect" </a:t>
            </a:r>
            <a:r>
              <a:rPr lang="en-GB" sz="2400" dirty="0">
                <a:effectLst/>
                <a:latin typeface="Calibri" panose="020F0502020204030204" pitchFamily="34" charset="0"/>
                <a:ea typeface="Times New Roman" panose="02020603050405020304" pitchFamily="18" charset="0"/>
                <a:cs typeface="Calibri" panose="020F0502020204030204" pitchFamily="34" charset="0"/>
              </a:rPr>
              <a:t>human rights means that States must not</a:t>
            </a:r>
            <a:br>
              <a:rPr lang="en-GB" sz="2400" dirty="0">
                <a:effectLst/>
                <a:latin typeface="Calibri" panose="020F0502020204030204" pitchFamily="34" charset="0"/>
                <a:ea typeface="Times New Roman" panose="02020603050405020304" pitchFamily="18" charset="0"/>
                <a:cs typeface="Calibri" panose="020F0502020204030204" pitchFamily="34" charset="0"/>
              </a:rPr>
            </a:br>
            <a:r>
              <a:rPr lang="en-GB" sz="2400" dirty="0">
                <a:effectLst/>
                <a:latin typeface="Calibri" panose="020F0502020204030204" pitchFamily="34" charset="0"/>
                <a:ea typeface="Times New Roman" panose="02020603050405020304" pitchFamily="18" charset="0"/>
                <a:cs typeface="Calibri" panose="020F0502020204030204" pitchFamily="34" charset="0"/>
              </a:rPr>
              <a:t>interfere with the exercise and enjoyment of the rights of disabled people.</a:t>
            </a:r>
            <a:br>
              <a:rPr lang="en-GB" sz="2400" dirty="0">
                <a:effectLst/>
                <a:latin typeface="Calibri" panose="020F0502020204030204" pitchFamily="34" charset="0"/>
                <a:ea typeface="Times New Roman" panose="02020603050405020304" pitchFamily="18" charset="0"/>
                <a:cs typeface="Calibri" panose="020F0502020204030204" pitchFamily="34" charset="0"/>
              </a:rPr>
            </a:br>
            <a:r>
              <a:rPr lang="en-GB" sz="2400" dirty="0">
                <a:effectLst/>
                <a:latin typeface="Calibri" panose="020F0502020204030204" pitchFamily="34" charset="0"/>
                <a:ea typeface="Times New Roman" panose="02020603050405020304" pitchFamily="18" charset="0"/>
                <a:cs typeface="Calibri" panose="020F0502020204030204" pitchFamily="34" charset="0"/>
              </a:rPr>
              <a:t>They must refrain from any action that violates human rights. They must also</a:t>
            </a:r>
            <a:br>
              <a:rPr lang="en-GB" sz="2400" dirty="0">
                <a:effectLst/>
                <a:latin typeface="Calibri" panose="020F0502020204030204" pitchFamily="34" charset="0"/>
                <a:ea typeface="Times New Roman" panose="02020603050405020304" pitchFamily="18" charset="0"/>
                <a:cs typeface="Calibri" panose="020F0502020204030204" pitchFamily="34" charset="0"/>
              </a:rPr>
            </a:br>
            <a:r>
              <a:rPr lang="en-GB" sz="2400" dirty="0">
                <a:effectLst/>
                <a:latin typeface="Calibri" panose="020F0502020204030204" pitchFamily="34" charset="0"/>
                <a:ea typeface="Times New Roman" panose="02020603050405020304" pitchFamily="18" charset="0"/>
                <a:cs typeface="Calibri" panose="020F0502020204030204" pitchFamily="34" charset="0"/>
              </a:rPr>
              <a:t>eliminate laws, policies, and practices that are contrary to human rights.</a:t>
            </a:r>
            <a:br>
              <a:rPr lang="en-GB" sz="2400" dirty="0">
                <a:effectLst/>
                <a:latin typeface="Calibri" panose="020F0502020204030204" pitchFamily="34" charset="0"/>
                <a:ea typeface="Times New Roman" panose="02020603050405020304" pitchFamily="18" charset="0"/>
                <a:cs typeface="Calibri" panose="020F0502020204030204" pitchFamily="34" charset="0"/>
              </a:rPr>
            </a:br>
            <a:br>
              <a:rPr lang="en-GB" sz="2400" dirty="0">
                <a:effectLst/>
                <a:latin typeface="Calibri" panose="020F0502020204030204" pitchFamily="34" charset="0"/>
                <a:ea typeface="Times New Roman" panose="02020603050405020304" pitchFamily="18" charset="0"/>
                <a:cs typeface="Calibri" panose="020F0502020204030204" pitchFamily="34" charset="0"/>
              </a:rPr>
            </a:br>
            <a:r>
              <a:rPr lang="en-GB" sz="2400" b="1" dirty="0">
                <a:effectLst/>
                <a:latin typeface="Calibri" panose="020F0502020204030204" pitchFamily="34" charset="0"/>
                <a:ea typeface="Times New Roman" panose="02020603050405020304" pitchFamily="18" charset="0"/>
                <a:cs typeface="Calibri" panose="020F0502020204030204" pitchFamily="34" charset="0"/>
              </a:rPr>
              <a:t>2. Protect</a:t>
            </a:r>
            <a:r>
              <a:rPr lang="en-GB" sz="2400" dirty="0">
                <a:effectLst/>
                <a:latin typeface="Calibri" panose="020F0502020204030204" pitchFamily="34" charset="0"/>
                <a:ea typeface="Times New Roman" panose="02020603050405020304" pitchFamily="18" charset="0"/>
                <a:cs typeface="Calibri" panose="020F0502020204030204" pitchFamily="34" charset="0"/>
              </a:rPr>
              <a:t>: The obligation to </a:t>
            </a:r>
            <a:r>
              <a:rPr lang="en-GB" sz="24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"protect" </a:t>
            </a:r>
            <a:r>
              <a:rPr lang="en-GB" sz="2400" dirty="0">
                <a:effectLst/>
                <a:latin typeface="Calibri" panose="020F0502020204030204" pitchFamily="34" charset="0"/>
                <a:ea typeface="Times New Roman" panose="02020603050405020304" pitchFamily="18" charset="0"/>
                <a:cs typeface="Calibri" panose="020F0502020204030204" pitchFamily="34" charset="0"/>
              </a:rPr>
              <a:t>human rights means that the State is required</a:t>
            </a:r>
            <a:br>
              <a:rPr lang="en-GB" sz="2400" dirty="0">
                <a:effectLst/>
                <a:latin typeface="Calibri" panose="020F0502020204030204" pitchFamily="34" charset="0"/>
                <a:ea typeface="Times New Roman" panose="02020603050405020304" pitchFamily="18" charset="0"/>
                <a:cs typeface="Calibri" panose="020F0502020204030204" pitchFamily="34" charset="0"/>
              </a:rPr>
            </a:br>
            <a:r>
              <a:rPr lang="en-GB" sz="2400" dirty="0">
                <a:effectLst/>
                <a:latin typeface="Calibri" panose="020F0502020204030204" pitchFamily="34" charset="0"/>
                <a:ea typeface="Times New Roman" panose="02020603050405020304" pitchFamily="18" charset="0"/>
                <a:cs typeface="Calibri" panose="020F0502020204030204" pitchFamily="34" charset="0"/>
              </a:rPr>
              <a:t>to protect everyone, including disabled people, against abuses by non-State</a:t>
            </a:r>
            <a:br>
              <a:rPr lang="en-GB" sz="2400" dirty="0">
                <a:effectLst/>
                <a:latin typeface="Calibri" panose="020F0502020204030204" pitchFamily="34" charset="0"/>
                <a:ea typeface="Times New Roman" panose="02020603050405020304" pitchFamily="18" charset="0"/>
                <a:cs typeface="Calibri" panose="020F0502020204030204" pitchFamily="34" charset="0"/>
              </a:rPr>
            </a:br>
            <a:r>
              <a:rPr lang="en-GB" sz="2400" dirty="0">
                <a:effectLst/>
                <a:latin typeface="Calibri" panose="020F0502020204030204" pitchFamily="34" charset="0"/>
                <a:ea typeface="Times New Roman" panose="02020603050405020304" pitchFamily="18" charset="0"/>
                <a:cs typeface="Calibri" panose="020F0502020204030204" pitchFamily="34" charset="0"/>
              </a:rPr>
              <a:t>actors, such as individuals, businesses, institutions, or other private organizations.</a:t>
            </a:r>
            <a:br>
              <a:rPr lang="en-GB" sz="2400" dirty="0">
                <a:effectLst/>
                <a:latin typeface="Calibri" panose="020F0502020204030204" pitchFamily="34" charset="0"/>
                <a:ea typeface="Times New Roman" panose="02020603050405020304" pitchFamily="18" charset="0"/>
                <a:cs typeface="Calibri" panose="020F0502020204030204" pitchFamily="34" charset="0"/>
              </a:rPr>
            </a:br>
            <a:br>
              <a:rPr lang="en-GB" sz="2400" dirty="0">
                <a:effectLst/>
                <a:latin typeface="Calibri" panose="020F0502020204030204" pitchFamily="34" charset="0"/>
                <a:ea typeface="Times New Roman" panose="02020603050405020304" pitchFamily="18" charset="0"/>
                <a:cs typeface="Calibri" panose="020F0502020204030204" pitchFamily="34" charset="0"/>
              </a:rPr>
            </a:br>
            <a:r>
              <a:rPr lang="en-GB" sz="2400" b="1" dirty="0">
                <a:effectLst/>
                <a:latin typeface="Calibri" panose="020F0502020204030204" pitchFamily="34" charset="0"/>
                <a:ea typeface="Times New Roman" panose="02020603050405020304" pitchFamily="18" charset="0"/>
                <a:cs typeface="Calibri" panose="020F0502020204030204" pitchFamily="34" charset="0"/>
              </a:rPr>
              <a:t>3. Fulfil:</a:t>
            </a:r>
            <a:r>
              <a:rPr lang="en-GB" sz="2400" dirty="0">
                <a:effectLst/>
                <a:latin typeface="Calibri" panose="020F0502020204030204" pitchFamily="34" charset="0"/>
                <a:ea typeface="Times New Roman" panose="02020603050405020304" pitchFamily="18" charset="0"/>
                <a:cs typeface="Calibri" panose="020F0502020204030204" pitchFamily="34" charset="0"/>
              </a:rPr>
              <a:t> The obligation to </a:t>
            </a:r>
            <a:r>
              <a:rPr lang="en-GB" sz="24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"fulfil" </a:t>
            </a:r>
            <a:r>
              <a:rPr lang="en-GB" sz="2400" dirty="0">
                <a:effectLst/>
                <a:latin typeface="Calibri" panose="020F0502020204030204" pitchFamily="34" charset="0"/>
                <a:ea typeface="Times New Roman" panose="02020603050405020304" pitchFamily="18" charset="0"/>
                <a:cs typeface="Calibri" panose="020F0502020204030204" pitchFamily="34" charset="0"/>
              </a:rPr>
              <a:t>human rights means that States must take positive</a:t>
            </a:r>
            <a:br>
              <a:rPr lang="en-GB" sz="2400" dirty="0">
                <a:effectLst/>
                <a:latin typeface="Calibri" panose="020F0502020204030204" pitchFamily="34" charset="0"/>
                <a:ea typeface="Times New Roman" panose="02020603050405020304" pitchFamily="18" charset="0"/>
                <a:cs typeface="Calibri" panose="020F0502020204030204" pitchFamily="34" charset="0"/>
              </a:rPr>
            </a:br>
            <a:r>
              <a:rPr lang="en-GB" sz="2400" dirty="0">
                <a:effectLst/>
                <a:latin typeface="Calibri" panose="020F0502020204030204" pitchFamily="34" charset="0"/>
                <a:ea typeface="Times New Roman" panose="02020603050405020304" pitchFamily="18" charset="0"/>
                <a:cs typeface="Calibri" panose="020F0502020204030204" pitchFamily="34" charset="0"/>
              </a:rPr>
              <a:t>action to ensure that everyone, including disabled people can exercise their</a:t>
            </a:r>
            <a:br>
              <a:rPr lang="en-GB" sz="2400" dirty="0">
                <a:effectLst/>
                <a:latin typeface="Calibri" panose="020F0502020204030204" pitchFamily="34" charset="0"/>
                <a:ea typeface="Times New Roman" panose="02020603050405020304" pitchFamily="18" charset="0"/>
                <a:cs typeface="Calibri" panose="020F0502020204030204" pitchFamily="34" charset="0"/>
              </a:rPr>
            </a:br>
            <a:r>
              <a:rPr lang="en-GB" sz="2400" dirty="0">
                <a:effectLst/>
                <a:latin typeface="Calibri" panose="020F0502020204030204" pitchFamily="34" charset="0"/>
                <a:ea typeface="Times New Roman" panose="02020603050405020304" pitchFamily="18" charset="0"/>
                <a:cs typeface="Calibri" panose="020F0502020204030204" pitchFamily="34" charset="0"/>
              </a:rPr>
              <a:t>human rights. They must adopt laws and policies that promote human rights. They</a:t>
            </a:r>
            <a:br>
              <a:rPr lang="en-GB" sz="2400" dirty="0">
                <a:effectLst/>
                <a:latin typeface="Calibri" panose="020F0502020204030204" pitchFamily="34" charset="0"/>
                <a:ea typeface="Times New Roman" panose="02020603050405020304" pitchFamily="18" charset="0"/>
                <a:cs typeface="Calibri" panose="020F0502020204030204" pitchFamily="34" charset="0"/>
              </a:rPr>
            </a:br>
            <a:r>
              <a:rPr lang="en-GB" sz="2400" dirty="0">
                <a:effectLst/>
                <a:latin typeface="Calibri" panose="020F0502020204030204" pitchFamily="34" charset="0"/>
                <a:ea typeface="Times New Roman" panose="02020603050405020304" pitchFamily="18" charset="0"/>
                <a:cs typeface="Calibri" panose="020F0502020204030204" pitchFamily="34" charset="0"/>
              </a:rPr>
              <a:t>must develop programs and take other measures to implement these rights. They</a:t>
            </a:r>
            <a:br>
              <a:rPr lang="en-GB" sz="2400" dirty="0">
                <a:effectLst/>
                <a:latin typeface="Calibri" panose="020F0502020204030204" pitchFamily="34" charset="0"/>
                <a:ea typeface="Times New Roman" panose="02020603050405020304" pitchFamily="18" charset="0"/>
                <a:cs typeface="Calibri" panose="020F0502020204030204" pitchFamily="34" charset="0"/>
              </a:rPr>
            </a:br>
            <a:r>
              <a:rPr lang="en-GB" sz="2400" dirty="0">
                <a:effectLst/>
                <a:latin typeface="Calibri" panose="020F0502020204030204" pitchFamily="34" charset="0"/>
                <a:ea typeface="Times New Roman" panose="02020603050405020304" pitchFamily="18" charset="0"/>
                <a:cs typeface="Calibri" panose="020F0502020204030204" pitchFamily="34" charset="0"/>
              </a:rPr>
              <a:t>must allocate the necessary resources to enforce laws and fund programmatic</a:t>
            </a:r>
            <a:br>
              <a:rPr lang="en-GB" sz="2400" dirty="0">
                <a:effectLst/>
                <a:latin typeface="Calibri" panose="020F0502020204030204" pitchFamily="34" charset="0"/>
                <a:ea typeface="Times New Roman" panose="02020603050405020304" pitchFamily="18" charset="0"/>
                <a:cs typeface="Calibri" panose="020F0502020204030204" pitchFamily="34" charset="0"/>
              </a:rPr>
            </a:br>
            <a:r>
              <a:rPr lang="en-GB" sz="2400" dirty="0">
                <a:effectLst/>
                <a:latin typeface="Calibri" panose="020F0502020204030204" pitchFamily="34" charset="0"/>
                <a:ea typeface="Times New Roman" panose="02020603050405020304" pitchFamily="18" charset="0"/>
                <a:cs typeface="Calibri" panose="020F0502020204030204" pitchFamily="34" charset="0"/>
              </a:rPr>
              <a:t>efforts.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4" name="Picture 3">
            <a:extLst>
              <a:ext uri="{FF2B5EF4-FFF2-40B4-BE49-F238E27FC236}">
                <a16:creationId xmlns:a16="http://schemas.microsoft.com/office/drawing/2014/main" id="{41084D27-3972-43D5-B602-49C25AEBEA83}"/>
              </a:ext>
            </a:extLst>
          </p:cNvPr>
          <p:cNvPicPr/>
          <p:nvPr/>
        </p:nvPicPr>
        <p:blipFill>
          <a:blip r:embed="rId2"/>
          <a:stretch>
            <a:fillRect/>
          </a:stretch>
        </p:blipFill>
        <p:spPr>
          <a:xfrm>
            <a:off x="10774394" y="101632"/>
            <a:ext cx="1158811" cy="1158810"/>
          </a:xfrm>
          <a:prstGeom prst="rect">
            <a:avLst/>
          </a:prstGeom>
        </p:spPr>
      </p:pic>
    </p:spTree>
    <p:extLst>
      <p:ext uri="{BB962C8B-B14F-4D97-AF65-F5344CB8AC3E}">
        <p14:creationId xmlns:p14="http://schemas.microsoft.com/office/powerpoint/2010/main" val="29751696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5588</TotalTime>
  <Words>4869</Words>
  <Application>Microsoft Office PowerPoint</Application>
  <PresentationFormat>Widescreen</PresentationFormat>
  <Paragraphs>331</Paragraphs>
  <Slides>32</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Biome Light</vt:lpstr>
      <vt:lpstr>Calibri</vt:lpstr>
      <vt:lpstr>Calibri Light</vt:lpstr>
      <vt:lpstr>Trebuchet MS</vt:lpstr>
      <vt:lpstr>Wingdings</vt:lpstr>
      <vt:lpstr>Office Theme</vt:lpstr>
      <vt:lpstr>       CDPF On-line Disability Equality Capacity Building  Course 2021 On –line Presentation  Module 2: The UN Convention on the Rights of Persons with Disabilities, the Sustainable Development Goals and their Impact on Disabled People’s Human Rights.    </vt:lpstr>
      <vt:lpstr>Content-What will be Covered  </vt:lpstr>
      <vt:lpstr>Introduction</vt:lpstr>
      <vt:lpstr>The Language the CDPF use </vt:lpstr>
      <vt:lpstr>Human Rights </vt:lpstr>
      <vt:lpstr>Universal Declaration Human Rights 1948</vt:lpstr>
      <vt:lpstr>Basics of Human Rights Treaties</vt:lpstr>
      <vt:lpstr>THE HUMAN RIGHTS FRAMEWORK These ten core human rights conventions form an interdependent human rights framework</vt:lpstr>
      <vt:lpstr>  Respecting, Protecting, and Fulfilling Human Rights </vt:lpstr>
      <vt:lpstr>UNCRPD The Message is in the Process</vt:lpstr>
      <vt:lpstr>Who Are People with Disabilities?</vt:lpstr>
      <vt:lpstr>General Principles (Article 3)</vt:lpstr>
      <vt:lpstr>Article 4, (State)General obligations</vt:lpstr>
      <vt:lpstr>Article 4 continued</vt:lpstr>
      <vt:lpstr>Article 4 -3</vt:lpstr>
      <vt:lpstr>Article 5 -Equality and non-discrimination </vt:lpstr>
      <vt:lpstr>General Principles: Accessibility</vt:lpstr>
      <vt:lpstr>UN CRP  Structure</vt:lpstr>
      <vt:lpstr>UNCRPD Structure 2</vt:lpstr>
      <vt:lpstr>Optional Protocol</vt:lpstr>
      <vt:lpstr>UNCRPD Monitoring, Reporting and Compliance</vt:lpstr>
      <vt:lpstr>STATE RESPONSIBILITY</vt:lpstr>
      <vt:lpstr>         The South African Perspective</vt:lpstr>
      <vt:lpstr>Shadow Report South Africa July 31, 2018</vt:lpstr>
      <vt:lpstr>  </vt:lpstr>
      <vt:lpstr>Action That Is Needed</vt:lpstr>
      <vt:lpstr>PowerPoint Presentation</vt:lpstr>
      <vt:lpstr>Disabled People and Sustainable Development Goals SDGs</vt:lpstr>
      <vt:lpstr>Previous Millennium Development Goals</vt:lpstr>
      <vt:lpstr>What links disability, human rights, and the Sustainable Development Goals?</vt:lpstr>
      <vt:lpstr>PowerPoint Presentation</vt:lpstr>
      <vt:lpstr>Autism &amp; Sustainable Development Goals: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CDPF On-line Disability Equality Capacity Building  Course 2021 Module 2: The UN Convention on the Rights of Persons with Disabilities, the Sustainable Development Goals and their Impact on Disabled People’s Human Rights.</dc:title>
  <dc:creator>Richard Rieser</dc:creator>
  <cp:lastModifiedBy>Richard Rieser</cp:lastModifiedBy>
  <cp:revision>7</cp:revision>
  <cp:lastPrinted>2021-02-05T13:22:37Z</cp:lastPrinted>
  <dcterms:created xsi:type="dcterms:W3CDTF">2021-02-02T12:04:11Z</dcterms:created>
  <dcterms:modified xsi:type="dcterms:W3CDTF">2021-02-16T07:51:49Z</dcterms:modified>
</cp:coreProperties>
</file>