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2" r:id="rId6"/>
    <p:sldId id="273" r:id="rId7"/>
    <p:sldId id="263" r:id="rId8"/>
    <p:sldId id="280" r:id="rId9"/>
    <p:sldId id="264" r:id="rId10"/>
    <p:sldId id="267" r:id="rId11"/>
    <p:sldId id="261" r:id="rId12"/>
    <p:sldId id="265" r:id="rId13"/>
    <p:sldId id="266" r:id="rId14"/>
    <p:sldId id="283" r:id="rId15"/>
    <p:sldId id="268" r:id="rId16"/>
    <p:sldId id="279" r:id="rId17"/>
    <p:sldId id="269" r:id="rId18"/>
    <p:sldId id="274" r:id="rId19"/>
    <p:sldId id="270" r:id="rId20"/>
    <p:sldId id="275" r:id="rId21"/>
    <p:sldId id="284" r:id="rId22"/>
    <p:sldId id="271" r:id="rId23"/>
    <p:sldId id="272" r:id="rId24"/>
    <p:sldId id="276" r:id="rId25"/>
    <p:sldId id="277" r:id="rId26"/>
    <p:sldId id="286" r:id="rId27"/>
    <p:sldId id="285" r:id="rId28"/>
    <p:sldId id="278" r:id="rId29"/>
    <p:sldId id="281" r:id="rId30"/>
    <p:sldId id="282"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24B2A2C-7267-4071-B9D9-A976E0B5B376}" v="185" dt="2021-02-23T09:09:16.2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0" d="100"/>
          <a:sy n="80" d="100"/>
        </p:scale>
        <p:origin x="136" y="44"/>
      </p:cViewPr>
      <p:guideLst/>
    </p:cSldViewPr>
  </p:slideViewPr>
  <p:notesTextViewPr>
    <p:cViewPr>
      <p:scale>
        <a:sx n="1" d="1"/>
        <a:sy n="1" d="1"/>
      </p:scale>
      <p:origin x="0" y="0"/>
    </p:cViewPr>
  </p:notesTextViewPr>
  <p:sorterViewPr>
    <p:cViewPr>
      <p:scale>
        <a:sx n="100" d="100"/>
        <a:sy n="100" d="100"/>
      </p:scale>
      <p:origin x="0" y="-686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C9138-39A1-4308-B5E3-F96B3CD8E93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E168DB2-DD5C-4AFC-92AF-14797FD437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73BCA7C-F0DF-46B4-B361-EBA6E9729E61}"/>
              </a:ext>
            </a:extLst>
          </p:cNvPr>
          <p:cNvSpPr>
            <a:spLocks noGrp="1"/>
          </p:cNvSpPr>
          <p:nvPr>
            <p:ph type="dt" sz="half" idx="10"/>
          </p:nvPr>
        </p:nvSpPr>
        <p:spPr/>
        <p:txBody>
          <a:bodyPr/>
          <a:lstStyle/>
          <a:p>
            <a:fld id="{C2ABA199-8593-4B64-A08B-BC15A78A4374}" type="datetimeFigureOut">
              <a:rPr lang="en-GB" smtClean="0"/>
              <a:t>15/03/2021</a:t>
            </a:fld>
            <a:endParaRPr lang="en-GB"/>
          </a:p>
        </p:txBody>
      </p:sp>
      <p:sp>
        <p:nvSpPr>
          <p:cNvPr id="5" name="Footer Placeholder 4">
            <a:extLst>
              <a:ext uri="{FF2B5EF4-FFF2-40B4-BE49-F238E27FC236}">
                <a16:creationId xmlns:a16="http://schemas.microsoft.com/office/drawing/2014/main" id="{5E08C1C3-3F07-4C17-8ED8-1129AB0E783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9415FA0-98BA-4909-BD02-4A006854D7F8}"/>
              </a:ext>
            </a:extLst>
          </p:cNvPr>
          <p:cNvSpPr>
            <a:spLocks noGrp="1"/>
          </p:cNvSpPr>
          <p:nvPr>
            <p:ph type="sldNum" sz="quarter" idx="12"/>
          </p:nvPr>
        </p:nvSpPr>
        <p:spPr/>
        <p:txBody>
          <a:bodyPr/>
          <a:lstStyle/>
          <a:p>
            <a:fld id="{AA5D3F84-5F0C-4CF8-A732-41343CF9D2B2}" type="slidenum">
              <a:rPr lang="en-GB" smtClean="0"/>
              <a:t>‹#›</a:t>
            </a:fld>
            <a:endParaRPr lang="en-GB"/>
          </a:p>
        </p:txBody>
      </p:sp>
    </p:spTree>
    <p:extLst>
      <p:ext uri="{BB962C8B-B14F-4D97-AF65-F5344CB8AC3E}">
        <p14:creationId xmlns:p14="http://schemas.microsoft.com/office/powerpoint/2010/main" val="6057020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22247-C58B-4187-A1BF-686A7CAAEBE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A71C400-DA58-44B9-A7E6-4E8028132A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86E4EEC-4AAF-4278-81D6-DF65662306DD}"/>
              </a:ext>
            </a:extLst>
          </p:cNvPr>
          <p:cNvSpPr>
            <a:spLocks noGrp="1"/>
          </p:cNvSpPr>
          <p:nvPr>
            <p:ph type="dt" sz="half" idx="10"/>
          </p:nvPr>
        </p:nvSpPr>
        <p:spPr/>
        <p:txBody>
          <a:bodyPr/>
          <a:lstStyle/>
          <a:p>
            <a:fld id="{C2ABA199-8593-4B64-A08B-BC15A78A4374}" type="datetimeFigureOut">
              <a:rPr lang="en-GB" smtClean="0"/>
              <a:t>15/03/2021</a:t>
            </a:fld>
            <a:endParaRPr lang="en-GB"/>
          </a:p>
        </p:txBody>
      </p:sp>
      <p:sp>
        <p:nvSpPr>
          <p:cNvPr id="5" name="Footer Placeholder 4">
            <a:extLst>
              <a:ext uri="{FF2B5EF4-FFF2-40B4-BE49-F238E27FC236}">
                <a16:creationId xmlns:a16="http://schemas.microsoft.com/office/drawing/2014/main" id="{23BB2E6F-C214-4FAD-A19B-82496F4FDBF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BC0847B-9D83-4EDB-A729-5ABA730E2543}"/>
              </a:ext>
            </a:extLst>
          </p:cNvPr>
          <p:cNvSpPr>
            <a:spLocks noGrp="1"/>
          </p:cNvSpPr>
          <p:nvPr>
            <p:ph type="sldNum" sz="quarter" idx="12"/>
          </p:nvPr>
        </p:nvSpPr>
        <p:spPr/>
        <p:txBody>
          <a:bodyPr/>
          <a:lstStyle/>
          <a:p>
            <a:fld id="{AA5D3F84-5F0C-4CF8-A732-41343CF9D2B2}" type="slidenum">
              <a:rPr lang="en-GB" smtClean="0"/>
              <a:t>‹#›</a:t>
            </a:fld>
            <a:endParaRPr lang="en-GB"/>
          </a:p>
        </p:txBody>
      </p:sp>
    </p:spTree>
    <p:extLst>
      <p:ext uri="{BB962C8B-B14F-4D97-AF65-F5344CB8AC3E}">
        <p14:creationId xmlns:p14="http://schemas.microsoft.com/office/powerpoint/2010/main" val="1670520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6CB7CB-30C1-4CFC-884E-F1BEEF84D38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5FA2005-79AF-4F48-AC25-CE55D7D0878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8E1EE9D-1F1C-46AD-8F03-03558186371E}"/>
              </a:ext>
            </a:extLst>
          </p:cNvPr>
          <p:cNvSpPr>
            <a:spLocks noGrp="1"/>
          </p:cNvSpPr>
          <p:nvPr>
            <p:ph type="dt" sz="half" idx="10"/>
          </p:nvPr>
        </p:nvSpPr>
        <p:spPr/>
        <p:txBody>
          <a:bodyPr/>
          <a:lstStyle/>
          <a:p>
            <a:fld id="{C2ABA199-8593-4B64-A08B-BC15A78A4374}" type="datetimeFigureOut">
              <a:rPr lang="en-GB" smtClean="0"/>
              <a:t>15/03/2021</a:t>
            </a:fld>
            <a:endParaRPr lang="en-GB"/>
          </a:p>
        </p:txBody>
      </p:sp>
      <p:sp>
        <p:nvSpPr>
          <p:cNvPr id="5" name="Footer Placeholder 4">
            <a:extLst>
              <a:ext uri="{FF2B5EF4-FFF2-40B4-BE49-F238E27FC236}">
                <a16:creationId xmlns:a16="http://schemas.microsoft.com/office/drawing/2014/main" id="{01A02A0A-B42F-4825-8AF3-322D9C3DBF9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FB5BB7E-4468-4175-9CB7-7A5DDFD5E25F}"/>
              </a:ext>
            </a:extLst>
          </p:cNvPr>
          <p:cNvSpPr>
            <a:spLocks noGrp="1"/>
          </p:cNvSpPr>
          <p:nvPr>
            <p:ph type="sldNum" sz="quarter" idx="12"/>
          </p:nvPr>
        </p:nvSpPr>
        <p:spPr/>
        <p:txBody>
          <a:bodyPr/>
          <a:lstStyle/>
          <a:p>
            <a:fld id="{AA5D3F84-5F0C-4CF8-A732-41343CF9D2B2}" type="slidenum">
              <a:rPr lang="en-GB" smtClean="0"/>
              <a:t>‹#›</a:t>
            </a:fld>
            <a:endParaRPr lang="en-GB"/>
          </a:p>
        </p:txBody>
      </p:sp>
    </p:spTree>
    <p:extLst>
      <p:ext uri="{BB962C8B-B14F-4D97-AF65-F5344CB8AC3E}">
        <p14:creationId xmlns:p14="http://schemas.microsoft.com/office/powerpoint/2010/main" val="3156296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E1650-6577-4357-BB18-B2EF31C4C7C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B56DE8C-EC4D-4D02-B49E-F5D6835C67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436EB62-3EBF-440D-89AC-70DE7B362D96}"/>
              </a:ext>
            </a:extLst>
          </p:cNvPr>
          <p:cNvSpPr>
            <a:spLocks noGrp="1"/>
          </p:cNvSpPr>
          <p:nvPr>
            <p:ph type="dt" sz="half" idx="10"/>
          </p:nvPr>
        </p:nvSpPr>
        <p:spPr/>
        <p:txBody>
          <a:bodyPr/>
          <a:lstStyle/>
          <a:p>
            <a:fld id="{C2ABA199-8593-4B64-A08B-BC15A78A4374}" type="datetimeFigureOut">
              <a:rPr lang="en-GB" smtClean="0"/>
              <a:t>15/03/2021</a:t>
            </a:fld>
            <a:endParaRPr lang="en-GB"/>
          </a:p>
        </p:txBody>
      </p:sp>
      <p:sp>
        <p:nvSpPr>
          <p:cNvPr id="5" name="Footer Placeholder 4">
            <a:extLst>
              <a:ext uri="{FF2B5EF4-FFF2-40B4-BE49-F238E27FC236}">
                <a16:creationId xmlns:a16="http://schemas.microsoft.com/office/drawing/2014/main" id="{0601A347-9650-44D5-B29F-A4AB5DE3511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B4CBC8-BBD5-4F02-9517-B2CC56F048A2}"/>
              </a:ext>
            </a:extLst>
          </p:cNvPr>
          <p:cNvSpPr>
            <a:spLocks noGrp="1"/>
          </p:cNvSpPr>
          <p:nvPr>
            <p:ph type="sldNum" sz="quarter" idx="12"/>
          </p:nvPr>
        </p:nvSpPr>
        <p:spPr/>
        <p:txBody>
          <a:bodyPr/>
          <a:lstStyle/>
          <a:p>
            <a:fld id="{AA5D3F84-5F0C-4CF8-A732-41343CF9D2B2}" type="slidenum">
              <a:rPr lang="en-GB" smtClean="0"/>
              <a:t>‹#›</a:t>
            </a:fld>
            <a:endParaRPr lang="en-GB"/>
          </a:p>
        </p:txBody>
      </p:sp>
    </p:spTree>
    <p:extLst>
      <p:ext uri="{BB962C8B-B14F-4D97-AF65-F5344CB8AC3E}">
        <p14:creationId xmlns:p14="http://schemas.microsoft.com/office/powerpoint/2010/main" val="24310548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38190-CE2F-45E0-9678-8F05800ABAD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70059E3-0B0C-4D6E-9EEE-13ADB4E005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F6A8BC0-EE89-4134-9F00-3F5AF4566EF4}"/>
              </a:ext>
            </a:extLst>
          </p:cNvPr>
          <p:cNvSpPr>
            <a:spLocks noGrp="1"/>
          </p:cNvSpPr>
          <p:nvPr>
            <p:ph type="dt" sz="half" idx="10"/>
          </p:nvPr>
        </p:nvSpPr>
        <p:spPr/>
        <p:txBody>
          <a:bodyPr/>
          <a:lstStyle/>
          <a:p>
            <a:fld id="{C2ABA199-8593-4B64-A08B-BC15A78A4374}" type="datetimeFigureOut">
              <a:rPr lang="en-GB" smtClean="0"/>
              <a:t>15/03/2021</a:t>
            </a:fld>
            <a:endParaRPr lang="en-GB"/>
          </a:p>
        </p:txBody>
      </p:sp>
      <p:sp>
        <p:nvSpPr>
          <p:cNvPr id="5" name="Footer Placeholder 4">
            <a:extLst>
              <a:ext uri="{FF2B5EF4-FFF2-40B4-BE49-F238E27FC236}">
                <a16:creationId xmlns:a16="http://schemas.microsoft.com/office/drawing/2014/main" id="{EFDC7D3B-4BB7-4522-9D71-37E87976C47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7404F17-0861-4FD3-A81C-9DDDDB8BBFDB}"/>
              </a:ext>
            </a:extLst>
          </p:cNvPr>
          <p:cNvSpPr>
            <a:spLocks noGrp="1"/>
          </p:cNvSpPr>
          <p:nvPr>
            <p:ph type="sldNum" sz="quarter" idx="12"/>
          </p:nvPr>
        </p:nvSpPr>
        <p:spPr/>
        <p:txBody>
          <a:bodyPr/>
          <a:lstStyle/>
          <a:p>
            <a:fld id="{AA5D3F84-5F0C-4CF8-A732-41343CF9D2B2}" type="slidenum">
              <a:rPr lang="en-GB" smtClean="0"/>
              <a:t>‹#›</a:t>
            </a:fld>
            <a:endParaRPr lang="en-GB"/>
          </a:p>
        </p:txBody>
      </p:sp>
    </p:spTree>
    <p:extLst>
      <p:ext uri="{BB962C8B-B14F-4D97-AF65-F5344CB8AC3E}">
        <p14:creationId xmlns:p14="http://schemas.microsoft.com/office/powerpoint/2010/main" val="32154905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6FBCE-EE79-422B-B23A-5BFC219F3A4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1EDE60A-6D21-4E72-AC7A-46D0DAF521D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27BF6B3-F462-4264-8771-4FD62985159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D6021C0-7976-41EC-85FC-1E4BC91EAD85}"/>
              </a:ext>
            </a:extLst>
          </p:cNvPr>
          <p:cNvSpPr>
            <a:spLocks noGrp="1"/>
          </p:cNvSpPr>
          <p:nvPr>
            <p:ph type="dt" sz="half" idx="10"/>
          </p:nvPr>
        </p:nvSpPr>
        <p:spPr/>
        <p:txBody>
          <a:bodyPr/>
          <a:lstStyle/>
          <a:p>
            <a:fld id="{C2ABA199-8593-4B64-A08B-BC15A78A4374}" type="datetimeFigureOut">
              <a:rPr lang="en-GB" smtClean="0"/>
              <a:t>15/03/2021</a:t>
            </a:fld>
            <a:endParaRPr lang="en-GB"/>
          </a:p>
        </p:txBody>
      </p:sp>
      <p:sp>
        <p:nvSpPr>
          <p:cNvPr id="6" name="Footer Placeholder 5">
            <a:extLst>
              <a:ext uri="{FF2B5EF4-FFF2-40B4-BE49-F238E27FC236}">
                <a16:creationId xmlns:a16="http://schemas.microsoft.com/office/drawing/2014/main" id="{C908E603-4889-4874-AC3B-F631C9B9292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113AF8E-66C0-4D5B-BCED-CB765DB56A87}"/>
              </a:ext>
            </a:extLst>
          </p:cNvPr>
          <p:cNvSpPr>
            <a:spLocks noGrp="1"/>
          </p:cNvSpPr>
          <p:nvPr>
            <p:ph type="sldNum" sz="quarter" idx="12"/>
          </p:nvPr>
        </p:nvSpPr>
        <p:spPr/>
        <p:txBody>
          <a:bodyPr/>
          <a:lstStyle/>
          <a:p>
            <a:fld id="{AA5D3F84-5F0C-4CF8-A732-41343CF9D2B2}" type="slidenum">
              <a:rPr lang="en-GB" smtClean="0"/>
              <a:t>‹#›</a:t>
            </a:fld>
            <a:endParaRPr lang="en-GB"/>
          </a:p>
        </p:txBody>
      </p:sp>
    </p:spTree>
    <p:extLst>
      <p:ext uri="{BB962C8B-B14F-4D97-AF65-F5344CB8AC3E}">
        <p14:creationId xmlns:p14="http://schemas.microsoft.com/office/powerpoint/2010/main" val="34501640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A08CE-4570-466F-B8AD-FF6145D6CD8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884C359-7C75-4206-B6DE-4D856B3625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25299E9-CE24-45FC-AFBE-EDEEF95B8F7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082FA79-6AD4-437C-BC8B-E03356F6E6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991A3FF-59E0-4AB2-9E3B-9EB8BBCDA15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5200019-CF44-438F-9D70-0682D1D99E16}"/>
              </a:ext>
            </a:extLst>
          </p:cNvPr>
          <p:cNvSpPr>
            <a:spLocks noGrp="1"/>
          </p:cNvSpPr>
          <p:nvPr>
            <p:ph type="dt" sz="half" idx="10"/>
          </p:nvPr>
        </p:nvSpPr>
        <p:spPr/>
        <p:txBody>
          <a:bodyPr/>
          <a:lstStyle/>
          <a:p>
            <a:fld id="{C2ABA199-8593-4B64-A08B-BC15A78A4374}" type="datetimeFigureOut">
              <a:rPr lang="en-GB" smtClean="0"/>
              <a:t>15/03/2021</a:t>
            </a:fld>
            <a:endParaRPr lang="en-GB"/>
          </a:p>
        </p:txBody>
      </p:sp>
      <p:sp>
        <p:nvSpPr>
          <p:cNvPr id="8" name="Footer Placeholder 7">
            <a:extLst>
              <a:ext uri="{FF2B5EF4-FFF2-40B4-BE49-F238E27FC236}">
                <a16:creationId xmlns:a16="http://schemas.microsoft.com/office/drawing/2014/main" id="{85CF6513-FAFC-4981-8A15-CCBEC7D8BF6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FC99990-798A-4ABD-9633-56537D54A5DC}"/>
              </a:ext>
            </a:extLst>
          </p:cNvPr>
          <p:cNvSpPr>
            <a:spLocks noGrp="1"/>
          </p:cNvSpPr>
          <p:nvPr>
            <p:ph type="sldNum" sz="quarter" idx="12"/>
          </p:nvPr>
        </p:nvSpPr>
        <p:spPr/>
        <p:txBody>
          <a:bodyPr/>
          <a:lstStyle/>
          <a:p>
            <a:fld id="{AA5D3F84-5F0C-4CF8-A732-41343CF9D2B2}" type="slidenum">
              <a:rPr lang="en-GB" smtClean="0"/>
              <a:t>‹#›</a:t>
            </a:fld>
            <a:endParaRPr lang="en-GB"/>
          </a:p>
        </p:txBody>
      </p:sp>
    </p:spTree>
    <p:extLst>
      <p:ext uri="{BB962C8B-B14F-4D97-AF65-F5344CB8AC3E}">
        <p14:creationId xmlns:p14="http://schemas.microsoft.com/office/powerpoint/2010/main" val="3069585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95476-C054-4E0A-98AF-A182C54FFD7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457195A-C9CE-4E19-8698-AEF2DE04E86F}"/>
              </a:ext>
            </a:extLst>
          </p:cNvPr>
          <p:cNvSpPr>
            <a:spLocks noGrp="1"/>
          </p:cNvSpPr>
          <p:nvPr>
            <p:ph type="dt" sz="half" idx="10"/>
          </p:nvPr>
        </p:nvSpPr>
        <p:spPr/>
        <p:txBody>
          <a:bodyPr/>
          <a:lstStyle/>
          <a:p>
            <a:fld id="{C2ABA199-8593-4B64-A08B-BC15A78A4374}" type="datetimeFigureOut">
              <a:rPr lang="en-GB" smtClean="0"/>
              <a:t>15/03/2021</a:t>
            </a:fld>
            <a:endParaRPr lang="en-GB"/>
          </a:p>
        </p:txBody>
      </p:sp>
      <p:sp>
        <p:nvSpPr>
          <p:cNvPr id="4" name="Footer Placeholder 3">
            <a:extLst>
              <a:ext uri="{FF2B5EF4-FFF2-40B4-BE49-F238E27FC236}">
                <a16:creationId xmlns:a16="http://schemas.microsoft.com/office/drawing/2014/main" id="{99FBB99D-8E0F-43D0-9191-C20030D0C3E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78EC2C4-E8C4-4E4A-B306-A51AB5CF5CB9}"/>
              </a:ext>
            </a:extLst>
          </p:cNvPr>
          <p:cNvSpPr>
            <a:spLocks noGrp="1"/>
          </p:cNvSpPr>
          <p:nvPr>
            <p:ph type="sldNum" sz="quarter" idx="12"/>
          </p:nvPr>
        </p:nvSpPr>
        <p:spPr/>
        <p:txBody>
          <a:bodyPr/>
          <a:lstStyle/>
          <a:p>
            <a:fld id="{AA5D3F84-5F0C-4CF8-A732-41343CF9D2B2}" type="slidenum">
              <a:rPr lang="en-GB" smtClean="0"/>
              <a:t>‹#›</a:t>
            </a:fld>
            <a:endParaRPr lang="en-GB"/>
          </a:p>
        </p:txBody>
      </p:sp>
    </p:spTree>
    <p:extLst>
      <p:ext uri="{BB962C8B-B14F-4D97-AF65-F5344CB8AC3E}">
        <p14:creationId xmlns:p14="http://schemas.microsoft.com/office/powerpoint/2010/main" val="13722177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B14ED2-5BC6-4A20-9017-542983079481}"/>
              </a:ext>
            </a:extLst>
          </p:cNvPr>
          <p:cNvSpPr>
            <a:spLocks noGrp="1"/>
          </p:cNvSpPr>
          <p:nvPr>
            <p:ph type="dt" sz="half" idx="10"/>
          </p:nvPr>
        </p:nvSpPr>
        <p:spPr/>
        <p:txBody>
          <a:bodyPr/>
          <a:lstStyle/>
          <a:p>
            <a:fld id="{C2ABA199-8593-4B64-A08B-BC15A78A4374}" type="datetimeFigureOut">
              <a:rPr lang="en-GB" smtClean="0"/>
              <a:t>15/03/2021</a:t>
            </a:fld>
            <a:endParaRPr lang="en-GB"/>
          </a:p>
        </p:txBody>
      </p:sp>
      <p:sp>
        <p:nvSpPr>
          <p:cNvPr id="3" name="Footer Placeholder 2">
            <a:extLst>
              <a:ext uri="{FF2B5EF4-FFF2-40B4-BE49-F238E27FC236}">
                <a16:creationId xmlns:a16="http://schemas.microsoft.com/office/drawing/2014/main" id="{404BAF79-C60B-4F4F-8977-20799216F42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4DB8D46-D508-440A-9BED-B75FBA09B3B8}"/>
              </a:ext>
            </a:extLst>
          </p:cNvPr>
          <p:cNvSpPr>
            <a:spLocks noGrp="1"/>
          </p:cNvSpPr>
          <p:nvPr>
            <p:ph type="sldNum" sz="quarter" idx="12"/>
          </p:nvPr>
        </p:nvSpPr>
        <p:spPr/>
        <p:txBody>
          <a:bodyPr/>
          <a:lstStyle/>
          <a:p>
            <a:fld id="{AA5D3F84-5F0C-4CF8-A732-41343CF9D2B2}" type="slidenum">
              <a:rPr lang="en-GB" smtClean="0"/>
              <a:t>‹#›</a:t>
            </a:fld>
            <a:endParaRPr lang="en-GB"/>
          </a:p>
        </p:txBody>
      </p:sp>
    </p:spTree>
    <p:extLst>
      <p:ext uri="{BB962C8B-B14F-4D97-AF65-F5344CB8AC3E}">
        <p14:creationId xmlns:p14="http://schemas.microsoft.com/office/powerpoint/2010/main" val="3565588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EF489-6D75-4A97-8867-00640019E8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BC09664-A645-4D3B-BDC6-6F064F2C6E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C592431-6F6A-45D4-B347-D95BC5B4BC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A3CA2E-3AD2-476F-9022-61E69F248615}"/>
              </a:ext>
            </a:extLst>
          </p:cNvPr>
          <p:cNvSpPr>
            <a:spLocks noGrp="1"/>
          </p:cNvSpPr>
          <p:nvPr>
            <p:ph type="dt" sz="half" idx="10"/>
          </p:nvPr>
        </p:nvSpPr>
        <p:spPr/>
        <p:txBody>
          <a:bodyPr/>
          <a:lstStyle/>
          <a:p>
            <a:fld id="{C2ABA199-8593-4B64-A08B-BC15A78A4374}" type="datetimeFigureOut">
              <a:rPr lang="en-GB" smtClean="0"/>
              <a:t>15/03/2021</a:t>
            </a:fld>
            <a:endParaRPr lang="en-GB"/>
          </a:p>
        </p:txBody>
      </p:sp>
      <p:sp>
        <p:nvSpPr>
          <p:cNvPr id="6" name="Footer Placeholder 5">
            <a:extLst>
              <a:ext uri="{FF2B5EF4-FFF2-40B4-BE49-F238E27FC236}">
                <a16:creationId xmlns:a16="http://schemas.microsoft.com/office/drawing/2014/main" id="{18B5E831-C23C-45B2-BAEE-53D9232BF26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E9588B6-34B9-4DB0-8871-A09A69CDD28A}"/>
              </a:ext>
            </a:extLst>
          </p:cNvPr>
          <p:cNvSpPr>
            <a:spLocks noGrp="1"/>
          </p:cNvSpPr>
          <p:nvPr>
            <p:ph type="sldNum" sz="quarter" idx="12"/>
          </p:nvPr>
        </p:nvSpPr>
        <p:spPr/>
        <p:txBody>
          <a:bodyPr/>
          <a:lstStyle/>
          <a:p>
            <a:fld id="{AA5D3F84-5F0C-4CF8-A732-41343CF9D2B2}" type="slidenum">
              <a:rPr lang="en-GB" smtClean="0"/>
              <a:t>‹#›</a:t>
            </a:fld>
            <a:endParaRPr lang="en-GB"/>
          </a:p>
        </p:txBody>
      </p:sp>
    </p:spTree>
    <p:extLst>
      <p:ext uri="{BB962C8B-B14F-4D97-AF65-F5344CB8AC3E}">
        <p14:creationId xmlns:p14="http://schemas.microsoft.com/office/powerpoint/2010/main" val="33480640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CEAA7-DA90-4C79-9486-2A5BAD6AFE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3EC616E-C3D5-420D-ACC6-456F9CFE47B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642A75D-200F-44BA-859B-085A2E4D8D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7C81DD-551B-4007-8A57-47AF189E102F}"/>
              </a:ext>
            </a:extLst>
          </p:cNvPr>
          <p:cNvSpPr>
            <a:spLocks noGrp="1"/>
          </p:cNvSpPr>
          <p:nvPr>
            <p:ph type="dt" sz="half" idx="10"/>
          </p:nvPr>
        </p:nvSpPr>
        <p:spPr/>
        <p:txBody>
          <a:bodyPr/>
          <a:lstStyle/>
          <a:p>
            <a:fld id="{C2ABA199-8593-4B64-A08B-BC15A78A4374}" type="datetimeFigureOut">
              <a:rPr lang="en-GB" smtClean="0"/>
              <a:t>15/03/2021</a:t>
            </a:fld>
            <a:endParaRPr lang="en-GB"/>
          </a:p>
        </p:txBody>
      </p:sp>
      <p:sp>
        <p:nvSpPr>
          <p:cNvPr id="6" name="Footer Placeholder 5">
            <a:extLst>
              <a:ext uri="{FF2B5EF4-FFF2-40B4-BE49-F238E27FC236}">
                <a16:creationId xmlns:a16="http://schemas.microsoft.com/office/drawing/2014/main" id="{EE569F6B-4360-4799-A6AA-3541A10A17D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81EFFD2-34C2-4607-8CC0-6B164E84F6EA}"/>
              </a:ext>
            </a:extLst>
          </p:cNvPr>
          <p:cNvSpPr>
            <a:spLocks noGrp="1"/>
          </p:cNvSpPr>
          <p:nvPr>
            <p:ph type="sldNum" sz="quarter" idx="12"/>
          </p:nvPr>
        </p:nvSpPr>
        <p:spPr/>
        <p:txBody>
          <a:bodyPr/>
          <a:lstStyle/>
          <a:p>
            <a:fld id="{AA5D3F84-5F0C-4CF8-A732-41343CF9D2B2}" type="slidenum">
              <a:rPr lang="en-GB" smtClean="0"/>
              <a:t>‹#›</a:t>
            </a:fld>
            <a:endParaRPr lang="en-GB"/>
          </a:p>
        </p:txBody>
      </p:sp>
    </p:spTree>
    <p:extLst>
      <p:ext uri="{BB962C8B-B14F-4D97-AF65-F5344CB8AC3E}">
        <p14:creationId xmlns:p14="http://schemas.microsoft.com/office/powerpoint/2010/main" val="25638657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71D276-E12F-4851-8F22-30ED0EBADF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E71C0C2-6C49-41AD-A4DC-20E0072C28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3C30E9C-F5AC-41C4-8CD7-35F64804DC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ABA199-8593-4B64-A08B-BC15A78A4374}" type="datetimeFigureOut">
              <a:rPr lang="en-GB" smtClean="0"/>
              <a:t>15/03/2021</a:t>
            </a:fld>
            <a:endParaRPr lang="en-GB"/>
          </a:p>
        </p:txBody>
      </p:sp>
      <p:sp>
        <p:nvSpPr>
          <p:cNvPr id="5" name="Footer Placeholder 4">
            <a:extLst>
              <a:ext uri="{FF2B5EF4-FFF2-40B4-BE49-F238E27FC236}">
                <a16:creationId xmlns:a16="http://schemas.microsoft.com/office/drawing/2014/main" id="{53F144E0-B240-490E-A659-D6C9BA9B1CF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E5C633C-83FB-4180-83FF-25424AC5FE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5D3F84-5F0C-4CF8-A732-41343CF9D2B2}" type="slidenum">
              <a:rPr lang="en-GB" smtClean="0"/>
              <a:t>‹#›</a:t>
            </a:fld>
            <a:endParaRPr lang="en-GB"/>
          </a:p>
        </p:txBody>
      </p:sp>
    </p:spTree>
    <p:extLst>
      <p:ext uri="{BB962C8B-B14F-4D97-AF65-F5344CB8AC3E}">
        <p14:creationId xmlns:p14="http://schemas.microsoft.com/office/powerpoint/2010/main" val="4068559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mailto:r.rieser@gmail.com" TargetMode="Externa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imaic.nic.in/" TargetMode="External"/><Relationship Id="rId2" Type="http://schemas.openxmlformats.org/officeDocument/2006/relationships/hyperlink" Target="https://www.youtube.com/watch?v=E7SV9Kw2YpE&amp;feature=youtu.be" TargetMode="External"/><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hyperlink" Target="mailto:accessibleindiacampaign@gmail.com?Subject=Hello%20again"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hyperlink" Target="https://www.britannica.com/topic/code-communications" TargetMode="External"/><Relationship Id="rId7" Type="http://schemas.openxmlformats.org/officeDocument/2006/relationships/hyperlink" Target="https://en.wikipedia.org/wiki/Microsoft_Windows" TargetMode="External"/><Relationship Id="rId2" Type="http://schemas.openxmlformats.org/officeDocument/2006/relationships/hyperlink" Target="https://www.britannica.com/science/blindness-medicine" TargetMode="External"/><Relationship Id="rId1" Type="http://schemas.openxmlformats.org/officeDocument/2006/relationships/slideLayout" Target="../slideLayouts/slideLayout2.xml"/><Relationship Id="rId6" Type="http://schemas.openxmlformats.org/officeDocument/2006/relationships/hyperlink" Target="https://en.wikipedia.org/wiki/Screen_reader" TargetMode="External"/><Relationship Id="rId11" Type="http://schemas.openxmlformats.org/officeDocument/2006/relationships/image" Target="../media/image29.jpeg"/><Relationship Id="rId5" Type="http://schemas.openxmlformats.org/officeDocument/2006/relationships/hyperlink" Target="https://en.wikipedia.org/wiki/Open-source_software" TargetMode="External"/><Relationship Id="rId10" Type="http://schemas.openxmlformats.org/officeDocument/2006/relationships/image" Target="../media/image28.png"/><Relationship Id="rId4" Type="http://schemas.openxmlformats.org/officeDocument/2006/relationships/hyperlink" Target="https://www.zoomtext.com/" TargetMode="External"/><Relationship Id="rId9" Type="http://schemas.openxmlformats.org/officeDocument/2006/relationships/image" Target="../media/image27.jpeg"/></Relationships>
</file>

<file path=ppt/slides/_rels/slide1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hyperlink" Target="https://www.ohchr.org/Documents/Publications/CRPD_TrainingGuide_PTS19_EN%20Accessible.pdf"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9.svg"/><Relationship Id="rId3" Type="http://schemas.openxmlformats.org/officeDocument/2006/relationships/image" Target="../media/image9.png"/><Relationship Id="rId7" Type="http://schemas.openxmlformats.org/officeDocument/2006/relationships/image" Target="../media/image13.jpeg"/><Relationship Id="rId12" Type="http://schemas.openxmlformats.org/officeDocument/2006/relationships/image" Target="../media/image18.png"/><Relationship Id="rId2" Type="http://schemas.openxmlformats.org/officeDocument/2006/relationships/image" Target="../media/image8.jpeg"/><Relationship Id="rId16"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image" Target="../media/image12.jpeg"/><Relationship Id="rId11" Type="http://schemas.openxmlformats.org/officeDocument/2006/relationships/image" Target="../media/image17.jpeg"/><Relationship Id="rId5" Type="http://schemas.openxmlformats.org/officeDocument/2006/relationships/image" Target="../media/image11.jpeg"/><Relationship Id="rId15" Type="http://schemas.openxmlformats.org/officeDocument/2006/relationships/image" Target="../media/image21.sv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jpeg"/><Relationship Id="rId1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7B06E-86D8-4153-9177-7BB1BD21477E}"/>
              </a:ext>
            </a:extLst>
          </p:cNvPr>
          <p:cNvSpPr>
            <a:spLocks noGrp="1"/>
          </p:cNvSpPr>
          <p:nvPr>
            <p:ph type="ctrTitle"/>
          </p:nvPr>
        </p:nvSpPr>
        <p:spPr>
          <a:xfrm>
            <a:off x="1339675" y="1421559"/>
            <a:ext cx="9144000" cy="1718451"/>
          </a:xfrm>
        </p:spPr>
        <p:txBody>
          <a:bodyPr>
            <a:normAutofit fontScale="90000"/>
          </a:bodyPr>
          <a:lstStyle/>
          <a:p>
            <a:br>
              <a:rPr lang="en-GB" sz="3200" b="1" dirty="0">
                <a:solidFill>
                  <a:srgbClr val="FF0000"/>
                </a:solidFill>
                <a:effectLst/>
                <a:latin typeface="Calibri" panose="020F0502020204030204" pitchFamily="34" charset="0"/>
                <a:ea typeface="Calibri" panose="020F0502020204030204" pitchFamily="34" charset="0"/>
              </a:rPr>
            </a:br>
            <a:br>
              <a:rPr lang="en-GB" sz="3200" b="1" dirty="0">
                <a:solidFill>
                  <a:srgbClr val="FF0000"/>
                </a:solidFill>
                <a:effectLst/>
                <a:latin typeface="Calibri" panose="020F0502020204030204" pitchFamily="34" charset="0"/>
                <a:ea typeface="Calibri" panose="020F0502020204030204" pitchFamily="34" charset="0"/>
              </a:rPr>
            </a:br>
            <a:br>
              <a:rPr lang="en-GB" sz="3200" b="1" dirty="0">
                <a:solidFill>
                  <a:srgbClr val="FF0000"/>
                </a:solidFill>
                <a:effectLst/>
                <a:latin typeface="Calibri" panose="020F0502020204030204" pitchFamily="34" charset="0"/>
                <a:ea typeface="Calibri" panose="020F0502020204030204" pitchFamily="34" charset="0"/>
              </a:rPr>
            </a:br>
            <a:br>
              <a:rPr lang="en-GB" sz="3200" b="1" dirty="0">
                <a:solidFill>
                  <a:srgbClr val="FF0000"/>
                </a:solidFill>
                <a:effectLst/>
                <a:latin typeface="Calibri" panose="020F0502020204030204" pitchFamily="34" charset="0"/>
                <a:ea typeface="Calibri" panose="020F0502020204030204" pitchFamily="34" charset="0"/>
              </a:rPr>
            </a:br>
            <a:br>
              <a:rPr lang="en-GB" sz="3200" b="1" dirty="0">
                <a:solidFill>
                  <a:srgbClr val="FF0000"/>
                </a:solidFill>
                <a:effectLst/>
                <a:latin typeface="Calibri" panose="020F0502020204030204" pitchFamily="34" charset="0"/>
                <a:ea typeface="Calibri" panose="020F0502020204030204" pitchFamily="34" charset="0"/>
              </a:rPr>
            </a:br>
            <a:br>
              <a:rPr lang="en-GB" sz="3200" b="1" dirty="0">
                <a:solidFill>
                  <a:srgbClr val="FF0000"/>
                </a:solidFill>
                <a:effectLst/>
                <a:latin typeface="Calibri" panose="020F0502020204030204" pitchFamily="34" charset="0"/>
                <a:ea typeface="Calibri" panose="020F0502020204030204" pitchFamily="34" charset="0"/>
              </a:rPr>
            </a:br>
            <a:br>
              <a:rPr lang="en-GB" sz="3200" b="1" dirty="0">
                <a:solidFill>
                  <a:srgbClr val="FF0000"/>
                </a:solidFill>
                <a:effectLst/>
                <a:latin typeface="Calibri" panose="020F0502020204030204" pitchFamily="34" charset="0"/>
                <a:ea typeface="Calibri" panose="020F0502020204030204" pitchFamily="34" charset="0"/>
              </a:rPr>
            </a:br>
            <a:r>
              <a:rPr lang="en-GB" sz="3200" b="1" dirty="0">
                <a:solidFill>
                  <a:srgbClr val="FF0000"/>
                </a:solidFill>
                <a:effectLst/>
                <a:latin typeface="Calibri" panose="020F0502020204030204" pitchFamily="34" charset="0"/>
                <a:ea typeface="Calibri" panose="020F0502020204030204" pitchFamily="34" charset="0"/>
              </a:rPr>
              <a:t>CDPF On-line Disability Equality Capacity Building </a:t>
            </a:r>
            <a:br>
              <a:rPr lang="en-GB" sz="3200" b="1" dirty="0">
                <a:solidFill>
                  <a:srgbClr val="FF0000"/>
                </a:solidFill>
                <a:effectLst/>
                <a:latin typeface="Calibri" panose="020F0502020204030204" pitchFamily="34" charset="0"/>
                <a:ea typeface="Calibri" panose="020F0502020204030204" pitchFamily="34" charset="0"/>
              </a:rPr>
            </a:br>
            <a:r>
              <a:rPr lang="en-GB" sz="3200" b="1" dirty="0">
                <a:solidFill>
                  <a:srgbClr val="FF0000"/>
                </a:solidFill>
                <a:effectLst/>
                <a:latin typeface="Calibri" panose="020F0502020204030204" pitchFamily="34" charset="0"/>
                <a:ea typeface="Calibri" panose="020F0502020204030204" pitchFamily="34" charset="0"/>
              </a:rPr>
              <a:t>Course 2021</a:t>
            </a:r>
            <a:br>
              <a:rPr lang="en-GB" sz="3200" b="1" dirty="0">
                <a:solidFill>
                  <a:srgbClr val="FF0000"/>
                </a:solidFill>
                <a:effectLst/>
                <a:latin typeface="Calibri" panose="020F0502020204030204" pitchFamily="34" charset="0"/>
                <a:ea typeface="Calibri" panose="020F0502020204030204" pitchFamily="34" charset="0"/>
              </a:rPr>
            </a:br>
            <a:r>
              <a:rPr lang="en-GB" sz="3200" b="1" dirty="0">
                <a:solidFill>
                  <a:srgbClr val="FF0000"/>
                </a:solidFill>
                <a:effectLst/>
                <a:latin typeface="Calibri" panose="020F0502020204030204" pitchFamily="34" charset="0"/>
                <a:ea typeface="Calibri" panose="020F0502020204030204" pitchFamily="34" charset="0"/>
              </a:rPr>
              <a:t>On - line Presentation</a:t>
            </a:r>
            <a:br>
              <a:rPr lang="en-GB" sz="3200" b="1" dirty="0">
                <a:solidFill>
                  <a:srgbClr val="000000"/>
                </a:solidFill>
                <a:effectLst/>
                <a:latin typeface="Calibri" panose="020F0502020204030204" pitchFamily="34" charset="0"/>
                <a:ea typeface="Calibri" panose="020F0502020204030204" pitchFamily="34" charset="0"/>
              </a:rPr>
            </a:br>
            <a:r>
              <a:rPr lang="en-GB" sz="3100" b="1" dirty="0">
                <a:effectLst/>
                <a:latin typeface="Calibri" panose="020F0502020204030204" pitchFamily="34" charset="0"/>
                <a:ea typeface="Times New Roman" panose="02020603050405020304" pitchFamily="18" charset="0"/>
                <a:cs typeface="Calibri" panose="020F0502020204030204" pitchFamily="34" charset="0"/>
              </a:rPr>
              <a:t>Module 4 - Innovation Access &amp; Assistive Devices </a:t>
            </a:r>
            <a:endParaRPr lang="en-GB" sz="3100" dirty="0"/>
          </a:p>
        </p:txBody>
      </p:sp>
      <p:sp>
        <p:nvSpPr>
          <p:cNvPr id="3" name="Subtitle 2">
            <a:extLst>
              <a:ext uri="{FF2B5EF4-FFF2-40B4-BE49-F238E27FC236}">
                <a16:creationId xmlns:a16="http://schemas.microsoft.com/office/drawing/2014/main" id="{30621D22-4415-4650-A5FA-ADBD1832F13B}"/>
              </a:ext>
            </a:extLst>
          </p:cNvPr>
          <p:cNvSpPr>
            <a:spLocks noGrp="1"/>
          </p:cNvSpPr>
          <p:nvPr>
            <p:ph type="subTitle" idx="1"/>
          </p:nvPr>
        </p:nvSpPr>
        <p:spPr>
          <a:xfrm>
            <a:off x="1438979" y="3428999"/>
            <a:ext cx="9044696" cy="2105025"/>
          </a:xfrm>
        </p:spPr>
        <p:txBody>
          <a:bodyPr>
            <a:normAutofit fontScale="92500"/>
          </a:bodyPr>
          <a:lstStyle/>
          <a:p>
            <a:r>
              <a:rPr lang="en-GB" b="1" dirty="0"/>
              <a:t>Presenters</a:t>
            </a:r>
          </a:p>
          <a:p>
            <a:r>
              <a:rPr lang="en-GB" b="1" dirty="0"/>
              <a:t>Richard Rieser General Secretary </a:t>
            </a:r>
            <a:r>
              <a:rPr lang="en-GB" b="1" dirty="0">
                <a:hlinkClick r:id="rId2">
                  <a:extLst>
                    <a:ext uri="{A12FA001-AC4F-418D-AE19-62706E023703}">
                      <ahyp:hlinkClr xmlns:ahyp="http://schemas.microsoft.com/office/drawing/2018/hyperlinkcolor" val="tx"/>
                    </a:ext>
                  </a:extLst>
                </a:hlinkClick>
              </a:rPr>
              <a:t>r.rieser@gmail.com</a:t>
            </a:r>
            <a:r>
              <a:rPr lang="en-GB" b="1" dirty="0"/>
              <a:t> </a:t>
            </a:r>
          </a:p>
          <a:p>
            <a:r>
              <a:rPr lang="en-GB" b="1" dirty="0"/>
              <a:t>Sarah Kamau Acting Chair CDPF, </a:t>
            </a:r>
            <a:r>
              <a:rPr lang="en-GB" b="1" i="0" dirty="0">
                <a:effectLst/>
              </a:rPr>
              <a:t> United Disabled Persons </a:t>
            </a:r>
            <a:r>
              <a:rPr lang="en-GB" b="1" dirty="0"/>
              <a:t>Kenya ,</a:t>
            </a:r>
          </a:p>
          <a:p>
            <a:r>
              <a:rPr lang="en-GB" b="1" dirty="0"/>
              <a:t>Nathalie Murphy CDPF Exec., Caribbean, Steve Estey CDPF Exec., Canada  </a:t>
            </a:r>
            <a:r>
              <a:rPr lang="en-GB" b="1" i="0" dirty="0">
                <a:effectLst/>
              </a:rPr>
              <a:t>Dickson Mveyange, CDPF Exec., Tanzanian Association of the Deaf</a:t>
            </a:r>
            <a:endParaRPr lang="en-GB" b="1" dirty="0"/>
          </a:p>
          <a:p>
            <a:endParaRPr lang="en-GB" dirty="0"/>
          </a:p>
          <a:p>
            <a:endParaRPr lang="en-GB" dirty="0"/>
          </a:p>
        </p:txBody>
      </p:sp>
      <p:grpSp>
        <p:nvGrpSpPr>
          <p:cNvPr id="4" name="Group 3">
            <a:extLst>
              <a:ext uri="{FF2B5EF4-FFF2-40B4-BE49-F238E27FC236}">
                <a16:creationId xmlns:a16="http://schemas.microsoft.com/office/drawing/2014/main" id="{B098180B-2020-45B3-BB8B-56D235B3FCC3}"/>
              </a:ext>
            </a:extLst>
          </p:cNvPr>
          <p:cNvGrpSpPr/>
          <p:nvPr/>
        </p:nvGrpSpPr>
        <p:grpSpPr>
          <a:xfrm>
            <a:off x="7829550" y="301502"/>
            <a:ext cx="3525061" cy="632567"/>
            <a:chOff x="3302178" y="118642"/>
            <a:chExt cx="2556993" cy="632678"/>
          </a:xfrm>
        </p:grpSpPr>
        <p:sp>
          <p:nvSpPr>
            <p:cNvPr id="6" name="Rectangle 5">
              <a:extLst>
                <a:ext uri="{FF2B5EF4-FFF2-40B4-BE49-F238E27FC236}">
                  <a16:creationId xmlns:a16="http://schemas.microsoft.com/office/drawing/2014/main" id="{B2DB0D40-BD26-4448-8D83-AE88F42A35A9}"/>
                </a:ext>
              </a:extLst>
            </p:cNvPr>
            <p:cNvSpPr/>
            <p:nvPr/>
          </p:nvSpPr>
          <p:spPr>
            <a:xfrm>
              <a:off x="3302178" y="118642"/>
              <a:ext cx="1709707" cy="419317"/>
            </a:xfrm>
            <a:prstGeom prst="rect">
              <a:avLst/>
            </a:prstGeom>
            <a:ln>
              <a:noFill/>
            </a:ln>
          </p:spPr>
          <p:txBody>
            <a:bodyPr vert="horz" lIns="0" tIns="0" rIns="0" bIns="0" rtlCol="0">
              <a:noAutofit/>
            </a:bodyPr>
            <a:lstStyle/>
            <a:p>
              <a:pPr>
                <a:lnSpc>
                  <a:spcPct val="107000"/>
                </a:lnSpc>
                <a:spcAft>
                  <a:spcPts val="800"/>
                </a:spcAft>
              </a:pPr>
              <a:r>
                <a:rPr lang="en-GB" sz="2000" dirty="0">
                  <a:solidFill>
                    <a:srgbClr val="0000FF"/>
                  </a:solidFill>
                  <a:effectLst/>
                  <a:latin typeface="Trebuchet MS" panose="020B0603020202020204" pitchFamily="34" charset="0"/>
                  <a:ea typeface="Trebuchet MS" panose="020B0603020202020204" pitchFamily="34" charset="0"/>
                  <a:cs typeface="Trebuchet MS" panose="020B0603020202020204" pitchFamily="34" charset="0"/>
                </a:rPr>
                <a:t>Commonwealth</a:t>
              </a:r>
              <a:r>
                <a:rPr lang="en-GB" sz="1400" dirty="0">
                  <a:solidFill>
                    <a:srgbClr val="0000FF"/>
                  </a:solidFill>
                  <a:effectLst/>
                  <a:latin typeface="Trebuchet MS" panose="020B0603020202020204" pitchFamily="34" charset="0"/>
                  <a:ea typeface="Trebuchet MS" panose="020B0603020202020204" pitchFamily="34" charset="0"/>
                  <a:cs typeface="Trebuchet MS" panose="020B0603020202020204" pitchFamily="34" charset="0"/>
                </a:rPr>
                <a:t> </a:t>
              </a:r>
              <a:endParaRPr lang="en-GB" sz="1100" dirty="0">
                <a:solidFill>
                  <a:srgbClr val="000000"/>
                </a:solidFill>
                <a:effectLst/>
                <a:latin typeface="Calibri" panose="020F0502020204030204" pitchFamily="34" charset="0"/>
                <a:ea typeface="Calibri" panose="020F0502020204030204" pitchFamily="34" charset="0"/>
              </a:endParaRPr>
            </a:p>
          </p:txBody>
        </p:sp>
        <p:sp>
          <p:nvSpPr>
            <p:cNvPr id="7" name="Rectangle 6">
              <a:extLst>
                <a:ext uri="{FF2B5EF4-FFF2-40B4-BE49-F238E27FC236}">
                  <a16:creationId xmlns:a16="http://schemas.microsoft.com/office/drawing/2014/main" id="{311FE382-BB07-43FE-AA2E-F0DD9283B8B0}"/>
                </a:ext>
              </a:extLst>
            </p:cNvPr>
            <p:cNvSpPr/>
            <p:nvPr/>
          </p:nvSpPr>
          <p:spPr>
            <a:xfrm>
              <a:off x="3302178" y="524430"/>
              <a:ext cx="2556993" cy="226890"/>
            </a:xfrm>
            <a:prstGeom prst="rect">
              <a:avLst/>
            </a:prstGeom>
            <a:ln>
              <a:noFill/>
            </a:ln>
          </p:spPr>
          <p:txBody>
            <a:bodyPr vert="horz" lIns="0" tIns="0" rIns="0" bIns="0" rtlCol="0">
              <a:noAutofit/>
            </a:bodyPr>
            <a:lstStyle/>
            <a:p>
              <a:pPr>
                <a:lnSpc>
                  <a:spcPct val="107000"/>
                </a:lnSpc>
                <a:spcAft>
                  <a:spcPts val="800"/>
                </a:spcAft>
              </a:pPr>
              <a:r>
                <a:rPr lang="en-GB" sz="2000" dirty="0">
                  <a:solidFill>
                    <a:srgbClr val="0000FF"/>
                  </a:solidFill>
                  <a:latin typeface="Trebuchet MS" panose="020B0603020202020204" pitchFamily="34" charset="0"/>
                  <a:ea typeface="Trebuchet MS" panose="020B0603020202020204" pitchFamily="34" charset="0"/>
                  <a:cs typeface="Trebuchet MS" panose="020B0603020202020204" pitchFamily="34" charset="0"/>
                </a:rPr>
                <a:t>Disabled </a:t>
              </a:r>
              <a:r>
                <a:rPr lang="en-GB" sz="2000" dirty="0">
                  <a:solidFill>
                    <a:srgbClr val="0000FF"/>
                  </a:solidFill>
                  <a:effectLst/>
                  <a:latin typeface="Trebuchet MS" panose="020B0603020202020204" pitchFamily="34" charset="0"/>
                  <a:ea typeface="Trebuchet MS" panose="020B0603020202020204" pitchFamily="34" charset="0"/>
                  <a:cs typeface="Trebuchet MS" panose="020B0603020202020204" pitchFamily="34" charset="0"/>
                </a:rPr>
                <a:t>People’s</a:t>
              </a:r>
              <a:r>
                <a:rPr lang="en-GB" sz="1400" dirty="0">
                  <a:solidFill>
                    <a:srgbClr val="0000FF"/>
                  </a:solidFill>
                  <a:effectLst/>
                  <a:latin typeface="Trebuchet MS" panose="020B0603020202020204" pitchFamily="34" charset="0"/>
                  <a:ea typeface="Trebuchet MS" panose="020B0603020202020204" pitchFamily="34" charset="0"/>
                  <a:cs typeface="Trebuchet MS" panose="020B0603020202020204" pitchFamily="34" charset="0"/>
                </a:rPr>
                <a:t> </a:t>
              </a:r>
              <a:r>
                <a:rPr lang="en-GB" sz="2000" dirty="0">
                  <a:solidFill>
                    <a:srgbClr val="0000FF"/>
                  </a:solidFill>
                  <a:effectLst/>
                  <a:latin typeface="Trebuchet MS" panose="020B0603020202020204" pitchFamily="34" charset="0"/>
                  <a:ea typeface="Trebuchet MS" panose="020B0603020202020204" pitchFamily="34" charset="0"/>
                  <a:cs typeface="Trebuchet MS" panose="020B0603020202020204" pitchFamily="34" charset="0"/>
                </a:rPr>
                <a:t>Forum</a:t>
              </a:r>
              <a:endParaRPr lang="en-GB" sz="1100" dirty="0">
                <a:solidFill>
                  <a:srgbClr val="000000"/>
                </a:solidFill>
                <a:effectLst/>
                <a:latin typeface="Calibri" panose="020F0502020204030204" pitchFamily="34" charset="0"/>
                <a:ea typeface="Calibri" panose="020F0502020204030204" pitchFamily="34" charset="0"/>
              </a:endParaRPr>
            </a:p>
          </p:txBody>
        </p:sp>
      </p:grpSp>
      <p:sp>
        <p:nvSpPr>
          <p:cNvPr id="8" name="TextBox 7">
            <a:extLst>
              <a:ext uri="{FF2B5EF4-FFF2-40B4-BE49-F238E27FC236}">
                <a16:creationId xmlns:a16="http://schemas.microsoft.com/office/drawing/2014/main" id="{7FAD7CAF-E093-4C13-BAC6-0F0BC0541A25}"/>
              </a:ext>
            </a:extLst>
          </p:cNvPr>
          <p:cNvSpPr txBox="1"/>
          <p:nvPr/>
        </p:nvSpPr>
        <p:spPr>
          <a:xfrm>
            <a:off x="173432" y="5686995"/>
            <a:ext cx="1425046" cy="646331"/>
          </a:xfrm>
          <a:prstGeom prst="rect">
            <a:avLst/>
          </a:prstGeom>
          <a:noFill/>
        </p:spPr>
        <p:txBody>
          <a:bodyPr wrap="square" rtlCol="0">
            <a:spAutoFit/>
          </a:bodyPr>
          <a:lstStyle/>
          <a:p>
            <a:r>
              <a:rPr lang="en-GB" dirty="0"/>
              <a:t>Supported </a:t>
            </a:r>
          </a:p>
          <a:p>
            <a:r>
              <a:rPr lang="en-GB" dirty="0"/>
              <a:t>&amp; Funded by</a:t>
            </a:r>
          </a:p>
        </p:txBody>
      </p:sp>
      <p:pic>
        <p:nvPicPr>
          <p:cNvPr id="9" name="Picture 8">
            <a:extLst>
              <a:ext uri="{FF2B5EF4-FFF2-40B4-BE49-F238E27FC236}">
                <a16:creationId xmlns:a16="http://schemas.microsoft.com/office/drawing/2014/main" id="{F2D0BC2A-3429-4D4E-A155-25541D3E6237}"/>
              </a:ext>
            </a:extLst>
          </p:cNvPr>
          <p:cNvPicPr/>
          <p:nvPr/>
        </p:nvPicPr>
        <p:blipFill>
          <a:blip r:embed="rId3"/>
          <a:stretch>
            <a:fillRect/>
          </a:stretch>
        </p:blipFill>
        <p:spPr>
          <a:xfrm>
            <a:off x="2118169" y="5722678"/>
            <a:ext cx="3035682" cy="771009"/>
          </a:xfrm>
          <a:prstGeom prst="rect">
            <a:avLst/>
          </a:prstGeom>
        </p:spPr>
      </p:pic>
      <p:pic>
        <p:nvPicPr>
          <p:cNvPr id="10" name="image2.jpeg" descr="Text  Description automatically generated ">
            <a:extLst>
              <a:ext uri="{FF2B5EF4-FFF2-40B4-BE49-F238E27FC236}">
                <a16:creationId xmlns:a16="http://schemas.microsoft.com/office/drawing/2014/main" id="{85DA7EEE-6436-4916-B883-18647B52FE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1327" y="5773348"/>
            <a:ext cx="2755335" cy="81621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picture containing text, clipart&#10;&#10;Description automatically generated">
            <a:extLst>
              <a:ext uri="{FF2B5EF4-FFF2-40B4-BE49-F238E27FC236}">
                <a16:creationId xmlns:a16="http://schemas.microsoft.com/office/drawing/2014/main" id="{4E8DBDAB-83CC-44A5-ACAF-BB17702906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42478" y="5460527"/>
            <a:ext cx="1158811" cy="1158811"/>
          </a:xfrm>
          <a:prstGeom prst="rect">
            <a:avLst/>
          </a:prstGeom>
        </p:spPr>
      </p:pic>
      <p:pic>
        <p:nvPicPr>
          <p:cNvPr id="12" name="Picture 11">
            <a:extLst>
              <a:ext uri="{FF2B5EF4-FFF2-40B4-BE49-F238E27FC236}">
                <a16:creationId xmlns:a16="http://schemas.microsoft.com/office/drawing/2014/main" id="{85CD0B13-21CA-44D0-8F44-4148CB12D27B}"/>
              </a:ext>
            </a:extLst>
          </p:cNvPr>
          <p:cNvPicPr/>
          <p:nvPr/>
        </p:nvPicPr>
        <p:blipFill>
          <a:blip r:embed="rId6"/>
          <a:stretch>
            <a:fillRect/>
          </a:stretch>
        </p:blipFill>
        <p:spPr>
          <a:xfrm>
            <a:off x="10690289" y="180976"/>
            <a:ext cx="1158811" cy="1158810"/>
          </a:xfrm>
          <a:prstGeom prst="rect">
            <a:avLst/>
          </a:prstGeom>
        </p:spPr>
      </p:pic>
    </p:spTree>
    <p:extLst>
      <p:ext uri="{BB962C8B-B14F-4D97-AF65-F5344CB8AC3E}">
        <p14:creationId xmlns:p14="http://schemas.microsoft.com/office/powerpoint/2010/main" val="14441049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0EE55-552D-475B-A8BC-595BC9DC192C}"/>
              </a:ext>
            </a:extLst>
          </p:cNvPr>
          <p:cNvSpPr>
            <a:spLocks noGrp="1"/>
          </p:cNvSpPr>
          <p:nvPr>
            <p:ph type="title"/>
          </p:nvPr>
        </p:nvSpPr>
        <p:spPr>
          <a:xfrm>
            <a:off x="495300" y="33342"/>
            <a:ext cx="10515600" cy="659404"/>
          </a:xfrm>
        </p:spPr>
        <p:txBody>
          <a:bodyPr>
            <a:normAutofit fontScale="90000"/>
          </a:bodyPr>
          <a:lstStyle/>
          <a:p>
            <a:r>
              <a:rPr lang="en-GB" b="1" dirty="0" err="1">
                <a:solidFill>
                  <a:srgbClr val="FF0000"/>
                </a:solidFill>
              </a:rPr>
              <a:t>Hajot</a:t>
            </a:r>
            <a:r>
              <a:rPr lang="en-GB" b="1" dirty="0">
                <a:solidFill>
                  <a:srgbClr val="FF0000"/>
                </a:solidFill>
              </a:rPr>
              <a:t>, </a:t>
            </a:r>
            <a:r>
              <a:rPr lang="en-GB" b="1" dirty="0" err="1">
                <a:solidFill>
                  <a:srgbClr val="FF0000"/>
                </a:solidFill>
              </a:rPr>
              <a:t>Amritsar,India</a:t>
            </a:r>
            <a:r>
              <a:rPr lang="en-GB" b="1" dirty="0">
                <a:solidFill>
                  <a:srgbClr val="FF0000"/>
                </a:solidFill>
              </a:rPr>
              <a:t> –Why My Wheelchair is vital</a:t>
            </a:r>
          </a:p>
        </p:txBody>
      </p:sp>
      <p:sp>
        <p:nvSpPr>
          <p:cNvPr id="4" name="Rectangle 1">
            <a:extLst>
              <a:ext uri="{FF2B5EF4-FFF2-40B4-BE49-F238E27FC236}">
                <a16:creationId xmlns:a16="http://schemas.microsoft.com/office/drawing/2014/main" id="{A50F2DEF-5037-41E7-B9A1-98C26B0CA2C7}"/>
              </a:ext>
            </a:extLst>
          </p:cNvPr>
          <p:cNvSpPr>
            <a:spLocks noGrp="1" noChangeArrowheads="1"/>
          </p:cNvSpPr>
          <p:nvPr>
            <p:ph idx="1"/>
          </p:nvPr>
        </p:nvSpPr>
        <p:spPr bwMode="auto">
          <a:xfrm>
            <a:off x="323215" y="729255"/>
            <a:ext cx="11249025" cy="332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indent="0" eaLnBrk="0" fontAlgn="base" hangingPunct="0">
              <a:lnSpc>
                <a:spcPct val="100000"/>
              </a:lnSpc>
              <a:spcBef>
                <a:spcPct val="0"/>
              </a:spcBef>
              <a:spcAft>
                <a:spcPct val="0"/>
              </a:spcAft>
              <a:buNone/>
            </a:pPr>
            <a:r>
              <a:rPr lang="en-GB" sz="1600" b="1" i="0" dirty="0">
                <a:effectLst/>
                <a:latin typeface="Arial" panose="020B0604020202020204" pitchFamily="34" charset="0"/>
              </a:rPr>
              <a:t>He has cerebral palsy; he can speak and understand, but he cannot walk and has weak hands.  When </a:t>
            </a:r>
            <a:r>
              <a:rPr lang="en-GB" sz="1600" b="1" i="0" dirty="0" err="1">
                <a:effectLst/>
                <a:latin typeface="Arial" panose="020B0604020202020204" pitchFamily="34" charset="0"/>
              </a:rPr>
              <a:t>Harjot</a:t>
            </a:r>
            <a:r>
              <a:rPr lang="en-GB" sz="1600" b="1" i="0" dirty="0">
                <a:effectLst/>
                <a:latin typeface="Arial" panose="020B0604020202020204" pitchFamily="34" charset="0"/>
              </a:rPr>
              <a:t> was three and half years old his father died, and his mother abandoned him because of his impairment .</a:t>
            </a:r>
          </a:p>
          <a:p>
            <a:pPr marL="0" indent="0" algn="l">
              <a:buNone/>
            </a:pPr>
            <a:r>
              <a:rPr lang="en-GB" sz="1600" b="0" i="0" dirty="0">
                <a:solidFill>
                  <a:srgbClr val="222222"/>
                </a:solidFill>
                <a:effectLst/>
                <a:latin typeface="Arial" panose="020B0604020202020204" pitchFamily="34" charset="0"/>
              </a:rPr>
              <a:t>Before receiving support from Motivation, </a:t>
            </a:r>
            <a:r>
              <a:rPr lang="en-GB" sz="1600" b="0" i="0" dirty="0" err="1">
                <a:solidFill>
                  <a:srgbClr val="222222"/>
                </a:solidFill>
                <a:effectLst/>
                <a:latin typeface="Arial" panose="020B0604020202020204" pitchFamily="34" charset="0"/>
              </a:rPr>
              <a:t>Harjot</a:t>
            </a:r>
            <a:r>
              <a:rPr lang="en-GB" sz="1600" b="0" i="0" dirty="0">
                <a:solidFill>
                  <a:srgbClr val="222222"/>
                </a:solidFill>
                <a:effectLst/>
                <a:latin typeface="Arial" panose="020B0604020202020204" pitchFamily="34" charset="0"/>
              </a:rPr>
              <a:t> was supported by carers. He used to crawl to get around, which was hurting his hands and legs. He is also unable to sit upright without support, so he couldn’t use his hands for other tasks. </a:t>
            </a:r>
            <a:r>
              <a:rPr lang="en-GB" sz="1600" b="0" i="0" dirty="0" err="1">
                <a:solidFill>
                  <a:srgbClr val="222222"/>
                </a:solidFill>
                <a:effectLst/>
                <a:latin typeface="Arial" panose="020B0604020202020204" pitchFamily="34" charset="0"/>
              </a:rPr>
              <a:t>Harjot</a:t>
            </a:r>
            <a:r>
              <a:rPr lang="en-GB" sz="1600" b="0" i="0" dirty="0">
                <a:solidFill>
                  <a:srgbClr val="222222"/>
                </a:solidFill>
                <a:effectLst/>
                <a:latin typeface="Arial" panose="020B0604020202020204" pitchFamily="34" charset="0"/>
              </a:rPr>
              <a:t> was given a wheelchair, but it was too big for him.  He couldn’t push himself, and when someone else moved him around in it he felt unstable.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GB" sz="1600" b="0" i="0" dirty="0">
                <a:solidFill>
                  <a:srgbClr val="222222"/>
                </a:solidFill>
                <a:effectLst/>
                <a:latin typeface="Arial" panose="020B0604020202020204" pitchFamily="34" charset="0"/>
              </a:rPr>
              <a:t>After receiving a Moti-Go wheelchair from Motivation, </a:t>
            </a:r>
            <a:r>
              <a:rPr lang="en-GB" sz="1600" b="0" i="0" dirty="0" err="1">
                <a:solidFill>
                  <a:srgbClr val="222222"/>
                </a:solidFill>
                <a:effectLst/>
                <a:latin typeface="Arial" panose="020B0604020202020204" pitchFamily="34" charset="0"/>
              </a:rPr>
              <a:t>Harjot</a:t>
            </a:r>
            <a:r>
              <a:rPr lang="en-GB" sz="1600" b="0" i="0" dirty="0">
                <a:solidFill>
                  <a:srgbClr val="222222"/>
                </a:solidFill>
                <a:effectLst/>
                <a:latin typeface="Arial" panose="020B0604020202020204" pitchFamily="34" charset="0"/>
              </a:rPr>
              <a:t> is very happy and is able to </a:t>
            </a:r>
          </a:p>
          <a:p>
            <a:pPr marL="0" marR="0" lvl="0" indent="0" algn="l" defTabSz="914400" rtl="0" eaLnBrk="0" fontAlgn="base" latinLnBrk="0" hangingPunct="0">
              <a:lnSpc>
                <a:spcPct val="100000"/>
              </a:lnSpc>
              <a:spcBef>
                <a:spcPct val="0"/>
              </a:spcBef>
              <a:spcAft>
                <a:spcPct val="0"/>
              </a:spcAft>
              <a:buClrTx/>
              <a:buSzTx/>
              <a:buFontTx/>
              <a:buNone/>
              <a:tabLst/>
            </a:pPr>
            <a:r>
              <a:rPr lang="en-GB" sz="1600" b="0" i="0" dirty="0">
                <a:solidFill>
                  <a:srgbClr val="222222"/>
                </a:solidFill>
                <a:effectLst/>
                <a:latin typeface="Arial" panose="020B0604020202020204" pitchFamily="34" charset="0"/>
              </a:rPr>
              <a:t>move around by himself.  He now has good postural support, which means he can use his hands </a:t>
            </a:r>
          </a:p>
          <a:p>
            <a:pPr marL="0" marR="0" lvl="0" indent="0" algn="l" defTabSz="914400" rtl="0" eaLnBrk="0" fontAlgn="base" latinLnBrk="0" hangingPunct="0">
              <a:lnSpc>
                <a:spcPct val="100000"/>
              </a:lnSpc>
              <a:spcBef>
                <a:spcPct val="0"/>
              </a:spcBef>
              <a:spcAft>
                <a:spcPct val="0"/>
              </a:spcAft>
              <a:buClrTx/>
              <a:buSzTx/>
              <a:buFontTx/>
              <a:buNone/>
              <a:tabLst/>
            </a:pPr>
            <a:r>
              <a:rPr lang="en-GB" sz="1600" b="0" i="0" dirty="0">
                <a:solidFill>
                  <a:srgbClr val="222222"/>
                </a:solidFill>
                <a:effectLst/>
                <a:latin typeface="Arial" panose="020B0604020202020204" pitchFamily="34" charset="0"/>
              </a:rPr>
              <a:t>for other tasks. And, thanks to the removable tray on his new wheelchair, he is now able to eat by himself,  and participate in school activities. Now he has high hopes for his future</a:t>
            </a:r>
            <a:endParaRPr lang="en-US" altLang="en-US" sz="1600"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FF0000"/>
                </a:solidFill>
                <a:effectLst/>
                <a:latin typeface="Arial" panose="020B0604020202020204" pitchFamily="34" charset="0"/>
              </a:rPr>
              <a:t>“Without this wheelchair I was unable to sit straight and always seeking help from someone. Now I can sit on my own, move on my own, live on my own. I want to study well and play well”.</a:t>
            </a:r>
          </a:p>
        </p:txBody>
      </p:sp>
      <p:pic>
        <p:nvPicPr>
          <p:cNvPr id="4099" name="Picture 3">
            <a:extLst>
              <a:ext uri="{FF2B5EF4-FFF2-40B4-BE49-F238E27FC236}">
                <a16:creationId xmlns:a16="http://schemas.microsoft.com/office/drawing/2014/main" id="{DA10F9D2-D147-48C0-B04F-5946C930DE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2975" y="4184560"/>
            <a:ext cx="3292475" cy="2594471"/>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a:extLst>
              <a:ext uri="{FF2B5EF4-FFF2-40B4-BE49-F238E27FC236}">
                <a16:creationId xmlns:a16="http://schemas.microsoft.com/office/drawing/2014/main" id="{F3EA15BF-AC32-4BCB-BF78-F4E1DB73B0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4088725"/>
            <a:ext cx="2021902" cy="269587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C191EFF-04B0-4283-831D-EF0E59770655}"/>
              </a:ext>
            </a:extLst>
          </p:cNvPr>
          <p:cNvSpPr txBox="1"/>
          <p:nvPr/>
        </p:nvSpPr>
        <p:spPr>
          <a:xfrm>
            <a:off x="8615680" y="4454424"/>
            <a:ext cx="2956560" cy="646331"/>
          </a:xfrm>
          <a:prstGeom prst="rect">
            <a:avLst/>
          </a:prstGeom>
          <a:noFill/>
        </p:spPr>
        <p:txBody>
          <a:bodyPr wrap="square" rtlCol="0">
            <a:spAutoFit/>
          </a:bodyPr>
          <a:lstStyle/>
          <a:p>
            <a:r>
              <a:rPr lang="en-GB"/>
              <a:t>https://www.motivation.org.uk/harjot-india</a:t>
            </a:r>
            <a:endParaRPr lang="en-GB" dirty="0"/>
          </a:p>
        </p:txBody>
      </p:sp>
      <p:pic>
        <p:nvPicPr>
          <p:cNvPr id="7" name="Picture 6">
            <a:extLst>
              <a:ext uri="{FF2B5EF4-FFF2-40B4-BE49-F238E27FC236}">
                <a16:creationId xmlns:a16="http://schemas.microsoft.com/office/drawing/2014/main" id="{ED762956-B0FD-448E-8F2E-9E79121C2A09}"/>
              </a:ext>
            </a:extLst>
          </p:cNvPr>
          <p:cNvPicPr/>
          <p:nvPr/>
        </p:nvPicPr>
        <p:blipFill>
          <a:blip r:embed="rId4"/>
          <a:stretch>
            <a:fillRect/>
          </a:stretch>
        </p:blipFill>
        <p:spPr>
          <a:xfrm>
            <a:off x="10535920" y="5436660"/>
            <a:ext cx="1158811" cy="1158810"/>
          </a:xfrm>
          <a:prstGeom prst="rect">
            <a:avLst/>
          </a:prstGeom>
        </p:spPr>
      </p:pic>
    </p:spTree>
    <p:extLst>
      <p:ext uri="{BB962C8B-B14F-4D97-AF65-F5344CB8AC3E}">
        <p14:creationId xmlns:p14="http://schemas.microsoft.com/office/powerpoint/2010/main" val="5238255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435C1-DC9B-421C-9A6B-8C9ED81FBCCD}"/>
              </a:ext>
            </a:extLst>
          </p:cNvPr>
          <p:cNvSpPr>
            <a:spLocks noGrp="1"/>
          </p:cNvSpPr>
          <p:nvPr>
            <p:ph type="title"/>
          </p:nvPr>
        </p:nvSpPr>
        <p:spPr>
          <a:xfrm>
            <a:off x="838200" y="365125"/>
            <a:ext cx="10515600" cy="720725"/>
          </a:xfrm>
        </p:spPr>
        <p:txBody>
          <a:bodyPr/>
          <a:lstStyle/>
          <a:p>
            <a:r>
              <a:rPr lang="en-GB" b="1" dirty="0">
                <a:solidFill>
                  <a:srgbClr val="FF0000"/>
                </a:solidFill>
              </a:rPr>
              <a:t>Stella, Nairobi, Kenya</a:t>
            </a:r>
          </a:p>
        </p:txBody>
      </p:sp>
      <p:sp>
        <p:nvSpPr>
          <p:cNvPr id="3" name="Content Placeholder 2">
            <a:extLst>
              <a:ext uri="{FF2B5EF4-FFF2-40B4-BE49-F238E27FC236}">
                <a16:creationId xmlns:a16="http://schemas.microsoft.com/office/drawing/2014/main" id="{A8EA0326-C4A9-437A-B7CB-891A3A9D3426}"/>
              </a:ext>
            </a:extLst>
          </p:cNvPr>
          <p:cNvSpPr>
            <a:spLocks noGrp="1"/>
          </p:cNvSpPr>
          <p:nvPr>
            <p:ph idx="1"/>
          </p:nvPr>
        </p:nvSpPr>
        <p:spPr>
          <a:xfrm>
            <a:off x="180975" y="1190625"/>
            <a:ext cx="11649075" cy="2365375"/>
          </a:xfrm>
        </p:spPr>
        <p:txBody>
          <a:bodyPr>
            <a:normAutofit/>
          </a:bodyPr>
          <a:lstStyle/>
          <a:p>
            <a:pPr algn="l"/>
            <a:r>
              <a:rPr lang="en-GB" sz="2000" b="0" i="0" dirty="0">
                <a:solidFill>
                  <a:srgbClr val="222222"/>
                </a:solidFill>
                <a:effectLst/>
                <a:latin typeface="Arial" panose="020B0604020202020204" pitchFamily="34" charset="0"/>
              </a:rPr>
              <a:t>Twenty-two year old Stella, from Nairobi, Kenya, was born with Spina Bifida. In 2018 she was fitted with a Motivation wheelchair and took part in our Job Seeking and Keeping Skills training. </a:t>
            </a:r>
          </a:p>
          <a:p>
            <a:pPr algn="l"/>
            <a:r>
              <a:rPr lang="en-GB" sz="2000" b="0" i="0" dirty="0">
                <a:solidFill>
                  <a:srgbClr val="222222"/>
                </a:solidFill>
                <a:effectLst/>
                <a:latin typeface="Arial" panose="020B0604020202020204" pitchFamily="34" charset="0"/>
              </a:rPr>
              <a:t>During COVID-19 our Kenyan team caught up with Stella over the phone and heard about the challenges she was facing.  She told us that “my studies have been paused, I can’t travel anywhere as am afraid to use public transport, because I will be putting myself at more risk of getting Coronavirus, as I need support to board the car, and currently it is very hard to access medical supplies like catheter that I need most”.</a:t>
            </a:r>
          </a:p>
          <a:p>
            <a:endParaRPr lang="en-GB" dirty="0"/>
          </a:p>
        </p:txBody>
      </p:sp>
      <p:pic>
        <p:nvPicPr>
          <p:cNvPr id="5124" name="Picture 4" descr="Stella demonstrates one of the stretches from her video">
            <a:extLst>
              <a:ext uri="{FF2B5EF4-FFF2-40B4-BE49-F238E27FC236}">
                <a16:creationId xmlns:a16="http://schemas.microsoft.com/office/drawing/2014/main" id="{A8BD7469-1497-4477-9333-9DD6CA29FE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86650" y="3391314"/>
            <a:ext cx="3867150" cy="286455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5D72693-7252-4B72-8933-9A43C7CDCC62}"/>
              </a:ext>
            </a:extLst>
          </p:cNvPr>
          <p:cNvSpPr txBox="1"/>
          <p:nvPr/>
        </p:nvSpPr>
        <p:spPr>
          <a:xfrm>
            <a:off x="361950" y="3429000"/>
            <a:ext cx="6450496" cy="2031325"/>
          </a:xfrm>
          <a:prstGeom prst="rect">
            <a:avLst/>
          </a:prstGeom>
          <a:noFill/>
        </p:spPr>
        <p:txBody>
          <a:bodyPr wrap="square" rtlCol="0">
            <a:spAutoFit/>
          </a:bodyPr>
          <a:lstStyle/>
          <a:p>
            <a:r>
              <a:rPr lang="en-GB" b="0" i="0">
                <a:solidFill>
                  <a:srgbClr val="222222"/>
                </a:solidFill>
                <a:effectLst/>
                <a:latin typeface="Arial" panose="020B0604020202020204" pitchFamily="34" charset="0"/>
              </a:rPr>
              <a:t>Stella has "recorded a video clip, which is circulating on social media, to support my peers on some of the exercises they can do at home to keep fit during this time of COVID-19 pandemic”. She felt this was important because “wheelchair user stay on the wheelchair for long, hence need some activities to keep them active and healthy, especially during the COVID-19 pandemic”.</a:t>
            </a:r>
            <a:endParaRPr lang="en-GB" dirty="0"/>
          </a:p>
        </p:txBody>
      </p:sp>
      <p:sp>
        <p:nvSpPr>
          <p:cNvPr id="7" name="TextBox 6">
            <a:extLst>
              <a:ext uri="{FF2B5EF4-FFF2-40B4-BE49-F238E27FC236}">
                <a16:creationId xmlns:a16="http://schemas.microsoft.com/office/drawing/2014/main" id="{929661C2-F021-4EA8-A5B6-04F0F7645651}"/>
              </a:ext>
            </a:extLst>
          </p:cNvPr>
          <p:cNvSpPr txBox="1"/>
          <p:nvPr/>
        </p:nvSpPr>
        <p:spPr>
          <a:xfrm>
            <a:off x="361950" y="5903103"/>
            <a:ext cx="6097656" cy="369332"/>
          </a:xfrm>
          <a:prstGeom prst="rect">
            <a:avLst/>
          </a:prstGeom>
          <a:noFill/>
        </p:spPr>
        <p:txBody>
          <a:bodyPr wrap="square">
            <a:spAutoFit/>
          </a:bodyPr>
          <a:lstStyle/>
          <a:p>
            <a:r>
              <a:rPr lang="en-GB" dirty="0"/>
              <a:t>https://www.motivation.org.uk/stellas-story</a:t>
            </a:r>
          </a:p>
        </p:txBody>
      </p:sp>
      <p:pic>
        <p:nvPicPr>
          <p:cNvPr id="8" name="Picture 7">
            <a:extLst>
              <a:ext uri="{FF2B5EF4-FFF2-40B4-BE49-F238E27FC236}">
                <a16:creationId xmlns:a16="http://schemas.microsoft.com/office/drawing/2014/main" id="{B12955B5-B0CB-4AD4-A9B4-D34C2A32494A}"/>
              </a:ext>
            </a:extLst>
          </p:cNvPr>
          <p:cNvPicPr/>
          <p:nvPr/>
        </p:nvPicPr>
        <p:blipFill>
          <a:blip r:embed="rId3"/>
          <a:stretch>
            <a:fillRect/>
          </a:stretch>
        </p:blipFill>
        <p:spPr>
          <a:xfrm>
            <a:off x="10668000" y="78080"/>
            <a:ext cx="1158811" cy="1158810"/>
          </a:xfrm>
          <a:prstGeom prst="rect">
            <a:avLst/>
          </a:prstGeom>
        </p:spPr>
      </p:pic>
    </p:spTree>
    <p:extLst>
      <p:ext uri="{BB962C8B-B14F-4D97-AF65-F5344CB8AC3E}">
        <p14:creationId xmlns:p14="http://schemas.microsoft.com/office/powerpoint/2010/main" val="29889067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6ECB3-E505-4F2B-AC83-A037390765B2}"/>
              </a:ext>
            </a:extLst>
          </p:cNvPr>
          <p:cNvSpPr>
            <a:spLocks noGrp="1"/>
          </p:cNvSpPr>
          <p:nvPr>
            <p:ph type="title"/>
          </p:nvPr>
        </p:nvSpPr>
        <p:spPr>
          <a:xfrm>
            <a:off x="838200" y="365126"/>
            <a:ext cx="5257800" cy="469762"/>
          </a:xfrm>
        </p:spPr>
        <p:txBody>
          <a:bodyPr>
            <a:normAutofit fontScale="90000"/>
          </a:bodyPr>
          <a:lstStyle/>
          <a:p>
            <a:br>
              <a:rPr lang="en-GB" b="1" i="0" dirty="0">
                <a:solidFill>
                  <a:srgbClr val="FF0000"/>
                </a:solidFill>
                <a:effectLst/>
                <a:latin typeface="Arial" panose="020B0604020202020204" pitchFamily="34" charset="0"/>
              </a:rPr>
            </a:br>
            <a:r>
              <a:rPr lang="en-GB" b="1" i="0" dirty="0" err="1">
                <a:solidFill>
                  <a:srgbClr val="FF0000"/>
                </a:solidFill>
                <a:effectLst/>
                <a:latin typeface="Arial" panose="020B0604020202020204" pitchFamily="34" charset="0"/>
              </a:rPr>
              <a:t>Waldah</a:t>
            </a:r>
            <a:r>
              <a:rPr lang="en-GB" b="1" i="0" dirty="0">
                <a:solidFill>
                  <a:srgbClr val="FF0000"/>
                </a:solidFill>
                <a:effectLst/>
                <a:latin typeface="Arial" panose="020B0604020202020204" pitchFamily="34" charset="0"/>
              </a:rPr>
              <a:t>, Uganda</a:t>
            </a:r>
            <a:br>
              <a:rPr lang="en-GB" b="1" i="0" dirty="0">
                <a:solidFill>
                  <a:srgbClr val="FF0000"/>
                </a:solidFill>
                <a:effectLst/>
                <a:latin typeface="Arial" panose="020B0604020202020204" pitchFamily="34" charset="0"/>
              </a:rPr>
            </a:br>
            <a:endParaRPr lang="en-GB" dirty="0">
              <a:solidFill>
                <a:srgbClr val="FF0000"/>
              </a:solidFill>
            </a:endParaRPr>
          </a:p>
        </p:txBody>
      </p:sp>
      <p:sp>
        <p:nvSpPr>
          <p:cNvPr id="4" name="Rectangle 1">
            <a:extLst>
              <a:ext uri="{FF2B5EF4-FFF2-40B4-BE49-F238E27FC236}">
                <a16:creationId xmlns:a16="http://schemas.microsoft.com/office/drawing/2014/main" id="{26F1C1CF-C468-44C7-BC02-499B40FA519E}"/>
              </a:ext>
            </a:extLst>
          </p:cNvPr>
          <p:cNvSpPr>
            <a:spLocks noGrp="1" noChangeArrowheads="1"/>
          </p:cNvSpPr>
          <p:nvPr>
            <p:ph idx="1"/>
          </p:nvPr>
        </p:nvSpPr>
        <p:spPr bwMode="auto">
          <a:xfrm>
            <a:off x="188844" y="1180880"/>
            <a:ext cx="8816611"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err="1">
                <a:ln>
                  <a:noFill/>
                </a:ln>
                <a:solidFill>
                  <a:srgbClr val="222222"/>
                </a:solidFill>
                <a:effectLst/>
                <a:latin typeface="Arial" panose="020B0604020202020204" pitchFamily="34" charset="0"/>
                <a:cs typeface="Arial" panose="020B0604020202020204" pitchFamily="34" charset="0"/>
              </a:rPr>
              <a:t>Waldah</a:t>
            </a:r>
            <a:r>
              <a:rPr kumimoji="0" lang="en-US" altLang="en-US" sz="20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 was just five months old when she was diagnosed with cerebral palsy. Family and friends believed the disability to be a curse, so they turned their backs on the baby and her mother, Lucy.</a:t>
            </a:r>
            <a:endParaRPr kumimoji="0" lang="en-US" altLang="en-US" sz="2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Arial" panose="020B0604020202020204" pitchFamily="34" charset="0"/>
              </a:rPr>
              <a:t>“The </a:t>
            </a:r>
            <a:r>
              <a:rPr kumimoji="0" lang="en-US" altLang="en-US" sz="2000" b="0" i="0" u="none" strike="noStrike" cap="none" normalizeH="0" baseline="0" dirty="0" err="1">
                <a:ln>
                  <a:noFill/>
                </a:ln>
                <a:solidFill>
                  <a:schemeClr val="tx1"/>
                </a:solidFill>
                <a:effectLst/>
                <a:latin typeface="Arial" panose="020B0604020202020204" pitchFamily="34" charset="0"/>
              </a:rPr>
              <a:t>neighbours</a:t>
            </a:r>
            <a:r>
              <a:rPr kumimoji="0" lang="en-US" altLang="en-US" sz="2000" b="0" i="0" u="none" strike="noStrike" cap="none" normalizeH="0" baseline="0" dirty="0">
                <a:ln>
                  <a:noFill/>
                </a:ln>
                <a:solidFill>
                  <a:schemeClr val="tx1"/>
                </a:solidFill>
                <a:effectLst/>
                <a:latin typeface="Arial" panose="020B0604020202020204" pitchFamily="34" charset="0"/>
              </a:rPr>
              <a:t> said I had produced a snake”.</a:t>
            </a:r>
            <a:r>
              <a:rPr lang="en-GB" sz="1400" b="0" i="0" dirty="0">
                <a:solidFill>
                  <a:srgbClr val="222222"/>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lang="en-GB" sz="2000" b="0" i="0" dirty="0">
                <a:solidFill>
                  <a:srgbClr val="222222"/>
                </a:solidFill>
                <a:effectLst/>
                <a:latin typeface="Arial" panose="020B0604020202020204" pitchFamily="34" charset="0"/>
              </a:rPr>
              <a:t>Lucy's boss told her to choose between her child and her job.  The pair had little hope for the future.</a:t>
            </a:r>
          </a:p>
          <a:p>
            <a:pPr marL="0" marR="0" lvl="0" indent="0" algn="l" defTabSz="914400" rtl="0" eaLnBrk="0" fontAlgn="base" latinLnBrk="0" hangingPunct="0">
              <a:lnSpc>
                <a:spcPct val="100000"/>
              </a:lnSpc>
              <a:spcBef>
                <a:spcPct val="0"/>
              </a:spcBef>
              <a:spcAft>
                <a:spcPct val="0"/>
              </a:spcAft>
              <a:buClrTx/>
              <a:buSzTx/>
              <a:buFontTx/>
              <a:buNone/>
              <a:tabLst/>
            </a:pPr>
            <a:r>
              <a:rPr lang="en-GB" sz="2000" b="0" i="0" dirty="0">
                <a:solidFill>
                  <a:srgbClr val="222222"/>
                </a:solidFill>
                <a:effectLst/>
                <a:latin typeface="Arial" panose="020B0604020202020204" pitchFamily="34" charset="0"/>
              </a:rPr>
              <a:t> 91% of disabled children in Uganda are not in school. </a:t>
            </a:r>
            <a:r>
              <a:rPr kumimoji="0" lang="en-GB" altLang="en-US" sz="2000" u="none" strike="noStrike" cap="none" normalizeH="0" baseline="0" dirty="0">
                <a:ln>
                  <a:noFill/>
                </a:ln>
                <a:solidFill>
                  <a:srgbClr val="222222"/>
                </a:solidFill>
                <a:latin typeface="Arial" panose="020B0604020202020204" pitchFamily="34" charset="0"/>
              </a:rPr>
              <a:t>Lucy tried to teach </a:t>
            </a:r>
            <a:r>
              <a:rPr lang="en-GB" altLang="en-US" sz="2000" dirty="0" err="1">
                <a:solidFill>
                  <a:srgbClr val="222222"/>
                </a:solidFill>
                <a:latin typeface="Arial" panose="020B0604020202020204" pitchFamily="34" charset="0"/>
              </a:rPr>
              <a:t>Waldah</a:t>
            </a:r>
            <a:r>
              <a:rPr lang="en-GB" altLang="en-US" sz="2000" dirty="0">
                <a:solidFill>
                  <a:srgbClr val="222222"/>
                </a:solidFill>
                <a:latin typeface="Arial" panose="020B0604020202020204" pitchFamily="34" charset="0"/>
              </a:rPr>
              <a:t> at home .</a:t>
            </a:r>
            <a:r>
              <a:rPr lang="en-GB" sz="2000" b="0" i="0" dirty="0">
                <a:solidFill>
                  <a:srgbClr val="222222"/>
                </a:solidFill>
                <a:effectLst/>
                <a:latin typeface="Arial" panose="020B0604020202020204" pitchFamily="34" charset="0"/>
              </a:rPr>
              <a:t> She was lucky to find a school &amp; teacher who could provide an  inclusive classroom for </a:t>
            </a:r>
            <a:r>
              <a:rPr lang="en-GB" sz="2000" b="0" i="0" dirty="0" err="1">
                <a:solidFill>
                  <a:srgbClr val="222222"/>
                </a:solidFill>
                <a:effectLst/>
                <a:latin typeface="Arial" panose="020B0604020202020204" pitchFamily="34" charset="0"/>
              </a:rPr>
              <a:t>Waldah</a:t>
            </a:r>
            <a:r>
              <a:rPr lang="en-GB" sz="2000" b="0" i="0" dirty="0">
                <a:solidFill>
                  <a:srgbClr val="222222"/>
                </a:solidFill>
                <a:effectLst/>
                <a:latin typeface="Arial" panose="020B0604020202020204" pitchFamily="34" charset="0"/>
              </a:rPr>
              <a:t> amongst other children.</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2000" u="none" strike="noStrike" cap="none" normalizeH="0" baseline="0" dirty="0">
              <a:ln>
                <a:noFill/>
              </a:ln>
              <a:solidFill>
                <a:srgbClr val="222222"/>
              </a:solidFill>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GB" altLang="en-US" sz="2000" b="0" i="0" dirty="0">
                <a:solidFill>
                  <a:srgbClr val="222222"/>
                </a:solidFill>
                <a:effectLst/>
                <a:latin typeface="Arial" panose="020B0604020202020204" pitchFamily="34" charset="0"/>
              </a:rPr>
              <a:t>Through mixing and playing with other children </a:t>
            </a:r>
            <a:r>
              <a:rPr lang="en-GB" altLang="en-US" sz="2000" b="0" i="0" dirty="0" err="1">
                <a:solidFill>
                  <a:srgbClr val="222222"/>
                </a:solidFill>
                <a:effectLst/>
                <a:latin typeface="Arial" panose="020B0604020202020204" pitchFamily="34" charset="0"/>
              </a:rPr>
              <a:t>Waldah</a:t>
            </a:r>
            <a:r>
              <a:rPr lang="en-GB" altLang="en-US" sz="2000" b="0" i="0" dirty="0">
                <a:solidFill>
                  <a:srgbClr val="222222"/>
                </a:solidFill>
                <a:effectLst/>
                <a:latin typeface="Arial" panose="020B0604020202020204" pitchFamily="34" charset="0"/>
              </a:rPr>
              <a:t> can now, 3 years later, speak and feed herself and is learning at school.</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000" u="none" strike="noStrike" cap="none" normalizeH="0" baseline="0" dirty="0">
                <a:ln>
                  <a:noFill/>
                </a:ln>
                <a:solidFill>
                  <a:srgbClr val="222222"/>
                </a:solidFill>
                <a:latin typeface="Arial" panose="020B0604020202020204" pitchFamily="34" charset="0"/>
              </a:rPr>
              <a:t>Programmes like Motivation </a:t>
            </a:r>
            <a:r>
              <a:rPr lang="en-GB" altLang="en-US" sz="2000" dirty="0">
                <a:solidFill>
                  <a:srgbClr val="222222"/>
                </a:solidFill>
                <a:latin typeface="Arial" panose="020B0604020202020204" pitchFamily="34" charset="0"/>
              </a:rPr>
              <a:t>All Stars will help her and </a:t>
            </a:r>
            <a:r>
              <a:rPr lang="en-GB" sz="2000" b="1" i="0" dirty="0">
                <a:solidFill>
                  <a:srgbClr val="222222"/>
                </a:solidFill>
                <a:effectLst/>
                <a:latin typeface="Arial" panose="020B0604020202020204" pitchFamily="34" charset="0"/>
              </a:rPr>
              <a:t>more disabled children to have a chance to work with sports coaches and transform their lives through sports and play, levelling the playing field for at least 270 disabled children in Uganda.</a:t>
            </a: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Arial" panose="020B0604020202020204" pitchFamily="34" charset="0"/>
              </a:rPr>
              <a:t>  </a:t>
            </a:r>
          </a:p>
        </p:txBody>
      </p:sp>
      <p:pic>
        <p:nvPicPr>
          <p:cNvPr id="1027" name="Picture 3">
            <a:extLst>
              <a:ext uri="{FF2B5EF4-FFF2-40B4-BE49-F238E27FC236}">
                <a16:creationId xmlns:a16="http://schemas.microsoft.com/office/drawing/2014/main" id="{5D5CAE2B-131D-4D38-BD81-4A5D4BC074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89079" y="1408646"/>
            <a:ext cx="2935173" cy="439908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275A24A-29B1-4809-BC5B-430BADF694E3}"/>
              </a:ext>
            </a:extLst>
          </p:cNvPr>
          <p:cNvSpPr txBox="1"/>
          <p:nvPr/>
        </p:nvSpPr>
        <p:spPr>
          <a:xfrm>
            <a:off x="7053469" y="6292335"/>
            <a:ext cx="6096000" cy="369332"/>
          </a:xfrm>
          <a:prstGeom prst="rect">
            <a:avLst/>
          </a:prstGeom>
          <a:noFill/>
        </p:spPr>
        <p:txBody>
          <a:bodyPr wrap="square">
            <a:spAutoFit/>
          </a:bodyPr>
          <a:lstStyle/>
          <a:p>
            <a:r>
              <a:rPr lang="en-GB" dirty="0"/>
              <a:t>https://www.motivation.org.uk/all-stars-waldah</a:t>
            </a:r>
          </a:p>
        </p:txBody>
      </p:sp>
      <p:pic>
        <p:nvPicPr>
          <p:cNvPr id="6" name="Picture 5">
            <a:extLst>
              <a:ext uri="{FF2B5EF4-FFF2-40B4-BE49-F238E27FC236}">
                <a16:creationId xmlns:a16="http://schemas.microsoft.com/office/drawing/2014/main" id="{9E2F092F-737E-4885-A983-DE8DD07FB768}"/>
              </a:ext>
            </a:extLst>
          </p:cNvPr>
          <p:cNvPicPr/>
          <p:nvPr/>
        </p:nvPicPr>
        <p:blipFill>
          <a:blip r:embed="rId3"/>
          <a:stretch>
            <a:fillRect/>
          </a:stretch>
        </p:blipFill>
        <p:spPr>
          <a:xfrm>
            <a:off x="10668000" y="78080"/>
            <a:ext cx="1158811" cy="1158810"/>
          </a:xfrm>
          <a:prstGeom prst="rect">
            <a:avLst/>
          </a:prstGeom>
        </p:spPr>
      </p:pic>
    </p:spTree>
    <p:extLst>
      <p:ext uri="{BB962C8B-B14F-4D97-AF65-F5344CB8AC3E}">
        <p14:creationId xmlns:p14="http://schemas.microsoft.com/office/powerpoint/2010/main" val="42330290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94192-616C-4670-808E-F5935066B917}"/>
              </a:ext>
            </a:extLst>
          </p:cNvPr>
          <p:cNvSpPr>
            <a:spLocks noGrp="1"/>
          </p:cNvSpPr>
          <p:nvPr>
            <p:ph type="title"/>
          </p:nvPr>
        </p:nvSpPr>
        <p:spPr>
          <a:xfrm>
            <a:off x="838200" y="365126"/>
            <a:ext cx="6218583" cy="877266"/>
          </a:xfrm>
        </p:spPr>
        <p:txBody>
          <a:bodyPr/>
          <a:lstStyle/>
          <a:p>
            <a:r>
              <a:rPr lang="en-GB" b="1" dirty="0">
                <a:solidFill>
                  <a:srgbClr val="FF0000"/>
                </a:solidFill>
              </a:rPr>
              <a:t>Anika, India</a:t>
            </a:r>
          </a:p>
        </p:txBody>
      </p:sp>
      <p:sp>
        <p:nvSpPr>
          <p:cNvPr id="3" name="Content Placeholder 2">
            <a:extLst>
              <a:ext uri="{FF2B5EF4-FFF2-40B4-BE49-F238E27FC236}">
                <a16:creationId xmlns:a16="http://schemas.microsoft.com/office/drawing/2014/main" id="{329B073A-FFD9-4EC6-A8F4-B543B981129D}"/>
              </a:ext>
            </a:extLst>
          </p:cNvPr>
          <p:cNvSpPr>
            <a:spLocks noGrp="1"/>
          </p:cNvSpPr>
          <p:nvPr>
            <p:ph idx="1"/>
          </p:nvPr>
        </p:nvSpPr>
        <p:spPr>
          <a:xfrm>
            <a:off x="258417" y="1242392"/>
            <a:ext cx="7374835" cy="4351338"/>
          </a:xfrm>
        </p:spPr>
        <p:txBody>
          <a:bodyPr>
            <a:normAutofit/>
          </a:bodyPr>
          <a:lstStyle/>
          <a:p>
            <a:pPr algn="l"/>
            <a:r>
              <a:rPr lang="en-GB" sz="2000" b="0" i="0" dirty="0">
                <a:solidFill>
                  <a:srgbClr val="222222"/>
                </a:solidFill>
                <a:effectLst/>
                <a:latin typeface="Arial" panose="020B0604020202020204" pitchFamily="34" charset="0"/>
              </a:rPr>
              <a:t>Stigma and discrimination around disability is rife. Disabled people are often excluded by their families, friendship groups and wider communities. They are treated unfairly by prospective employers, or aren’t given jobs at all.</a:t>
            </a:r>
          </a:p>
          <a:p>
            <a:pPr algn="l"/>
            <a:r>
              <a:rPr lang="en-GB" sz="2000" b="0" i="0" dirty="0">
                <a:solidFill>
                  <a:srgbClr val="222222"/>
                </a:solidFill>
                <a:effectLst/>
                <a:latin typeface="Arial" panose="020B0604020202020204" pitchFamily="34" charset="0"/>
              </a:rPr>
              <a:t>Unable to access healthcare and prone to health complications that could be easily cured, conditions like pressure ulcers, respiratory problems and bladder infections can become life-threatening.</a:t>
            </a:r>
          </a:p>
          <a:p>
            <a:r>
              <a:rPr lang="en-GB" sz="2000" b="0" i="0" dirty="0">
                <a:solidFill>
                  <a:srgbClr val="222222"/>
                </a:solidFill>
                <a:effectLst/>
                <a:latin typeface="Arial" panose="020B0604020202020204" pitchFamily="34" charset="0"/>
              </a:rPr>
              <a:t>Anika was determined to be independent, educated and mobile. “I’ve had my Motivation wheelchair for around a year and a half now. I use it for tutoring students in their homes or visiting friends and family nearby. I think Indian society is very understanding and respectful to those with disabilities but accessibility problems do remain."</a:t>
            </a:r>
            <a:endParaRPr lang="en-GB" sz="2000" dirty="0"/>
          </a:p>
        </p:txBody>
      </p:sp>
      <p:pic>
        <p:nvPicPr>
          <p:cNvPr id="2050" name="Picture 2">
            <a:extLst>
              <a:ext uri="{FF2B5EF4-FFF2-40B4-BE49-F238E27FC236}">
                <a16:creationId xmlns:a16="http://schemas.microsoft.com/office/drawing/2014/main" id="{A65B1379-A3DB-473B-BE6D-09C67C72DA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00543" y="3552600"/>
            <a:ext cx="4133040" cy="275185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9561D9F-A633-43D5-856A-E164D81DE9E6}"/>
              </a:ext>
            </a:extLst>
          </p:cNvPr>
          <p:cNvSpPr txBox="1"/>
          <p:nvPr/>
        </p:nvSpPr>
        <p:spPr>
          <a:xfrm>
            <a:off x="7633252" y="1490008"/>
            <a:ext cx="4253948" cy="1938992"/>
          </a:xfrm>
          <a:prstGeom prst="rect">
            <a:avLst/>
          </a:prstGeom>
          <a:noFill/>
        </p:spPr>
        <p:txBody>
          <a:bodyPr wrap="square" rtlCol="0">
            <a:spAutoFit/>
          </a:bodyPr>
          <a:lstStyle/>
          <a:p>
            <a:r>
              <a:rPr lang="en-GB" sz="2000" b="0" i="0" dirty="0">
                <a:solidFill>
                  <a:srgbClr val="222222"/>
                </a:solidFill>
                <a:effectLst/>
                <a:latin typeface="Arial" panose="020B0604020202020204" pitchFamily="34" charset="0"/>
              </a:rPr>
              <a:t>Motivation projects are establishing a network of services with 24 partners and more than 100 outreach partners. This means we’ll be able to reach thousands of disabled people across the country.</a:t>
            </a:r>
            <a:endParaRPr lang="en-GB" sz="2000" dirty="0"/>
          </a:p>
        </p:txBody>
      </p:sp>
      <p:sp>
        <p:nvSpPr>
          <p:cNvPr id="5" name="TextBox 4">
            <a:extLst>
              <a:ext uri="{FF2B5EF4-FFF2-40B4-BE49-F238E27FC236}">
                <a16:creationId xmlns:a16="http://schemas.microsoft.com/office/drawing/2014/main" id="{3848EF2F-334F-4E24-A17C-9567534BD0A1}"/>
              </a:ext>
            </a:extLst>
          </p:cNvPr>
          <p:cNvSpPr txBox="1"/>
          <p:nvPr/>
        </p:nvSpPr>
        <p:spPr>
          <a:xfrm>
            <a:off x="838200" y="5764696"/>
            <a:ext cx="5135217" cy="369332"/>
          </a:xfrm>
          <a:prstGeom prst="rect">
            <a:avLst/>
          </a:prstGeom>
          <a:noFill/>
        </p:spPr>
        <p:txBody>
          <a:bodyPr wrap="square" rtlCol="0">
            <a:spAutoFit/>
          </a:bodyPr>
          <a:lstStyle/>
          <a:p>
            <a:r>
              <a:rPr lang="en-GB"/>
              <a:t>https://www.motivation.org.uk/india</a:t>
            </a:r>
            <a:endParaRPr lang="en-GB" dirty="0"/>
          </a:p>
        </p:txBody>
      </p:sp>
      <p:pic>
        <p:nvPicPr>
          <p:cNvPr id="7" name="Picture 6">
            <a:extLst>
              <a:ext uri="{FF2B5EF4-FFF2-40B4-BE49-F238E27FC236}">
                <a16:creationId xmlns:a16="http://schemas.microsoft.com/office/drawing/2014/main" id="{958932AD-E89E-4740-B4CC-5D3988921E7F}"/>
              </a:ext>
            </a:extLst>
          </p:cNvPr>
          <p:cNvPicPr/>
          <p:nvPr/>
        </p:nvPicPr>
        <p:blipFill>
          <a:blip r:embed="rId3"/>
          <a:stretch>
            <a:fillRect/>
          </a:stretch>
        </p:blipFill>
        <p:spPr>
          <a:xfrm>
            <a:off x="10668000" y="78080"/>
            <a:ext cx="1158811" cy="1158810"/>
          </a:xfrm>
          <a:prstGeom prst="rect">
            <a:avLst/>
          </a:prstGeom>
        </p:spPr>
      </p:pic>
    </p:spTree>
    <p:extLst>
      <p:ext uri="{BB962C8B-B14F-4D97-AF65-F5344CB8AC3E}">
        <p14:creationId xmlns:p14="http://schemas.microsoft.com/office/powerpoint/2010/main" val="28937407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F3EF3-3441-40A3-B79D-432EABC848F6}"/>
              </a:ext>
            </a:extLst>
          </p:cNvPr>
          <p:cNvSpPr>
            <a:spLocks noGrp="1"/>
          </p:cNvSpPr>
          <p:nvPr>
            <p:ph type="title"/>
          </p:nvPr>
        </p:nvSpPr>
        <p:spPr/>
        <p:txBody>
          <a:bodyPr/>
          <a:lstStyle/>
          <a:p>
            <a:r>
              <a:rPr lang="en-GB" dirty="0">
                <a:solidFill>
                  <a:srgbClr val="FF0000"/>
                </a:solidFill>
              </a:rPr>
              <a:t>Accessible India Campaign </a:t>
            </a:r>
          </a:p>
        </p:txBody>
      </p:sp>
      <p:pic>
        <p:nvPicPr>
          <p:cNvPr id="8" name="Picture 7">
            <a:extLst>
              <a:ext uri="{FF2B5EF4-FFF2-40B4-BE49-F238E27FC236}">
                <a16:creationId xmlns:a16="http://schemas.microsoft.com/office/drawing/2014/main" id="{C752830D-2692-4B92-8299-909176337F2A}"/>
              </a:ext>
            </a:extLst>
          </p:cNvPr>
          <p:cNvPicPr/>
          <p:nvPr/>
        </p:nvPicPr>
        <p:blipFill>
          <a:blip r:embed="rId2"/>
          <a:stretch>
            <a:fillRect/>
          </a:stretch>
        </p:blipFill>
        <p:spPr>
          <a:xfrm>
            <a:off x="10668000" y="78080"/>
            <a:ext cx="1158811" cy="1158810"/>
          </a:xfrm>
          <a:prstGeom prst="rect">
            <a:avLst/>
          </a:prstGeom>
        </p:spPr>
      </p:pic>
      <p:sp>
        <p:nvSpPr>
          <p:cNvPr id="4" name="Content Placeholder 3">
            <a:extLst>
              <a:ext uri="{FF2B5EF4-FFF2-40B4-BE49-F238E27FC236}">
                <a16:creationId xmlns:a16="http://schemas.microsoft.com/office/drawing/2014/main" id="{5CE190A0-0FC4-4B35-9470-687F8F4724F9}"/>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25738006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D5FC6-4407-44FC-8412-CA71BB73E088}"/>
              </a:ext>
            </a:extLst>
          </p:cNvPr>
          <p:cNvSpPr>
            <a:spLocks noGrp="1"/>
          </p:cNvSpPr>
          <p:nvPr>
            <p:ph type="title"/>
          </p:nvPr>
        </p:nvSpPr>
        <p:spPr/>
        <p:txBody>
          <a:bodyPr>
            <a:normAutofit/>
          </a:bodyPr>
          <a:lstStyle/>
          <a:p>
            <a:r>
              <a:rPr lang="en-GB" b="0" i="0" dirty="0">
                <a:solidFill>
                  <a:srgbClr val="FF0000"/>
                </a:solidFill>
                <a:effectLst/>
                <a:latin typeface="Roboto"/>
              </a:rPr>
              <a:t>Moving Beyond Disability </a:t>
            </a:r>
            <a:br>
              <a:rPr lang="en-GB" b="0" i="0" dirty="0">
                <a:solidFill>
                  <a:srgbClr val="FF0000"/>
                </a:solidFill>
                <a:effectLst/>
                <a:latin typeface="Roboto"/>
              </a:rPr>
            </a:br>
            <a:r>
              <a:rPr lang="en-GB" b="0" i="0" dirty="0">
                <a:solidFill>
                  <a:srgbClr val="FF0000"/>
                </a:solidFill>
                <a:effectLst/>
                <a:latin typeface="Roboto"/>
              </a:rPr>
              <a:t>To Accessibility-India </a:t>
            </a:r>
            <a:endParaRPr lang="en-GB" dirty="0">
              <a:solidFill>
                <a:srgbClr val="FF0000"/>
              </a:solidFill>
            </a:endParaRPr>
          </a:p>
        </p:txBody>
      </p:sp>
      <p:sp>
        <p:nvSpPr>
          <p:cNvPr id="3" name="Content Placeholder 2">
            <a:extLst>
              <a:ext uri="{FF2B5EF4-FFF2-40B4-BE49-F238E27FC236}">
                <a16:creationId xmlns:a16="http://schemas.microsoft.com/office/drawing/2014/main" id="{7680D692-61BE-43BB-A0F0-9AB1BBBC077B}"/>
              </a:ext>
            </a:extLst>
          </p:cNvPr>
          <p:cNvSpPr>
            <a:spLocks noGrp="1"/>
          </p:cNvSpPr>
          <p:nvPr>
            <p:ph idx="1"/>
          </p:nvPr>
        </p:nvSpPr>
        <p:spPr>
          <a:xfrm>
            <a:off x="838200" y="1825625"/>
            <a:ext cx="10896600" cy="4351338"/>
          </a:xfrm>
        </p:spPr>
        <p:txBody>
          <a:bodyPr>
            <a:normAutofit fontScale="92500" lnSpcReduction="10000"/>
          </a:bodyPr>
          <a:lstStyle/>
          <a:p>
            <a:r>
              <a:rPr lang="en-GB" dirty="0">
                <a:hlinkClick r:id="rId2"/>
              </a:rPr>
              <a:t>Https://www.youtube.com/watch?v=E7SV9Kw2YpE&amp;feature=youtu.be</a:t>
            </a:r>
            <a:r>
              <a:rPr lang="en-GB" dirty="0"/>
              <a:t> </a:t>
            </a:r>
          </a:p>
          <a:p>
            <a:pPr marL="0" indent="0">
              <a:buNone/>
            </a:pPr>
            <a:endParaRPr lang="en-GB" dirty="0"/>
          </a:p>
          <a:p>
            <a:pPr lvl="0" eaLnBrk="0" fontAlgn="base" hangingPunct="0">
              <a:spcBef>
                <a:spcPct val="0"/>
              </a:spcBef>
              <a:spcAft>
                <a:spcPct val="0"/>
              </a:spcAft>
            </a:pPr>
            <a:r>
              <a:rPr kumimoji="0" lang="en-US" altLang="en-US" sz="2800" b="0" i="0" u="none" strike="noStrike" cap="none" normalizeH="0" baseline="0" dirty="0">
                <a:ln>
                  <a:noFill/>
                </a:ln>
                <a:solidFill>
                  <a:srgbClr val="000000"/>
                </a:solidFill>
                <a:effectLst/>
                <a:latin typeface="Open Sans"/>
              </a:rPr>
              <a:t>Department of Empowerment of Persons with Disabilities (</a:t>
            </a:r>
            <a:r>
              <a:rPr kumimoji="0" lang="en-US" altLang="en-US" sz="2800" b="0" i="0" u="none" strike="noStrike" cap="none" normalizeH="0" baseline="0" dirty="0" err="1">
                <a:ln>
                  <a:noFill/>
                </a:ln>
                <a:solidFill>
                  <a:srgbClr val="000000"/>
                </a:solidFill>
                <a:effectLst/>
                <a:latin typeface="Open Sans"/>
              </a:rPr>
              <a:t>DEPwD</a:t>
            </a:r>
            <a:r>
              <a:rPr kumimoji="0" lang="en-US" altLang="en-US" sz="2800" b="0" i="0" u="none" strike="noStrike" cap="none" normalizeH="0" baseline="0" dirty="0">
                <a:ln>
                  <a:noFill/>
                </a:ln>
                <a:solidFill>
                  <a:srgbClr val="000000"/>
                </a:solidFill>
                <a:effectLst/>
                <a:latin typeface="Open Sans"/>
              </a:rPr>
              <a:t>) has launched Accessible India Campaign (</a:t>
            </a:r>
            <a:r>
              <a:rPr kumimoji="0" lang="en-US" altLang="en-US" sz="2800" b="0" i="0" u="none" strike="noStrike" cap="none" normalizeH="0" baseline="0" dirty="0" err="1">
                <a:ln>
                  <a:noFill/>
                </a:ln>
                <a:solidFill>
                  <a:srgbClr val="000000"/>
                </a:solidFill>
                <a:effectLst/>
                <a:latin typeface="Open Sans"/>
              </a:rPr>
              <a:t>Sugamya</a:t>
            </a:r>
            <a:r>
              <a:rPr kumimoji="0" lang="en-US" altLang="en-US" sz="2800" b="0" i="0" u="none" strike="noStrike" cap="none" normalizeH="0" baseline="0" dirty="0">
                <a:ln>
                  <a:noFill/>
                </a:ln>
                <a:solidFill>
                  <a:srgbClr val="000000"/>
                </a:solidFill>
                <a:effectLst/>
                <a:latin typeface="Open Sans"/>
              </a:rPr>
              <a:t> Bharat Abhiyan) as a nation-wide Campaign for achieving universal accessibility for Persons with Disabilities (</a:t>
            </a:r>
            <a:r>
              <a:rPr kumimoji="0" lang="en-US" altLang="en-US" sz="2800" b="0" i="0" u="none" strike="noStrike" cap="none" normalizeH="0" baseline="0" dirty="0" err="1">
                <a:ln>
                  <a:noFill/>
                </a:ln>
                <a:solidFill>
                  <a:srgbClr val="000000"/>
                </a:solidFill>
                <a:effectLst/>
                <a:latin typeface="Open Sans"/>
              </a:rPr>
              <a:t>PwDs</a:t>
            </a:r>
            <a:r>
              <a:rPr kumimoji="0" lang="en-US" altLang="en-US" sz="2800" b="0" i="0" u="none" strike="noStrike" cap="none" normalizeH="0" baseline="0" dirty="0">
                <a:ln>
                  <a:noFill/>
                </a:ln>
                <a:solidFill>
                  <a:srgbClr val="000000"/>
                </a:solidFill>
                <a:effectLst/>
                <a:latin typeface="Open Sans"/>
              </a:rPr>
              <a:t>). It has the following three important components: </a:t>
            </a:r>
            <a:r>
              <a:rPr kumimoji="0" lang="en-US" altLang="en-US" sz="2800" b="0" i="0" u="none" strike="noStrike" cap="none" normalizeH="0" baseline="0" dirty="0">
                <a:ln>
                  <a:noFill/>
                </a:ln>
                <a:solidFill>
                  <a:srgbClr val="000000"/>
                </a:solidFill>
                <a:effectLst/>
                <a:latin typeface="Open Sans"/>
                <a:hlinkClick r:id="rId3"/>
              </a:rPr>
              <a:t>http://imaic.nic.in/</a:t>
            </a:r>
            <a:r>
              <a:rPr kumimoji="0" lang="en-US" altLang="en-US" sz="2800" b="0" i="0" u="none" strike="noStrike" cap="none" normalizeH="0" baseline="0" dirty="0">
                <a:ln>
                  <a:noFill/>
                </a:ln>
                <a:solidFill>
                  <a:srgbClr val="000000"/>
                </a:solidFill>
                <a:effectLst/>
                <a:latin typeface="Open Sans"/>
              </a:rPr>
              <a:t> </a:t>
            </a:r>
          </a:p>
          <a:p>
            <a:pPr marL="0" lvl="0" indent="0" eaLnBrk="0" fontAlgn="base" hangingPunct="0">
              <a:spcBef>
                <a:spcPct val="0"/>
              </a:spcBef>
              <a:spcAft>
                <a:spcPct val="0"/>
              </a:spcAft>
              <a:buNone/>
            </a:pPr>
            <a:r>
              <a:rPr lang="en-GB" sz="2000" b="0" i="0" dirty="0">
                <a:solidFill>
                  <a:srgbClr val="000000"/>
                </a:solidFill>
                <a:effectLst/>
                <a:latin typeface="Open Sans"/>
              </a:rPr>
              <a:t>Email </a:t>
            </a:r>
            <a:r>
              <a:rPr lang="en-GB" sz="4800" b="0" i="0" dirty="0">
                <a:solidFill>
                  <a:srgbClr val="000000"/>
                </a:solidFill>
                <a:effectLst/>
                <a:latin typeface="Open Sans"/>
              </a:rPr>
              <a:t> </a:t>
            </a:r>
            <a:r>
              <a:rPr lang="en-GB" sz="2000" b="0" i="0" u="sng" dirty="0">
                <a:solidFill>
                  <a:srgbClr val="23527C"/>
                </a:solidFill>
                <a:effectLst/>
                <a:latin typeface="Open Sans"/>
                <a:hlinkClick r:id="rId4"/>
              </a:rPr>
              <a:t>accessibleindiacampaign@gmail.com</a:t>
            </a:r>
            <a:r>
              <a:rPr lang="en-GB" sz="2000" b="0" i="0" u="sng" dirty="0">
                <a:solidFill>
                  <a:srgbClr val="23527C"/>
                </a:solidFill>
                <a:effectLst/>
                <a:latin typeface="Open Sans"/>
              </a:rPr>
              <a:t> </a:t>
            </a:r>
            <a:endParaRPr kumimoji="0" lang="en-US" altLang="en-US" sz="2000" b="0" i="0" u="none" strike="noStrike" cap="none" normalizeH="0" baseline="0" dirty="0">
              <a:ln>
                <a:noFill/>
              </a:ln>
              <a:solidFill>
                <a:srgbClr val="000000"/>
              </a:solidFill>
              <a:effectLst/>
              <a:latin typeface="Open Sans"/>
            </a:endParaRPr>
          </a:p>
          <a:p>
            <a:r>
              <a:rPr lang="en-GB" sz="2400" b="1" dirty="0">
                <a:solidFill>
                  <a:srgbClr val="1A1A1A"/>
                </a:solidFill>
                <a:effectLst/>
                <a:latin typeface="Calibri" panose="020F0502020204030204" pitchFamily="34" charset="0"/>
                <a:ea typeface="Calibri" panose="020F0502020204030204" pitchFamily="34" charset="0"/>
              </a:rPr>
              <a:t>An estimated 1% of the world's population, or just over 75 million people, need a wheelchair. In most developing countries, few of those who need wheelchairs have access, production facilities are insufficient and wheelchairs are often donated without the necessary related services. </a:t>
            </a:r>
            <a:endParaRPr lang="en-GB" sz="2400" b="1" dirty="0"/>
          </a:p>
        </p:txBody>
      </p:sp>
      <p:pic>
        <p:nvPicPr>
          <p:cNvPr id="5" name="Picture 4">
            <a:extLst>
              <a:ext uri="{FF2B5EF4-FFF2-40B4-BE49-F238E27FC236}">
                <a16:creationId xmlns:a16="http://schemas.microsoft.com/office/drawing/2014/main" id="{2B3A755C-7FB2-462B-A469-302360421BDE}"/>
              </a:ext>
            </a:extLst>
          </p:cNvPr>
          <p:cNvPicPr/>
          <p:nvPr/>
        </p:nvPicPr>
        <p:blipFill>
          <a:blip r:embed="rId5"/>
          <a:stretch>
            <a:fillRect/>
          </a:stretch>
        </p:blipFill>
        <p:spPr>
          <a:xfrm>
            <a:off x="10668000" y="78080"/>
            <a:ext cx="1158811" cy="1158810"/>
          </a:xfrm>
          <a:prstGeom prst="rect">
            <a:avLst/>
          </a:prstGeom>
        </p:spPr>
      </p:pic>
    </p:spTree>
    <p:extLst>
      <p:ext uri="{BB962C8B-B14F-4D97-AF65-F5344CB8AC3E}">
        <p14:creationId xmlns:p14="http://schemas.microsoft.com/office/powerpoint/2010/main" val="21112631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98C50-115C-419A-B0F3-565D7573E528}"/>
              </a:ext>
            </a:extLst>
          </p:cNvPr>
          <p:cNvSpPr>
            <a:spLocks noGrp="1"/>
          </p:cNvSpPr>
          <p:nvPr>
            <p:ph type="title"/>
          </p:nvPr>
        </p:nvSpPr>
        <p:spPr>
          <a:xfrm>
            <a:off x="447675" y="226275"/>
            <a:ext cx="7848600" cy="625475"/>
          </a:xfrm>
        </p:spPr>
        <p:txBody>
          <a:bodyPr>
            <a:normAutofit fontScale="90000"/>
          </a:bodyPr>
          <a:lstStyle/>
          <a:p>
            <a:r>
              <a:rPr lang="en-GB" b="1" dirty="0">
                <a:solidFill>
                  <a:srgbClr val="FF0000"/>
                </a:solidFill>
              </a:rPr>
              <a:t>Assistive Devices </a:t>
            </a:r>
          </a:p>
        </p:txBody>
      </p:sp>
      <p:pic>
        <p:nvPicPr>
          <p:cNvPr id="4" name="Picture 3">
            <a:extLst>
              <a:ext uri="{FF2B5EF4-FFF2-40B4-BE49-F238E27FC236}">
                <a16:creationId xmlns:a16="http://schemas.microsoft.com/office/drawing/2014/main" id="{724B762F-EDEE-4FC6-A582-13AA4986B2CB}"/>
              </a:ext>
            </a:extLst>
          </p:cNvPr>
          <p:cNvPicPr/>
          <p:nvPr/>
        </p:nvPicPr>
        <p:blipFill>
          <a:blip r:embed="rId2"/>
          <a:stretch>
            <a:fillRect/>
          </a:stretch>
        </p:blipFill>
        <p:spPr>
          <a:xfrm>
            <a:off x="11033189" y="0"/>
            <a:ext cx="1158811" cy="1158810"/>
          </a:xfrm>
          <a:prstGeom prst="rect">
            <a:avLst/>
          </a:prstGeom>
        </p:spPr>
      </p:pic>
      <p:sp>
        <p:nvSpPr>
          <p:cNvPr id="19" name="TextBox 18">
            <a:extLst>
              <a:ext uri="{FF2B5EF4-FFF2-40B4-BE49-F238E27FC236}">
                <a16:creationId xmlns:a16="http://schemas.microsoft.com/office/drawing/2014/main" id="{A7FD82EB-EA95-4B37-8AB6-10F28627CFA0}"/>
              </a:ext>
            </a:extLst>
          </p:cNvPr>
          <p:cNvSpPr txBox="1"/>
          <p:nvPr/>
        </p:nvSpPr>
        <p:spPr>
          <a:xfrm>
            <a:off x="295275" y="851750"/>
            <a:ext cx="11068050" cy="5568447"/>
          </a:xfrm>
          <a:prstGeom prst="rect">
            <a:avLst/>
          </a:prstGeom>
          <a:noFill/>
        </p:spPr>
        <p:txBody>
          <a:bodyPr wrap="square">
            <a:spAutoFit/>
          </a:bodyPr>
          <a:lstStyle/>
          <a:p>
            <a:r>
              <a:rPr lang="en-GB" sz="2000" b="1" dirty="0">
                <a:effectLst/>
                <a:latin typeface="Calibri" panose="020F0502020204030204" pitchFamily="34" charset="0"/>
                <a:ea typeface="Calibri" panose="020F0502020204030204" pitchFamily="34" charset="0"/>
              </a:rPr>
              <a:t>Assistive technology</a:t>
            </a:r>
            <a:r>
              <a:rPr lang="en-GB" sz="2000" dirty="0">
                <a:effectLst/>
                <a:latin typeface="Calibri" panose="020F0502020204030204" pitchFamily="34" charset="0"/>
                <a:ea typeface="Calibri" panose="020F0502020204030204" pitchFamily="34" charset="0"/>
              </a:rPr>
              <a:t> : The application of organized knowledge and skills related to assistive products, including systems and services. Assistive technology is a subset of health technology.</a:t>
            </a:r>
          </a:p>
          <a:p>
            <a:endParaRPr lang="en-GB" sz="2000" dirty="0">
              <a:latin typeface="Calibri" panose="020F0502020204030204" pitchFamily="34" charset="0"/>
            </a:endParaRPr>
          </a:p>
          <a:p>
            <a:pPr>
              <a:lnSpc>
                <a:spcPct val="107000"/>
              </a:lnSpc>
              <a:spcAft>
                <a:spcPts val="800"/>
              </a:spcAft>
            </a:pPr>
            <a:r>
              <a:rPr lang="en-GB" sz="2000" b="1" dirty="0">
                <a:effectLst/>
                <a:latin typeface="Calibri" panose="020F0502020204030204" pitchFamily="34" charset="0"/>
                <a:ea typeface="Calibri" panose="020F0502020204030204" pitchFamily="34" charset="0"/>
                <a:cs typeface="Calibri" panose="020F0502020204030204" pitchFamily="34" charset="0"/>
              </a:rPr>
              <a:t>Way forward on supply of assistive devices</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AutoNum type="arabicParenR"/>
            </a:pPr>
            <a:r>
              <a:rPr lang="en-GB" sz="2000" dirty="0">
                <a:effectLst/>
                <a:latin typeface="Calibri" panose="020F0502020204030204" pitchFamily="34" charset="0"/>
                <a:ea typeface="Calibri" panose="020F0502020204030204" pitchFamily="34" charset="0"/>
                <a:cs typeface="Calibri" panose="020F0502020204030204" pitchFamily="34" charset="0"/>
              </a:rPr>
              <a:t>States should formulate policies and laws to support the development, production, distribution and servicing of assistive products. </a:t>
            </a:r>
          </a:p>
          <a:p>
            <a:pPr>
              <a:lnSpc>
                <a:spcPct val="107000"/>
              </a:lnSpc>
              <a:spcAft>
                <a:spcPts val="800"/>
              </a:spcAft>
            </a:pPr>
            <a:r>
              <a:rPr lang="en-GB" sz="2000" dirty="0">
                <a:effectLst/>
                <a:latin typeface="Calibri" panose="020F0502020204030204" pitchFamily="34" charset="0"/>
                <a:ea typeface="Calibri" panose="020F0502020204030204" pitchFamily="34" charset="0"/>
                <a:cs typeface="Calibri" panose="020F0502020204030204" pitchFamily="34" charset="0"/>
              </a:rPr>
              <a:t>2) States should ensure that assistive products are available and affordable for disabled people including through a provision of grants.</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000" dirty="0">
                <a:effectLst/>
                <a:latin typeface="Calibri" panose="020F0502020204030204" pitchFamily="34" charset="0"/>
                <a:ea typeface="Calibri" panose="020F0502020204030204" pitchFamily="34" charset="0"/>
                <a:cs typeface="Calibri" panose="020F0502020204030204" pitchFamily="34" charset="0"/>
              </a:rPr>
              <a:t>3) Incentivise research on and the development of assistive technology. </a:t>
            </a:r>
          </a:p>
          <a:p>
            <a:pPr>
              <a:lnSpc>
                <a:spcPct val="107000"/>
              </a:lnSpc>
              <a:spcAft>
                <a:spcPts val="800"/>
              </a:spcAft>
            </a:pPr>
            <a:r>
              <a:rPr lang="en-GB" sz="2000" dirty="0">
                <a:effectLst/>
                <a:latin typeface="Calibri" panose="020F0502020204030204" pitchFamily="34" charset="0"/>
                <a:ea typeface="Calibri" panose="020F0502020204030204" pitchFamily="34" charset="0"/>
                <a:cs typeface="Calibri" panose="020F0502020204030204" pitchFamily="34" charset="0"/>
              </a:rPr>
              <a:t>4). Ensure that disabled people  and their families obtain knowledge on available assistive products and schemes from which they can benefit.</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000" dirty="0">
                <a:effectLst/>
                <a:latin typeface="Calibri" panose="020F0502020204030204" pitchFamily="34" charset="0"/>
                <a:ea typeface="Calibri" panose="020F0502020204030204" pitchFamily="34" charset="0"/>
                <a:cs typeface="Calibri" panose="020F0502020204030204" pitchFamily="34" charset="0"/>
              </a:rPr>
              <a:t>5) Measures should be taken to ensure that assistive products can be used effectively, such as hearing loops for hearing aid users. In addition to accessibility, assistive products need to meet the preferences and expectations of a user to be effective.</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000" dirty="0">
                <a:effectLst/>
                <a:latin typeface="Calibri" panose="020F0502020204030204" pitchFamily="34" charset="0"/>
                <a:ea typeface="Calibri" panose="020F0502020204030204" pitchFamily="34" charset="0"/>
                <a:cs typeface="Calibri" panose="020F0502020204030204" pitchFamily="34" charset="0"/>
              </a:rPr>
              <a:t>6) Monitor unmet needs for assistive technology to identify and fill the gaps. </a:t>
            </a:r>
            <a:endParaRPr lang="en-GB" sz="2000" dirty="0"/>
          </a:p>
        </p:txBody>
      </p:sp>
    </p:spTree>
    <p:extLst>
      <p:ext uri="{BB962C8B-B14F-4D97-AF65-F5344CB8AC3E}">
        <p14:creationId xmlns:p14="http://schemas.microsoft.com/office/powerpoint/2010/main" val="18224330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9FEFA-25BA-4CBB-A44D-AA51BE2B1002}"/>
              </a:ext>
            </a:extLst>
          </p:cNvPr>
          <p:cNvSpPr>
            <a:spLocks noGrp="1"/>
          </p:cNvSpPr>
          <p:nvPr>
            <p:ph type="title"/>
          </p:nvPr>
        </p:nvSpPr>
        <p:spPr>
          <a:xfrm>
            <a:off x="365189" y="136523"/>
            <a:ext cx="9321736" cy="625475"/>
          </a:xfrm>
        </p:spPr>
        <p:txBody>
          <a:bodyPr>
            <a:normAutofit/>
          </a:bodyPr>
          <a:lstStyle/>
          <a:p>
            <a:r>
              <a:rPr lang="en-GB" sz="3600" b="1" dirty="0">
                <a:solidFill>
                  <a:srgbClr val="FF0000"/>
                </a:solidFill>
              </a:rPr>
              <a:t>Access for Visually Impaired and Blind People</a:t>
            </a:r>
          </a:p>
        </p:txBody>
      </p:sp>
      <p:sp>
        <p:nvSpPr>
          <p:cNvPr id="16" name="Content Placeholder 15">
            <a:extLst>
              <a:ext uri="{FF2B5EF4-FFF2-40B4-BE49-F238E27FC236}">
                <a16:creationId xmlns:a16="http://schemas.microsoft.com/office/drawing/2014/main" id="{1C2C5BDF-AB42-4DDD-9A06-BDAF48A7FE57}"/>
              </a:ext>
            </a:extLst>
          </p:cNvPr>
          <p:cNvSpPr>
            <a:spLocks noGrp="1"/>
          </p:cNvSpPr>
          <p:nvPr>
            <p:ph idx="1"/>
          </p:nvPr>
        </p:nvSpPr>
        <p:spPr>
          <a:xfrm>
            <a:off x="215840" y="873127"/>
            <a:ext cx="9540999" cy="5222875"/>
          </a:xfrm>
        </p:spPr>
        <p:txBody>
          <a:bodyPr>
            <a:noAutofit/>
          </a:bodyPr>
          <a:lstStyle/>
          <a:p>
            <a:pPr marL="0" indent="0">
              <a:buNone/>
            </a:pPr>
            <a:r>
              <a:rPr lang="en-GB" sz="2200" dirty="0">
                <a:solidFill>
                  <a:srgbClr val="1A1A1A"/>
                </a:solidFill>
                <a:effectLst/>
                <a:latin typeface="Calibri" panose="020F0502020204030204" pitchFamily="34" charset="0"/>
                <a:ea typeface="Calibri" panose="020F0502020204030204" pitchFamily="34" charset="0"/>
              </a:rPr>
              <a:t>Braille (1824)  a universally accepted system of writing used by and for</a:t>
            </a:r>
            <a:r>
              <a:rPr lang="en-GB" sz="2200" dirty="0">
                <a:solidFill>
                  <a:srgbClr val="000000"/>
                </a:solidFill>
                <a:effectLst/>
                <a:latin typeface="Calibri" panose="020F0502020204030204" pitchFamily="34" charset="0"/>
                <a:ea typeface="Calibri" panose="020F0502020204030204" pitchFamily="34" charset="0"/>
              </a:rPr>
              <a:t> </a:t>
            </a:r>
            <a:r>
              <a:rPr lang="en-GB" sz="2200" u="none" strike="noStrike" dirty="0">
                <a:solidFill>
                  <a:srgbClr val="000000"/>
                </a:solidFill>
                <a:effectLst/>
                <a:latin typeface="Calibri" panose="020F0502020204030204" pitchFamily="34" charset="0"/>
                <a:ea typeface="Calibri" panose="020F0502020204030204" pitchFamily="34" charset="0"/>
                <a:hlinkClick r:id="rId2"/>
              </a:rPr>
              <a:t>blind</a:t>
            </a:r>
            <a:r>
              <a:rPr lang="en-GB" sz="2200" dirty="0">
                <a:solidFill>
                  <a:srgbClr val="1A1A1A"/>
                </a:solidFill>
                <a:effectLst/>
                <a:latin typeface="Calibri" panose="020F0502020204030204" pitchFamily="34" charset="0"/>
                <a:ea typeface="Calibri" panose="020F0502020204030204" pitchFamily="34" charset="0"/>
              </a:rPr>
              <a:t> people and consisting of a </a:t>
            </a:r>
            <a:r>
              <a:rPr lang="en-GB" sz="2200" u="sng" dirty="0">
                <a:solidFill>
                  <a:srgbClr val="14599D"/>
                </a:solidFill>
                <a:effectLst/>
                <a:latin typeface="Calibri" panose="020F0502020204030204" pitchFamily="34" charset="0"/>
                <a:ea typeface="Calibri" panose="020F0502020204030204" pitchFamily="34" charset="0"/>
                <a:hlinkClick r:id="rId3"/>
              </a:rPr>
              <a:t>code</a:t>
            </a:r>
            <a:r>
              <a:rPr lang="en-GB" sz="2200" dirty="0">
                <a:solidFill>
                  <a:srgbClr val="1A1A1A"/>
                </a:solidFill>
                <a:effectLst/>
                <a:latin typeface="Calibri" panose="020F0502020204030204" pitchFamily="34" charset="0"/>
                <a:ea typeface="Calibri" panose="020F0502020204030204" pitchFamily="34" charset="0"/>
              </a:rPr>
              <a:t> of 63 characters, each made up of one to six raised dots arranged in a six-position matrix or cell. These Braille characters are embossed in lines on paper and read by passing the fingers lightly over the manuscript.</a:t>
            </a:r>
          </a:p>
          <a:p>
            <a:pPr marL="0" indent="0">
              <a:buNone/>
            </a:pPr>
            <a:r>
              <a:rPr lang="en-GB" sz="2200" dirty="0">
                <a:solidFill>
                  <a:srgbClr val="1A1A1A"/>
                </a:solidFill>
                <a:latin typeface="Calibri" panose="020F0502020204030204" pitchFamily="34" charset="0"/>
                <a:ea typeface="Times New Roman" panose="02020603050405020304" pitchFamily="18" charset="0"/>
              </a:rPr>
              <a:t>Magnifying glass and glasses help many visually impaired people see to read letters.</a:t>
            </a:r>
          </a:p>
          <a:p>
            <a:pPr marL="0" indent="0">
              <a:buNone/>
            </a:pPr>
            <a:r>
              <a:rPr lang="en-GB" sz="2200" dirty="0">
                <a:solidFill>
                  <a:srgbClr val="1A1A1A"/>
                </a:solidFill>
                <a:effectLst/>
                <a:latin typeface="Calibri" panose="020F0502020204030204" pitchFamily="34" charset="0"/>
                <a:ea typeface="Times New Roman" panose="02020603050405020304" pitchFamily="18" charset="0"/>
              </a:rPr>
              <a:t>An expensive </a:t>
            </a:r>
            <a:r>
              <a:rPr lang="en-GB" sz="2200" dirty="0">
                <a:solidFill>
                  <a:srgbClr val="1A1A1A"/>
                </a:solidFill>
                <a:latin typeface="Calibri" panose="020F0502020204030204" pitchFamily="34" charset="0"/>
                <a:ea typeface="Times New Roman" panose="02020603050405020304" pitchFamily="18" charset="0"/>
              </a:rPr>
              <a:t>tech solution is </a:t>
            </a:r>
            <a:r>
              <a:rPr lang="en-GB" sz="2200" b="1" u="none" strike="noStrike" dirty="0">
                <a:solidFill>
                  <a:srgbClr val="FF0000"/>
                </a:solidFill>
                <a:effectLst/>
                <a:latin typeface="Calibri Light" panose="020F0302020204030204" pitchFamily="34" charset="0"/>
                <a:ea typeface="Times New Roman" panose="02020603050405020304" pitchFamily="18" charset="0"/>
                <a:cs typeface="Times New Roman" panose="02020603050405020304" pitchFamily="18" charset="0"/>
                <a:hlinkClick r:id="rId4"/>
              </a:rPr>
              <a:t>ZoomText</a:t>
            </a:r>
            <a:r>
              <a:rPr lang="en-GB" sz="2200" b="1" u="none" strike="noStrike" dirty="0">
                <a:solidFill>
                  <a:srgbClr val="FF0000"/>
                </a:solidFill>
                <a:effectLst/>
                <a:latin typeface="Calibri Light" panose="020F0302020204030204" pitchFamily="34" charset="0"/>
                <a:ea typeface="Times New Roman" panose="02020603050405020304" pitchFamily="18" charset="0"/>
                <a:cs typeface="Times New Roman" panose="02020603050405020304" pitchFamily="18" charset="0"/>
              </a:rPr>
              <a:t> .</a:t>
            </a:r>
            <a:r>
              <a:rPr lang="en-GB" sz="2200" dirty="0">
                <a:solidFill>
                  <a:srgbClr val="FF0000"/>
                </a:solidFill>
                <a:effectLst/>
                <a:latin typeface="Calibri" panose="020F0502020204030204" pitchFamily="34" charset="0"/>
                <a:ea typeface="Calibri" panose="020F0502020204030204" pitchFamily="34" charset="0"/>
              </a:rPr>
              <a:t> </a:t>
            </a:r>
            <a:r>
              <a:rPr lang="en-GB" sz="2200" dirty="0">
                <a:effectLst/>
                <a:latin typeface="Calibri" panose="020F0502020204030204" pitchFamily="34" charset="0"/>
                <a:ea typeface="Calibri" panose="020F0502020204030204" pitchFamily="34" charset="0"/>
              </a:rPr>
              <a:t>This software not only provides screen magnification but many other useful features, such as being able to manipulate colour texts and other elements which are displayed for easier viewing.</a:t>
            </a:r>
            <a:r>
              <a:rPr lang="en-GB" sz="2200" dirty="0">
                <a:solidFill>
                  <a:srgbClr val="000000"/>
                </a:solidFill>
                <a:effectLst/>
                <a:latin typeface="Calibri" panose="020F0502020204030204" pitchFamily="34" charset="0"/>
                <a:ea typeface="Calibri" panose="020F0502020204030204" pitchFamily="34" charset="0"/>
              </a:rPr>
              <a:t> </a:t>
            </a:r>
          </a:p>
          <a:p>
            <a:pPr marL="0" indent="0">
              <a:buNone/>
            </a:pPr>
            <a:r>
              <a:rPr lang="en-GB" sz="2200" b="1" dirty="0">
                <a:solidFill>
                  <a:srgbClr val="FF0000"/>
                </a:solidFill>
                <a:effectLst/>
                <a:latin typeface="Calibri Light" panose="020F0302020204030204" pitchFamily="34" charset="0"/>
                <a:ea typeface="Times New Roman" panose="02020603050405020304" pitchFamily="18" charset="0"/>
                <a:cs typeface="Times New Roman" panose="02020603050405020304" pitchFamily="18" charset="0"/>
              </a:rPr>
              <a:t>JAWS, Job Access With Speech</a:t>
            </a:r>
            <a:r>
              <a:rPr lang="en-GB" sz="2200" dirty="0">
                <a:solidFill>
                  <a:srgbClr val="000000"/>
                </a:solidFill>
                <a:effectLst/>
                <a:latin typeface="Calibri" panose="020F0502020204030204" pitchFamily="34" charset="0"/>
                <a:ea typeface="Calibri" panose="020F0502020204030204" pitchFamily="34" charset="0"/>
              </a:rPr>
              <a:t> was the world’s most popular screen reader, developed for computer users whose vision loss prevented them from seeing screen content or navigating with a mouse. It is expensive. Last year NVDA replaced it as the most popular. </a:t>
            </a:r>
            <a:r>
              <a:rPr lang="en-GB" sz="2200" b="1" dirty="0">
                <a:solidFill>
                  <a:srgbClr val="FF0000"/>
                </a:solidFill>
                <a:effectLst/>
                <a:latin typeface="Calibri Light" panose="020F0302020204030204" pitchFamily="34" charset="0"/>
                <a:ea typeface="Times New Roman" panose="02020603050405020304" pitchFamily="18" charset="0"/>
                <a:cs typeface="Times New Roman" panose="02020603050405020304" pitchFamily="18" charset="0"/>
              </a:rPr>
              <a:t>Non Visual Desktop Access (NVDA)</a:t>
            </a:r>
            <a:r>
              <a:rPr lang="en-GB" sz="2200" dirty="0">
                <a:solidFill>
                  <a:srgbClr val="FF0000"/>
                </a:solidFill>
                <a:effectLst/>
                <a:latin typeface="Calibri" panose="020F0502020204030204" pitchFamily="34" charset="0"/>
                <a:ea typeface="Calibri" panose="020F0502020204030204" pitchFamily="34" charset="0"/>
              </a:rPr>
              <a:t> </a:t>
            </a:r>
            <a:r>
              <a:rPr lang="en-GB" sz="2200" dirty="0">
                <a:solidFill>
                  <a:srgbClr val="000000"/>
                </a:solidFill>
                <a:effectLst/>
                <a:latin typeface="Calibri" panose="020F0502020204030204" pitchFamily="34" charset="0"/>
                <a:ea typeface="Calibri" panose="020F0502020204030204" pitchFamily="34" charset="0"/>
              </a:rPr>
              <a:t>is a free, </a:t>
            </a:r>
            <a:r>
              <a:rPr lang="en-GB" sz="220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5" tooltip="Open-source software"/>
              </a:rPr>
              <a:t>open-source</a:t>
            </a:r>
            <a:r>
              <a:rPr lang="en-GB" sz="2200" dirty="0">
                <a:solidFill>
                  <a:srgbClr val="000000"/>
                </a:solidFill>
                <a:effectLst/>
                <a:latin typeface="Calibri" panose="020F0502020204030204" pitchFamily="34" charset="0"/>
                <a:ea typeface="Calibri" panose="020F0502020204030204" pitchFamily="34" charset="0"/>
              </a:rPr>
              <a:t>, portable </a:t>
            </a:r>
            <a:r>
              <a:rPr lang="en-GB" sz="220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6" tooltip="Screen reader"/>
              </a:rPr>
              <a:t>screen reader</a:t>
            </a:r>
            <a:r>
              <a:rPr lang="en-GB" sz="2200" dirty="0">
                <a:solidFill>
                  <a:srgbClr val="000000"/>
                </a:solidFill>
                <a:effectLst/>
                <a:latin typeface="Calibri" panose="020F0502020204030204" pitchFamily="34" charset="0"/>
                <a:ea typeface="Calibri" panose="020F0502020204030204" pitchFamily="34" charset="0"/>
              </a:rPr>
              <a:t> for </a:t>
            </a:r>
            <a:r>
              <a:rPr lang="en-GB" sz="220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7" tooltip="Microsoft Windows"/>
              </a:rPr>
              <a:t>Microsoft Windows</a:t>
            </a:r>
            <a:r>
              <a:rPr lang="en-GB" sz="2200" dirty="0">
                <a:solidFill>
                  <a:srgbClr val="000000"/>
                </a:solidFill>
                <a:effectLst/>
                <a:latin typeface="Calibri" panose="020F0502020204030204" pitchFamily="34" charset="0"/>
                <a:ea typeface="Calibri" panose="020F0502020204030204" pitchFamily="34" charset="0"/>
              </a:rPr>
              <a:t>.</a:t>
            </a:r>
            <a:r>
              <a:rPr lang="en-GB" sz="2200" baseline="30000" dirty="0">
                <a:solidFill>
                  <a:srgbClr val="000000"/>
                </a:solidFill>
                <a:effectLst/>
                <a:latin typeface="Calibri" panose="020F0502020204030204" pitchFamily="34" charset="0"/>
                <a:ea typeface="Calibri" panose="020F0502020204030204" pitchFamily="34" charset="0"/>
              </a:rPr>
              <a:t>  </a:t>
            </a:r>
          </a:p>
          <a:p>
            <a:pPr marL="0" indent="0">
              <a:buNone/>
            </a:pPr>
            <a:r>
              <a:rPr lang="en-GB" sz="3600" baseline="30000" dirty="0">
                <a:solidFill>
                  <a:srgbClr val="000000"/>
                </a:solidFill>
                <a:latin typeface="Calibri" panose="020F0502020204030204" pitchFamily="34" charset="0"/>
                <a:ea typeface="Calibri" panose="020F0502020204030204" pitchFamily="34" charset="0"/>
              </a:rPr>
              <a:t>T</a:t>
            </a:r>
            <a:r>
              <a:rPr lang="en-GB" sz="3600" baseline="30000" dirty="0">
                <a:solidFill>
                  <a:srgbClr val="000000"/>
                </a:solidFill>
                <a:effectLst/>
                <a:latin typeface="Calibri" panose="020F0502020204030204" pitchFamily="34" charset="0"/>
                <a:ea typeface="Calibri" panose="020F0502020204030204" pitchFamily="34" charset="0"/>
              </a:rPr>
              <a:t>ext to speech on computer as standard is massively improving </a:t>
            </a:r>
            <a:r>
              <a:rPr lang="en-GB" sz="3600" baseline="30000" dirty="0" err="1">
                <a:solidFill>
                  <a:srgbClr val="000000"/>
                </a:solidFill>
                <a:effectLst/>
                <a:latin typeface="Calibri" panose="020F0502020204030204" pitchFamily="34" charset="0"/>
                <a:ea typeface="Calibri" panose="020F0502020204030204" pitchFamily="34" charset="0"/>
              </a:rPr>
              <a:t>access.</a:t>
            </a:r>
            <a:r>
              <a:rPr lang="en-GB" sz="3600" baseline="30000" dirty="0" err="1">
                <a:solidFill>
                  <a:srgbClr val="000000"/>
                </a:solidFill>
                <a:latin typeface="Calibri" panose="020F0502020204030204" pitchFamily="34" charset="0"/>
              </a:rPr>
              <a:t>Mobile</a:t>
            </a:r>
            <a:r>
              <a:rPr lang="en-GB" sz="3600" baseline="30000" dirty="0">
                <a:solidFill>
                  <a:srgbClr val="000000"/>
                </a:solidFill>
                <a:latin typeface="Calibri" panose="020F0502020204030204" pitchFamily="34" charset="0"/>
              </a:rPr>
              <a:t> devices such as C –Pen Reader (right) </a:t>
            </a:r>
            <a:endParaRPr lang="en-GB" sz="3600" dirty="0"/>
          </a:p>
        </p:txBody>
      </p:sp>
      <p:pic>
        <p:nvPicPr>
          <p:cNvPr id="4" name="Picture 3">
            <a:extLst>
              <a:ext uri="{FF2B5EF4-FFF2-40B4-BE49-F238E27FC236}">
                <a16:creationId xmlns:a16="http://schemas.microsoft.com/office/drawing/2014/main" id="{F06ADDA3-2228-4F68-9885-63CBD9E7FC05}"/>
              </a:ext>
            </a:extLst>
          </p:cNvPr>
          <p:cNvPicPr/>
          <p:nvPr/>
        </p:nvPicPr>
        <p:blipFill>
          <a:blip r:embed="rId8"/>
          <a:stretch>
            <a:fillRect/>
          </a:stretch>
        </p:blipFill>
        <p:spPr>
          <a:xfrm>
            <a:off x="10668000" y="78080"/>
            <a:ext cx="1158811" cy="1158810"/>
          </a:xfrm>
          <a:prstGeom prst="rect">
            <a:avLst/>
          </a:prstGeom>
        </p:spPr>
      </p:pic>
      <p:pic>
        <p:nvPicPr>
          <p:cNvPr id="21" name="Picture 20" descr="Two hands, finger tips down on raised dots in lined patterns of Braille in a book.&#10;">
            <a:extLst>
              <a:ext uri="{FF2B5EF4-FFF2-40B4-BE49-F238E27FC236}">
                <a16:creationId xmlns:a16="http://schemas.microsoft.com/office/drawing/2014/main" id="{E45725EE-7B80-40B2-85D2-1B269E3A3676}"/>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9835641" y="1367660"/>
            <a:ext cx="2069972" cy="1696150"/>
          </a:xfrm>
          <a:prstGeom prst="rect">
            <a:avLst/>
          </a:prstGeom>
        </p:spPr>
      </p:pic>
      <p:pic>
        <p:nvPicPr>
          <p:cNvPr id="22" name="Picture 21" descr="Graphic representation of dotrt patern of Braille alphabet.">
            <a:extLst>
              <a:ext uri="{FF2B5EF4-FFF2-40B4-BE49-F238E27FC236}">
                <a16:creationId xmlns:a16="http://schemas.microsoft.com/office/drawing/2014/main" id="{22FDB0E5-F3B5-443E-B5B9-17BC22E43B53}"/>
              </a:ext>
            </a:extLst>
          </p:cNvPr>
          <p:cNvPicPr/>
          <p:nvPr/>
        </p:nvPicPr>
        <p:blipFill>
          <a:blip r:embed="rId10">
            <a:extLst>
              <a:ext uri="{28A0092B-C50C-407E-A947-70E740481C1C}">
                <a14:useLocalDpi xmlns:a14="http://schemas.microsoft.com/office/drawing/2010/main" val="0"/>
              </a:ext>
            </a:extLst>
          </a:blip>
          <a:stretch>
            <a:fillRect/>
          </a:stretch>
        </p:blipFill>
        <p:spPr>
          <a:xfrm>
            <a:off x="9781601" y="3194580"/>
            <a:ext cx="2194559" cy="1696150"/>
          </a:xfrm>
          <a:prstGeom prst="rect">
            <a:avLst/>
          </a:prstGeom>
        </p:spPr>
      </p:pic>
      <p:pic>
        <p:nvPicPr>
          <p:cNvPr id="4109" name="Picture 13" descr="C-Pen Reader | Portable Text-To-speech Scanner | Scan. Listen. Understand.">
            <a:extLst>
              <a:ext uri="{FF2B5EF4-FFF2-40B4-BE49-F238E27FC236}">
                <a16:creationId xmlns:a16="http://schemas.microsoft.com/office/drawing/2014/main" id="{428843A6-C00C-487A-A176-C63EB5B5757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271760" y="4914249"/>
            <a:ext cx="1254125" cy="1760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17793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81A97-6FE1-4808-8510-2E9230027556}"/>
              </a:ext>
            </a:extLst>
          </p:cNvPr>
          <p:cNvSpPr>
            <a:spLocks noGrp="1"/>
          </p:cNvSpPr>
          <p:nvPr>
            <p:ph type="title"/>
          </p:nvPr>
        </p:nvSpPr>
        <p:spPr>
          <a:xfrm>
            <a:off x="838200" y="365125"/>
            <a:ext cx="8658225" cy="1325563"/>
          </a:xfrm>
        </p:spPr>
        <p:txBody>
          <a:bodyPr/>
          <a:lstStyle/>
          <a:p>
            <a:r>
              <a:rPr lang="en-GB" b="1" dirty="0">
                <a:solidFill>
                  <a:srgbClr val="FF0000"/>
                </a:solidFill>
              </a:rPr>
              <a:t>Marrakesh Treaty </a:t>
            </a:r>
          </a:p>
        </p:txBody>
      </p:sp>
      <p:sp>
        <p:nvSpPr>
          <p:cNvPr id="3" name="Content Placeholder 2">
            <a:extLst>
              <a:ext uri="{FF2B5EF4-FFF2-40B4-BE49-F238E27FC236}">
                <a16:creationId xmlns:a16="http://schemas.microsoft.com/office/drawing/2014/main" id="{DB66089D-7978-4E9B-9B11-5C803CD9771A}"/>
              </a:ext>
            </a:extLst>
          </p:cNvPr>
          <p:cNvSpPr>
            <a:spLocks noGrp="1"/>
          </p:cNvSpPr>
          <p:nvPr>
            <p:ph idx="1"/>
          </p:nvPr>
        </p:nvSpPr>
        <p:spPr/>
        <p:txBody>
          <a:bodyPr>
            <a:normAutofit lnSpcReduction="10000"/>
          </a:bodyPr>
          <a:lstStyle/>
          <a:p>
            <a:r>
              <a:rPr lang="en-GB" sz="2400" dirty="0">
                <a:effectLst/>
                <a:latin typeface="Calibri" panose="020F0502020204030204" pitchFamily="34" charset="0"/>
                <a:ea typeface="Calibri" panose="020F0502020204030204" pitchFamily="34" charset="0"/>
                <a:cs typeface="Times New Roman" panose="02020603050405020304" pitchFamily="18" charset="0"/>
              </a:rPr>
              <a:t>Copywrite law was preventing blind and other print impaired people from making copies of published books and articles in various formats such as Braille that they could then access for information, study or enjoyment. </a:t>
            </a:r>
            <a:endParaRPr lang="en-GB" sz="2400" dirty="0">
              <a:latin typeface="Calibri" panose="020F0502020204030204" pitchFamily="34" charset="0"/>
              <a:ea typeface="Calibri" panose="020F0502020204030204" pitchFamily="34" charset="0"/>
            </a:endParaRPr>
          </a:p>
          <a:p>
            <a:r>
              <a:rPr lang="en-GB" sz="2400" dirty="0">
                <a:effectLst/>
                <a:latin typeface="Calibri" panose="020F0502020204030204" pitchFamily="34" charset="0"/>
                <a:ea typeface="Calibri" panose="020F0502020204030204" pitchFamily="34" charset="0"/>
              </a:rPr>
              <a:t>The Marrakesh Treaty was signed in Marrakesh Morocco on June 27, 2013</a:t>
            </a:r>
          </a:p>
          <a:p>
            <a:r>
              <a:rPr lang="en-GB" sz="2400" dirty="0">
                <a:effectLst/>
                <a:latin typeface="Calibri" panose="020F0502020204030204" pitchFamily="34" charset="0"/>
                <a:ea typeface="Calibri" panose="020F0502020204030204" pitchFamily="34" charset="0"/>
                <a:cs typeface="Calibri" panose="020F0502020204030204" pitchFamily="34" charset="0"/>
              </a:rPr>
              <a:t>This is an international instrument that addresses the right to read, particularly focusing on blind and visually impaired persons and people with print disabilities. </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r>
              <a:rPr lang="en-GB" sz="2400" dirty="0">
                <a:effectLst/>
                <a:latin typeface="Calibri" panose="020F0502020204030204" pitchFamily="34" charset="0"/>
                <a:ea typeface="Calibri" panose="020F0502020204030204" pitchFamily="34" charset="0"/>
              </a:rPr>
              <a:t>The World Intellectual Property Organisation (WIPO) administered Treaty makes the production and international transfer of specially-adapted books for people with blindness or visual impairments easier.</a:t>
            </a:r>
          </a:p>
          <a:p>
            <a:r>
              <a:rPr lang="en-GB" sz="2400" dirty="0">
                <a:effectLst/>
                <a:latin typeface="Calibri" panose="020F0502020204030204" pitchFamily="34" charset="0"/>
                <a:ea typeface="Calibri" panose="020F0502020204030204" pitchFamily="34" charset="0"/>
                <a:cs typeface="Calibri" panose="020F0502020204030204" pitchFamily="34" charset="0"/>
              </a:rPr>
              <a:t>This Treaty must be ratified by Governments and when this is done, they are to amend their traditional Copyright Laws thus enabling persons with print disabilities to access reading materials including books at their leisure. </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pic>
        <p:nvPicPr>
          <p:cNvPr id="4" name="Picture 3">
            <a:extLst>
              <a:ext uri="{FF2B5EF4-FFF2-40B4-BE49-F238E27FC236}">
                <a16:creationId xmlns:a16="http://schemas.microsoft.com/office/drawing/2014/main" id="{87D2BB31-2D87-4894-914F-87C805D66963}"/>
              </a:ext>
            </a:extLst>
          </p:cNvPr>
          <p:cNvPicPr/>
          <p:nvPr/>
        </p:nvPicPr>
        <p:blipFill>
          <a:blip r:embed="rId2"/>
          <a:stretch>
            <a:fillRect/>
          </a:stretch>
        </p:blipFill>
        <p:spPr>
          <a:xfrm>
            <a:off x="10287000" y="365125"/>
            <a:ext cx="1066800" cy="963319"/>
          </a:xfrm>
          <a:prstGeom prst="rect">
            <a:avLst/>
          </a:prstGeom>
        </p:spPr>
      </p:pic>
    </p:spTree>
    <p:extLst>
      <p:ext uri="{BB962C8B-B14F-4D97-AF65-F5344CB8AC3E}">
        <p14:creationId xmlns:p14="http://schemas.microsoft.com/office/powerpoint/2010/main" val="17618580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CA976-A2B1-4FDA-B1E7-AB853E886FF2}"/>
              </a:ext>
            </a:extLst>
          </p:cNvPr>
          <p:cNvSpPr>
            <a:spLocks noGrp="1"/>
          </p:cNvSpPr>
          <p:nvPr>
            <p:ph type="title"/>
          </p:nvPr>
        </p:nvSpPr>
        <p:spPr>
          <a:xfrm>
            <a:off x="257175" y="320674"/>
            <a:ext cx="10106025" cy="720725"/>
          </a:xfrm>
        </p:spPr>
        <p:txBody>
          <a:bodyPr/>
          <a:lstStyle/>
          <a:p>
            <a:r>
              <a:rPr lang="en-GB" b="1" dirty="0">
                <a:solidFill>
                  <a:srgbClr val="FF0000"/>
                </a:solidFill>
              </a:rPr>
              <a:t>Access for Deaf People and deafened people</a:t>
            </a:r>
          </a:p>
        </p:txBody>
      </p:sp>
      <p:sp>
        <p:nvSpPr>
          <p:cNvPr id="3" name="Content Placeholder 2">
            <a:extLst>
              <a:ext uri="{FF2B5EF4-FFF2-40B4-BE49-F238E27FC236}">
                <a16:creationId xmlns:a16="http://schemas.microsoft.com/office/drawing/2014/main" id="{78919A7D-1C1C-4BFB-886F-F1A056336FD0}"/>
              </a:ext>
            </a:extLst>
          </p:cNvPr>
          <p:cNvSpPr>
            <a:spLocks noGrp="1"/>
          </p:cNvSpPr>
          <p:nvPr>
            <p:ph idx="1"/>
          </p:nvPr>
        </p:nvSpPr>
        <p:spPr>
          <a:xfrm>
            <a:off x="190500" y="1041399"/>
            <a:ext cx="11744325" cy="4540251"/>
          </a:xfrm>
        </p:spPr>
        <p:txBody>
          <a:bodyPr>
            <a:normAutofit/>
          </a:bodyPr>
          <a:lstStyle/>
          <a:p>
            <a:r>
              <a:rPr lang="en-GB" dirty="0"/>
              <a:t>Pre-lingually Deaf people have for many years had their own Sign Language with many country and regional varieties. It has its own grammar and gesture and body posture is also utilised. A standardised language with dictionary is important.</a:t>
            </a:r>
          </a:p>
          <a:p>
            <a:r>
              <a:rPr lang="en-GB" dirty="0"/>
              <a:t>The UNCRPD prioritises access to sign language though there are many oral means of communication with enhanced hearing aids and implants.</a:t>
            </a:r>
          </a:p>
          <a:p>
            <a:r>
              <a:rPr lang="en-GB" dirty="0"/>
              <a:t>The limits on Deaf people are caused because many people do not know or understand sign. Mobile smart phones helping with remote interpretation.</a:t>
            </a:r>
          </a:p>
          <a:p>
            <a:r>
              <a:rPr lang="en-GB" dirty="0"/>
              <a:t>Recently technology is being developed to read sign language translate to text on computer this should help many Deaf people . Google Sign </a:t>
            </a:r>
          </a:p>
        </p:txBody>
      </p:sp>
      <p:pic>
        <p:nvPicPr>
          <p:cNvPr id="4" name="Picture 3">
            <a:extLst>
              <a:ext uri="{FF2B5EF4-FFF2-40B4-BE49-F238E27FC236}">
                <a16:creationId xmlns:a16="http://schemas.microsoft.com/office/drawing/2014/main" id="{478F0160-B6DA-4623-A30F-A50F16223523}"/>
              </a:ext>
            </a:extLst>
          </p:cNvPr>
          <p:cNvPicPr/>
          <p:nvPr/>
        </p:nvPicPr>
        <p:blipFill>
          <a:blip r:embed="rId2"/>
          <a:stretch>
            <a:fillRect/>
          </a:stretch>
        </p:blipFill>
        <p:spPr>
          <a:xfrm>
            <a:off x="10668001" y="78080"/>
            <a:ext cx="1066800" cy="963319"/>
          </a:xfrm>
          <a:prstGeom prst="rect">
            <a:avLst/>
          </a:prstGeom>
        </p:spPr>
      </p:pic>
      <p:pic>
        <p:nvPicPr>
          <p:cNvPr id="5122" name="Picture 2" descr="Graphs are mapped over pictures of hands">
            <a:extLst>
              <a:ext uri="{FF2B5EF4-FFF2-40B4-BE49-F238E27FC236}">
                <a16:creationId xmlns:a16="http://schemas.microsoft.com/office/drawing/2014/main" id="{80B612F1-A06A-42F6-887E-7294FA6B417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3512"/>
          <a:stretch/>
        </p:blipFill>
        <p:spPr bwMode="auto">
          <a:xfrm>
            <a:off x="7223761" y="5456239"/>
            <a:ext cx="3977640" cy="104013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B821A395-44FB-4DBF-86D0-CB447BE7E0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50000"/>
          <a:stretch/>
        </p:blipFill>
        <p:spPr bwMode="auto">
          <a:xfrm>
            <a:off x="1000125" y="5356704"/>
            <a:ext cx="5095875" cy="1081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5080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39D80-3DB9-4269-B16E-C783C5172DD5}"/>
              </a:ext>
            </a:extLst>
          </p:cNvPr>
          <p:cNvSpPr>
            <a:spLocks noGrp="1"/>
          </p:cNvSpPr>
          <p:nvPr>
            <p:ph type="title"/>
          </p:nvPr>
        </p:nvSpPr>
        <p:spPr>
          <a:xfrm>
            <a:off x="804862" y="146050"/>
            <a:ext cx="10515600" cy="739775"/>
          </a:xfrm>
        </p:spPr>
        <p:txBody>
          <a:bodyPr/>
          <a:lstStyle/>
          <a:p>
            <a:r>
              <a:rPr lang="en-GB" b="1" dirty="0">
                <a:solidFill>
                  <a:srgbClr val="FF0000"/>
                </a:solidFill>
              </a:rPr>
              <a:t>Introduction</a:t>
            </a:r>
            <a:r>
              <a:rPr lang="en-GB" dirty="0"/>
              <a:t> </a:t>
            </a:r>
          </a:p>
        </p:txBody>
      </p:sp>
      <p:sp>
        <p:nvSpPr>
          <p:cNvPr id="3" name="Content Placeholder 2">
            <a:extLst>
              <a:ext uri="{FF2B5EF4-FFF2-40B4-BE49-F238E27FC236}">
                <a16:creationId xmlns:a16="http://schemas.microsoft.com/office/drawing/2014/main" id="{D7625AEF-11D5-4758-8C0C-CFDB220CFFC0}"/>
              </a:ext>
            </a:extLst>
          </p:cNvPr>
          <p:cNvSpPr>
            <a:spLocks noGrp="1"/>
          </p:cNvSpPr>
          <p:nvPr>
            <p:ph idx="1"/>
          </p:nvPr>
        </p:nvSpPr>
        <p:spPr>
          <a:xfrm>
            <a:off x="252412" y="1155667"/>
            <a:ext cx="11687175" cy="4986338"/>
          </a:xfrm>
        </p:spPr>
        <p:txBody>
          <a:bodyPr>
            <a:noAutofit/>
          </a:bodyPr>
          <a:lstStyle/>
          <a:p>
            <a:pPr marL="0" indent="0">
              <a:buNone/>
            </a:pPr>
            <a:r>
              <a:rPr lang="en-IN" sz="2400" dirty="0">
                <a:effectLst/>
                <a:latin typeface="Calibri" panose="020F0502020204030204" pitchFamily="34" charset="0"/>
                <a:ea typeface="Times New Roman" panose="02020603050405020304" pitchFamily="18" charset="0"/>
              </a:rPr>
              <a:t>A fundamental human right is for disabled people to gain access and participation on an equal level with others regardless of our impairments.</a:t>
            </a:r>
          </a:p>
          <a:p>
            <a:pPr marL="0" indent="0">
              <a:buNone/>
            </a:pPr>
            <a:r>
              <a:rPr lang="en-GB" sz="2400" dirty="0">
                <a:solidFill>
                  <a:srgbClr val="171717"/>
                </a:solidFill>
                <a:effectLst/>
                <a:latin typeface="Calibri" panose="020F0502020204030204" pitchFamily="34" charset="0"/>
                <a:ea typeface="Calibri" panose="020F0502020204030204" pitchFamily="34" charset="0"/>
              </a:rPr>
              <a:t>Disabled people have struggled for many years to adapt society’s lived physical and information environment for this to happen. </a:t>
            </a:r>
          </a:p>
          <a:p>
            <a:pPr marL="0" indent="0">
              <a:buNone/>
            </a:pPr>
            <a:r>
              <a:rPr lang="en-GB" sz="2400" dirty="0">
                <a:solidFill>
                  <a:srgbClr val="171717"/>
                </a:solidFill>
                <a:effectLst/>
                <a:latin typeface="Calibri" panose="020F0502020204030204" pitchFamily="34" charset="0"/>
                <a:ea typeface="Calibri" panose="020F0502020204030204" pitchFamily="34" charset="0"/>
              </a:rPr>
              <a:t>The first International Human Rights Treaty to explicitly mention it was the UN Convention on the Rights of Persons with Disabilities (UNCRPD), 2008</a:t>
            </a:r>
          </a:p>
          <a:p>
            <a:pPr marL="0" indent="0">
              <a:buNone/>
            </a:pPr>
            <a:r>
              <a:rPr lang="en-GB" sz="2400" dirty="0">
                <a:solidFill>
                  <a:srgbClr val="171717"/>
                </a:solidFill>
                <a:effectLst/>
                <a:latin typeface="Calibri" panose="020F0502020204030204" pitchFamily="34" charset="0"/>
                <a:ea typeface="Calibri" panose="020F0502020204030204" pitchFamily="34" charset="0"/>
              </a:rPr>
              <a:t>There had been Clauses in previous Treaties, National Laws, building codes and standards that had partially acknowledged the need for access in the previous 120 years. All of these were fought for by disabled people and their organisations and some non-disabled led charities.</a:t>
            </a:r>
          </a:p>
          <a:p>
            <a:pPr marL="0" indent="0">
              <a:buNone/>
            </a:pPr>
            <a:r>
              <a:rPr lang="en-GB" sz="2400" dirty="0">
                <a:solidFill>
                  <a:srgbClr val="171717"/>
                </a:solidFill>
                <a:effectLst/>
                <a:latin typeface="Calibri" panose="020F0502020204030204" pitchFamily="34" charset="0"/>
                <a:ea typeface="Calibri" panose="020F0502020204030204" pitchFamily="34" charset="0"/>
              </a:rPr>
              <a:t>People with sensory impairments were in the vanguard arguing for the teaching and use of Braille, Sign Language, gaining concessions in a minority of countries, usually higher income.</a:t>
            </a:r>
          </a:p>
          <a:p>
            <a:pPr marL="0" indent="0">
              <a:buNone/>
            </a:pPr>
            <a:r>
              <a:rPr lang="en-GB" sz="2400" b="1" dirty="0">
                <a:effectLst/>
                <a:latin typeface="Calibri" panose="020F0502020204030204" pitchFamily="34" charset="0"/>
                <a:ea typeface="Calibri" panose="020F0502020204030204" pitchFamily="34" charset="0"/>
                <a:cs typeface="Times New Roman" panose="02020603050405020304" pitchFamily="18" charset="0"/>
              </a:rPr>
              <a:t>UNCRPD &amp; Article 9  establishes binding obligations for States and consequently, rights for persons with disabilities that are not included in the other core human rights treaties</a:t>
            </a:r>
            <a:r>
              <a:rPr lang="en-GB" sz="2400" dirty="0">
                <a:latin typeface="Calibri" panose="020F0502020204030204" pitchFamily="34" charset="0"/>
                <a:ea typeface="Calibri" panose="020F0502020204030204" pitchFamily="34" charset="0"/>
                <a:cs typeface="Times New Roman" panose="02020603050405020304" pitchFamily="18" charset="0"/>
              </a:rPr>
              <a:t>.</a:t>
            </a:r>
            <a:endParaRPr lang="en-GB" sz="2400" dirty="0"/>
          </a:p>
        </p:txBody>
      </p:sp>
      <p:pic>
        <p:nvPicPr>
          <p:cNvPr id="4" name="Picture 3">
            <a:extLst>
              <a:ext uri="{FF2B5EF4-FFF2-40B4-BE49-F238E27FC236}">
                <a16:creationId xmlns:a16="http://schemas.microsoft.com/office/drawing/2014/main" id="{1A8DC2D6-4695-4A26-86B9-0DE0EEE12A8A}"/>
              </a:ext>
            </a:extLst>
          </p:cNvPr>
          <p:cNvPicPr/>
          <p:nvPr/>
        </p:nvPicPr>
        <p:blipFill>
          <a:blip r:embed="rId2"/>
          <a:stretch>
            <a:fillRect/>
          </a:stretch>
        </p:blipFill>
        <p:spPr>
          <a:xfrm>
            <a:off x="10960131" y="-12603"/>
            <a:ext cx="1158811" cy="1158810"/>
          </a:xfrm>
          <a:prstGeom prst="rect">
            <a:avLst/>
          </a:prstGeom>
        </p:spPr>
      </p:pic>
    </p:spTree>
    <p:extLst>
      <p:ext uri="{BB962C8B-B14F-4D97-AF65-F5344CB8AC3E}">
        <p14:creationId xmlns:p14="http://schemas.microsoft.com/office/powerpoint/2010/main" val="2937834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53729-5C6E-4B1A-8274-62364A7CFB5E}"/>
              </a:ext>
            </a:extLst>
          </p:cNvPr>
          <p:cNvSpPr>
            <a:spLocks noGrp="1"/>
          </p:cNvSpPr>
          <p:nvPr>
            <p:ph type="title"/>
          </p:nvPr>
        </p:nvSpPr>
        <p:spPr/>
        <p:txBody>
          <a:bodyPr/>
          <a:lstStyle/>
          <a:p>
            <a:r>
              <a:rPr lang="en-GB" b="1" dirty="0">
                <a:solidFill>
                  <a:srgbClr val="FF0000"/>
                </a:solidFill>
              </a:rPr>
              <a:t>The Importance of Sign Language </a:t>
            </a:r>
          </a:p>
        </p:txBody>
      </p:sp>
      <p:pic>
        <p:nvPicPr>
          <p:cNvPr id="4" name="Picture 3">
            <a:extLst>
              <a:ext uri="{FF2B5EF4-FFF2-40B4-BE49-F238E27FC236}">
                <a16:creationId xmlns:a16="http://schemas.microsoft.com/office/drawing/2014/main" id="{53753A80-3DB4-4B95-9380-C661A2077FDB}"/>
              </a:ext>
            </a:extLst>
          </p:cNvPr>
          <p:cNvPicPr/>
          <p:nvPr/>
        </p:nvPicPr>
        <p:blipFill>
          <a:blip r:embed="rId2"/>
          <a:stretch>
            <a:fillRect/>
          </a:stretch>
        </p:blipFill>
        <p:spPr>
          <a:xfrm>
            <a:off x="10668001" y="78080"/>
            <a:ext cx="1066800" cy="963319"/>
          </a:xfrm>
          <a:prstGeom prst="rect">
            <a:avLst/>
          </a:prstGeom>
        </p:spPr>
      </p:pic>
      <p:sp>
        <p:nvSpPr>
          <p:cNvPr id="6" name="Content Placeholder 5">
            <a:extLst>
              <a:ext uri="{FF2B5EF4-FFF2-40B4-BE49-F238E27FC236}">
                <a16:creationId xmlns:a16="http://schemas.microsoft.com/office/drawing/2014/main" id="{EF40359F-AECA-4C9F-9E40-9ED853D6A02B}"/>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40338527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19A21-036A-4883-BFF7-7F18DEE913F8}"/>
              </a:ext>
            </a:extLst>
          </p:cNvPr>
          <p:cNvSpPr>
            <a:spLocks noGrp="1"/>
          </p:cNvSpPr>
          <p:nvPr>
            <p:ph type="title"/>
          </p:nvPr>
        </p:nvSpPr>
        <p:spPr/>
        <p:txBody>
          <a:bodyPr/>
          <a:lstStyle/>
          <a:p>
            <a:r>
              <a:rPr lang="en-GB" b="1" dirty="0">
                <a:solidFill>
                  <a:srgbClr val="FF0000"/>
                </a:solidFill>
              </a:rPr>
              <a:t>Access Hard of Hearing/Deafened-Steve Estey</a:t>
            </a:r>
          </a:p>
        </p:txBody>
      </p:sp>
      <p:pic>
        <p:nvPicPr>
          <p:cNvPr id="5" name="Picture 4">
            <a:extLst>
              <a:ext uri="{FF2B5EF4-FFF2-40B4-BE49-F238E27FC236}">
                <a16:creationId xmlns:a16="http://schemas.microsoft.com/office/drawing/2014/main" id="{400D5C55-33A8-4152-BA1B-C1557FAA7C92}"/>
              </a:ext>
            </a:extLst>
          </p:cNvPr>
          <p:cNvPicPr/>
          <p:nvPr/>
        </p:nvPicPr>
        <p:blipFill>
          <a:blip r:embed="rId2"/>
          <a:stretch>
            <a:fillRect/>
          </a:stretch>
        </p:blipFill>
        <p:spPr>
          <a:xfrm>
            <a:off x="11125200" y="0"/>
            <a:ext cx="1066800" cy="963319"/>
          </a:xfrm>
          <a:prstGeom prst="rect">
            <a:avLst/>
          </a:prstGeom>
        </p:spPr>
      </p:pic>
      <p:sp>
        <p:nvSpPr>
          <p:cNvPr id="6" name="Content Placeholder 5">
            <a:extLst>
              <a:ext uri="{FF2B5EF4-FFF2-40B4-BE49-F238E27FC236}">
                <a16:creationId xmlns:a16="http://schemas.microsoft.com/office/drawing/2014/main" id="{4ABB7338-F0A1-4C95-A9E7-79A08FA7FB43}"/>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37404731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FCBD7-D7D8-48B5-AA8E-0A2C8062B625}"/>
              </a:ext>
            </a:extLst>
          </p:cNvPr>
          <p:cNvSpPr>
            <a:spLocks noGrp="1"/>
          </p:cNvSpPr>
          <p:nvPr>
            <p:ph type="title" idx="4294967295"/>
          </p:nvPr>
        </p:nvSpPr>
        <p:spPr>
          <a:xfrm>
            <a:off x="0" y="365125"/>
            <a:ext cx="8591550" cy="387350"/>
          </a:xfrm>
        </p:spPr>
        <p:txBody>
          <a:bodyPr>
            <a:normAutofit fontScale="90000"/>
          </a:bodyPr>
          <a:lstStyle/>
          <a:p>
            <a:r>
              <a:rPr lang="en-GB" b="1" dirty="0">
                <a:solidFill>
                  <a:srgbClr val="FF0000"/>
                </a:solidFill>
              </a:rPr>
              <a:t>Plain Language Easy Read and Pictograms</a:t>
            </a:r>
          </a:p>
        </p:txBody>
      </p:sp>
      <p:pic>
        <p:nvPicPr>
          <p:cNvPr id="4" name="Picture 3">
            <a:extLst>
              <a:ext uri="{FF2B5EF4-FFF2-40B4-BE49-F238E27FC236}">
                <a16:creationId xmlns:a16="http://schemas.microsoft.com/office/drawing/2014/main" id="{4FD6D6B5-B8EA-4A8C-BF14-26D9C8D54157}"/>
              </a:ext>
            </a:extLst>
          </p:cNvPr>
          <p:cNvPicPr/>
          <p:nvPr/>
        </p:nvPicPr>
        <p:blipFill>
          <a:blip r:embed="rId2"/>
          <a:stretch>
            <a:fillRect/>
          </a:stretch>
        </p:blipFill>
        <p:spPr>
          <a:xfrm>
            <a:off x="10668001" y="78080"/>
            <a:ext cx="1066800" cy="963319"/>
          </a:xfrm>
          <a:prstGeom prst="rect">
            <a:avLst/>
          </a:prstGeom>
        </p:spPr>
      </p:pic>
      <p:pic>
        <p:nvPicPr>
          <p:cNvPr id="8" name="Picture 7">
            <a:extLst>
              <a:ext uri="{FF2B5EF4-FFF2-40B4-BE49-F238E27FC236}">
                <a16:creationId xmlns:a16="http://schemas.microsoft.com/office/drawing/2014/main" id="{D605C7F0-279E-4702-BCA9-D2C6D626697A}"/>
              </a:ext>
            </a:extLst>
          </p:cNvPr>
          <p:cNvPicPr>
            <a:picLocks noChangeAspect="1"/>
          </p:cNvPicPr>
          <p:nvPr/>
        </p:nvPicPr>
        <p:blipFill>
          <a:blip r:embed="rId3"/>
          <a:stretch>
            <a:fillRect/>
          </a:stretch>
        </p:blipFill>
        <p:spPr>
          <a:xfrm>
            <a:off x="457198" y="823936"/>
            <a:ext cx="8965773" cy="6034064"/>
          </a:xfrm>
          <a:prstGeom prst="rect">
            <a:avLst/>
          </a:prstGeom>
        </p:spPr>
      </p:pic>
      <p:sp>
        <p:nvSpPr>
          <p:cNvPr id="9" name="TextBox 8">
            <a:extLst>
              <a:ext uri="{FF2B5EF4-FFF2-40B4-BE49-F238E27FC236}">
                <a16:creationId xmlns:a16="http://schemas.microsoft.com/office/drawing/2014/main" id="{27ED1E68-B37E-4057-956B-51AA90EC7CCF}"/>
              </a:ext>
            </a:extLst>
          </p:cNvPr>
          <p:cNvSpPr txBox="1"/>
          <p:nvPr/>
        </p:nvSpPr>
        <p:spPr>
          <a:xfrm>
            <a:off x="9841424" y="2154264"/>
            <a:ext cx="2045776" cy="2308324"/>
          </a:xfrm>
          <a:prstGeom prst="rect">
            <a:avLst/>
          </a:prstGeom>
          <a:noFill/>
        </p:spPr>
        <p:txBody>
          <a:bodyPr wrap="square" rtlCol="0">
            <a:spAutoFit/>
          </a:bodyPr>
          <a:lstStyle/>
          <a:p>
            <a:r>
              <a:rPr lang="en-GB"/>
              <a:t>https://assets.publishing.service.gov.uk/government/uploads/system/uploads/attachment_data/file/345108/easy-read-un-convention.pdf</a:t>
            </a:r>
            <a:endParaRPr lang="en-GB" dirty="0"/>
          </a:p>
        </p:txBody>
      </p:sp>
    </p:spTree>
    <p:extLst>
      <p:ext uri="{BB962C8B-B14F-4D97-AF65-F5344CB8AC3E}">
        <p14:creationId xmlns:p14="http://schemas.microsoft.com/office/powerpoint/2010/main" val="5519099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Graphic representation of the CRPD commissioned by ARCH in 2018">
            <a:extLst>
              <a:ext uri="{FF2B5EF4-FFF2-40B4-BE49-F238E27FC236}">
                <a16:creationId xmlns:a16="http://schemas.microsoft.com/office/drawing/2014/main" id="{80FD232C-11E0-4C9F-AD9A-AAE16A3F91C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0056"/>
          <a:stretch/>
        </p:blipFill>
        <p:spPr bwMode="auto">
          <a:xfrm>
            <a:off x="294469" y="119619"/>
            <a:ext cx="9527260" cy="661876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5207A9C-124D-44A0-AEF2-379155339DF5}"/>
              </a:ext>
            </a:extLst>
          </p:cNvPr>
          <p:cNvSpPr txBox="1"/>
          <p:nvPr/>
        </p:nvSpPr>
        <p:spPr>
          <a:xfrm>
            <a:off x="10089397" y="2262753"/>
            <a:ext cx="1859796" cy="2031325"/>
          </a:xfrm>
          <a:prstGeom prst="rect">
            <a:avLst/>
          </a:prstGeom>
          <a:noFill/>
        </p:spPr>
        <p:txBody>
          <a:bodyPr wrap="square" rtlCol="0">
            <a:spAutoFit/>
          </a:bodyPr>
          <a:lstStyle/>
          <a:p>
            <a:r>
              <a:rPr lang="en-GB" dirty="0"/>
              <a:t>Arch Disability Law Centre ,CA, USA</a:t>
            </a:r>
          </a:p>
          <a:p>
            <a:r>
              <a:rPr lang="en-GB" dirty="0"/>
              <a:t>https://archdisabilitylaw.ca/initiatives/advancing-the-un-crpd/</a:t>
            </a:r>
          </a:p>
        </p:txBody>
      </p:sp>
      <p:pic>
        <p:nvPicPr>
          <p:cNvPr id="4" name="Picture 3">
            <a:extLst>
              <a:ext uri="{FF2B5EF4-FFF2-40B4-BE49-F238E27FC236}">
                <a16:creationId xmlns:a16="http://schemas.microsoft.com/office/drawing/2014/main" id="{CDE4AB2E-1161-4983-A734-F10D211BC225}"/>
              </a:ext>
            </a:extLst>
          </p:cNvPr>
          <p:cNvPicPr/>
          <p:nvPr/>
        </p:nvPicPr>
        <p:blipFill>
          <a:blip r:embed="rId3"/>
          <a:stretch>
            <a:fillRect/>
          </a:stretch>
        </p:blipFill>
        <p:spPr>
          <a:xfrm>
            <a:off x="10668001" y="78080"/>
            <a:ext cx="1066800" cy="963319"/>
          </a:xfrm>
          <a:prstGeom prst="rect">
            <a:avLst/>
          </a:prstGeom>
        </p:spPr>
      </p:pic>
    </p:spTree>
    <p:extLst>
      <p:ext uri="{BB962C8B-B14F-4D97-AF65-F5344CB8AC3E}">
        <p14:creationId xmlns:p14="http://schemas.microsoft.com/office/powerpoint/2010/main" val="30678848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D751F-F7E3-4459-9108-9418CF43E125}"/>
              </a:ext>
            </a:extLst>
          </p:cNvPr>
          <p:cNvSpPr>
            <a:spLocks noGrp="1"/>
          </p:cNvSpPr>
          <p:nvPr>
            <p:ph type="title"/>
          </p:nvPr>
        </p:nvSpPr>
        <p:spPr>
          <a:xfrm>
            <a:off x="838200" y="107951"/>
            <a:ext cx="10515600" cy="444500"/>
          </a:xfrm>
        </p:spPr>
        <p:txBody>
          <a:bodyPr>
            <a:normAutofit fontScale="90000"/>
          </a:bodyPr>
          <a:lstStyle/>
          <a:p>
            <a:r>
              <a:rPr lang="en-GB" b="1" dirty="0">
                <a:solidFill>
                  <a:srgbClr val="FF0000"/>
                </a:solidFill>
              </a:rPr>
              <a:t>Universal Design </a:t>
            </a:r>
          </a:p>
        </p:txBody>
      </p:sp>
      <p:sp>
        <p:nvSpPr>
          <p:cNvPr id="3" name="Content Placeholder 2">
            <a:extLst>
              <a:ext uri="{FF2B5EF4-FFF2-40B4-BE49-F238E27FC236}">
                <a16:creationId xmlns:a16="http://schemas.microsoft.com/office/drawing/2014/main" id="{06AA0DFA-B27B-47CF-935D-DD32F0963458}"/>
              </a:ext>
            </a:extLst>
          </p:cNvPr>
          <p:cNvSpPr>
            <a:spLocks noGrp="1"/>
          </p:cNvSpPr>
          <p:nvPr>
            <p:ph idx="1"/>
          </p:nvPr>
        </p:nvSpPr>
        <p:spPr>
          <a:xfrm>
            <a:off x="214312" y="809625"/>
            <a:ext cx="11763375" cy="5940424"/>
          </a:xfrm>
        </p:spPr>
        <p:txBody>
          <a:bodyPr>
            <a:noAutofit/>
          </a:bodyPr>
          <a:lstStyle/>
          <a:p>
            <a:pPr>
              <a:lnSpc>
                <a:spcPct val="120000"/>
              </a:lnSpc>
              <a:spcBef>
                <a:spcPts val="0"/>
              </a:spcBef>
            </a:pPr>
            <a:r>
              <a:rPr lang="en-GB" sz="2000" b="1" dirty="0">
                <a:solidFill>
                  <a:srgbClr val="000000"/>
                </a:solidFill>
                <a:effectLst/>
                <a:latin typeface="Calibri" panose="020F0502020204030204" pitchFamily="34" charset="0"/>
                <a:ea typeface="Times New Roman" panose="02020603050405020304" pitchFamily="18" charset="0"/>
              </a:rPr>
              <a:t>“Universal design” means the design of products, environments, programmes and services to be usable by all people, to the greatest extent possible, without the need for adaptation or specialized design. “Universal design” shall not exclude assistive devices for particular groups of persons with disabilities where this is needed”. </a:t>
            </a:r>
            <a:r>
              <a:rPr lang="en-GB" sz="2000" dirty="0">
                <a:solidFill>
                  <a:srgbClr val="000000"/>
                </a:solidFill>
                <a:effectLst/>
                <a:latin typeface="Calibri" panose="020F0502020204030204" pitchFamily="34" charset="0"/>
                <a:ea typeface="Times New Roman" panose="02020603050405020304" pitchFamily="18" charset="0"/>
              </a:rPr>
              <a:t>Article 2 UNCRPD.</a:t>
            </a:r>
            <a:endParaRPr lang="en-GB" sz="2000" dirty="0">
              <a:effectLst/>
              <a:latin typeface="Times New Roman" panose="02020603050405020304" pitchFamily="18" charset="0"/>
              <a:ea typeface="Times New Roman" panose="02020603050405020304" pitchFamily="18" charset="0"/>
            </a:endParaRPr>
          </a:p>
          <a:p>
            <a:pPr>
              <a:lnSpc>
                <a:spcPct val="120000"/>
              </a:lnSpc>
              <a:spcBef>
                <a:spcPts val="0"/>
              </a:spcBef>
            </a:pPr>
            <a:r>
              <a:rPr lang="en-GB" sz="2000" b="1" dirty="0">
                <a:effectLst/>
                <a:latin typeface="Calibri" panose="020F0502020204030204" pitchFamily="34" charset="0"/>
                <a:ea typeface="Calibri" panose="020F0502020204030204" pitchFamily="34" charset="0"/>
                <a:cs typeface="Calibri" panose="020F0502020204030204" pitchFamily="34" charset="0"/>
              </a:rPr>
              <a:t>Principles of Universal Design</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20000"/>
              </a:lnSpc>
              <a:spcBef>
                <a:spcPts val="0"/>
              </a:spcBef>
            </a:pPr>
            <a:r>
              <a:rPr lang="en-GB" sz="2000" b="1" dirty="0">
                <a:effectLst/>
                <a:latin typeface="Calibri" panose="020F0502020204030204" pitchFamily="34" charset="0"/>
                <a:ea typeface="Times New Roman" panose="02020603050405020304" pitchFamily="18" charset="0"/>
              </a:rPr>
              <a:t>1.</a:t>
            </a:r>
            <a:r>
              <a:rPr lang="en-CA" sz="2000" b="1" dirty="0">
                <a:effectLst/>
                <a:latin typeface="Calibri" panose="020F0502020204030204" pitchFamily="34" charset="0"/>
                <a:ea typeface="Arial" panose="020B0604020202020204" pitchFamily="34" charset="0"/>
              </a:rPr>
              <a:t> Equitable Use</a:t>
            </a:r>
            <a:r>
              <a:rPr lang="en-CA" sz="2000" dirty="0">
                <a:effectLst/>
                <a:latin typeface="Calibri" panose="020F0502020204030204" pitchFamily="34" charset="0"/>
                <a:ea typeface="Arial" panose="020B0604020202020204" pitchFamily="34" charset="0"/>
              </a:rPr>
              <a:t> -The design is useful and marketable to people with diverse abilities.</a:t>
            </a:r>
            <a:endParaRPr lang="en-GB" sz="2000" dirty="0">
              <a:latin typeface="Times New Roman" panose="02020603050405020304" pitchFamily="18" charset="0"/>
              <a:ea typeface="Arial" panose="020B0604020202020204" pitchFamily="34" charset="0"/>
            </a:endParaRPr>
          </a:p>
          <a:p>
            <a:pPr>
              <a:lnSpc>
                <a:spcPct val="120000"/>
              </a:lnSpc>
              <a:spcBef>
                <a:spcPts val="0"/>
              </a:spcBef>
            </a:pPr>
            <a:r>
              <a:rPr lang="en-GB" sz="2000" b="1" dirty="0">
                <a:effectLst/>
                <a:latin typeface="Calibri" panose="020F0502020204030204" pitchFamily="34" charset="0"/>
                <a:ea typeface="Times New Roman" panose="02020603050405020304" pitchFamily="18" charset="0"/>
              </a:rPr>
              <a:t>2. Flexibility of Use</a:t>
            </a:r>
            <a:r>
              <a:rPr lang="en-GB" sz="2000" dirty="0">
                <a:effectLst/>
                <a:latin typeface="Calibri" panose="020F0502020204030204" pitchFamily="34" charset="0"/>
                <a:ea typeface="Times New Roman" panose="02020603050405020304" pitchFamily="18" charset="0"/>
              </a:rPr>
              <a:t> -</a:t>
            </a:r>
            <a:r>
              <a:rPr lang="en-CA" sz="2000" dirty="0">
                <a:effectLst/>
                <a:latin typeface="Calibri" panose="020F0502020204030204" pitchFamily="34" charset="0"/>
                <a:ea typeface="Arial" panose="020B0604020202020204" pitchFamily="34" charset="0"/>
              </a:rPr>
              <a:t>The design accommodates a wide range of individual preferences and abilities.</a:t>
            </a:r>
            <a:endParaRPr lang="en-GB" sz="2000" dirty="0">
              <a:effectLst/>
              <a:latin typeface="Times New Roman" panose="02020603050405020304" pitchFamily="18" charset="0"/>
              <a:ea typeface="Times New Roman" panose="02020603050405020304" pitchFamily="18" charset="0"/>
            </a:endParaRPr>
          </a:p>
          <a:p>
            <a:pPr>
              <a:lnSpc>
                <a:spcPct val="120000"/>
              </a:lnSpc>
              <a:spcBef>
                <a:spcPts val="0"/>
              </a:spcBef>
            </a:pPr>
            <a:r>
              <a:rPr lang="en-GB" sz="2000" b="1" dirty="0">
                <a:effectLst/>
                <a:latin typeface="Calibri" panose="020F0502020204030204" pitchFamily="34" charset="0"/>
                <a:ea typeface="Calibri" panose="020F0502020204030204" pitchFamily="34" charset="0"/>
                <a:cs typeface="Calibri" panose="020F0502020204030204" pitchFamily="34" charset="0"/>
              </a:rPr>
              <a:t>3. Simple and Intuitive Use -</a:t>
            </a:r>
            <a:r>
              <a:rPr lang="en-CA" sz="20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The design is easy to understand, regardless of the user’s experience, knowledge, language skills, or current concentration level.</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20000"/>
              </a:lnSpc>
              <a:spcBef>
                <a:spcPts val="0"/>
              </a:spcBef>
            </a:pPr>
            <a:r>
              <a:rPr lang="en-GB" sz="2000" b="1" dirty="0">
                <a:effectLst/>
                <a:latin typeface="Calibri" panose="020F0502020204030204" pitchFamily="34" charset="0"/>
                <a:ea typeface="Calibri" panose="020F0502020204030204" pitchFamily="34" charset="0"/>
                <a:cs typeface="Calibri" panose="020F0502020204030204" pitchFamily="34" charset="0"/>
              </a:rPr>
              <a:t>4. Perceptible Information- </a:t>
            </a:r>
            <a:r>
              <a:rPr lang="en-CA" sz="2000" dirty="0">
                <a:effectLst/>
                <a:latin typeface="Calibri" panose="020F0502020204030204" pitchFamily="34" charset="0"/>
                <a:ea typeface="Calibri" panose="020F0502020204030204" pitchFamily="34" charset="0"/>
                <a:cs typeface="Calibri" panose="020F0502020204030204" pitchFamily="34" charset="0"/>
              </a:rPr>
              <a:t>The design communicates information effectively to the user, regardless of ambient conditions or the user’s sensory abilities.</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20000"/>
              </a:lnSpc>
              <a:spcBef>
                <a:spcPts val="0"/>
              </a:spcBef>
            </a:pPr>
            <a:r>
              <a:rPr lang="en-GB" sz="2000" b="1" dirty="0">
                <a:effectLst/>
                <a:latin typeface="Calibri" panose="020F0502020204030204" pitchFamily="34" charset="0"/>
                <a:ea typeface="Calibri" panose="020F0502020204030204" pitchFamily="34" charset="0"/>
                <a:cs typeface="Calibri" panose="020F0502020204030204" pitchFamily="34" charset="0"/>
              </a:rPr>
              <a:t>5. Tolerance for Error</a:t>
            </a:r>
            <a:r>
              <a:rPr lang="en-GB" sz="2000" b="1" dirty="0">
                <a:latin typeface="Calibri" panose="020F0502020204030204" pitchFamily="34" charset="0"/>
                <a:ea typeface="Calibri" panose="020F0502020204030204" pitchFamily="34" charset="0"/>
                <a:cs typeface="Times New Roman" panose="02020603050405020304" pitchFamily="18" charset="0"/>
              </a:rPr>
              <a:t>- </a:t>
            </a:r>
            <a:r>
              <a:rPr lang="en-CA" sz="2000" dirty="0">
                <a:effectLst/>
                <a:latin typeface="Calibri" panose="020F0502020204030204" pitchFamily="34" charset="0"/>
                <a:ea typeface="Calibri" panose="020F0502020204030204" pitchFamily="34" charset="0"/>
                <a:cs typeface="Calibri" panose="020F0502020204030204" pitchFamily="34" charset="0"/>
              </a:rPr>
              <a:t>The design minimizes hazards and the adverse consequences of accidental or unintended actions</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20000"/>
              </a:lnSpc>
              <a:spcBef>
                <a:spcPts val="0"/>
              </a:spcBef>
            </a:pPr>
            <a:r>
              <a:rPr lang="en-GB" sz="2000" b="1" dirty="0">
                <a:effectLst/>
                <a:latin typeface="Calibri" panose="020F0502020204030204" pitchFamily="34" charset="0"/>
                <a:ea typeface="Calibri" panose="020F0502020204030204" pitchFamily="34" charset="0"/>
                <a:cs typeface="Calibri" panose="020F0502020204030204" pitchFamily="34" charset="0"/>
              </a:rPr>
              <a:t>6. Low physical effort</a:t>
            </a:r>
            <a:r>
              <a:rPr lang="en-GB" sz="2000" b="1" dirty="0">
                <a:latin typeface="Calibri" panose="020F0502020204030204" pitchFamily="34" charset="0"/>
                <a:ea typeface="Calibri" panose="020F0502020204030204" pitchFamily="34" charset="0"/>
                <a:cs typeface="Times New Roman" panose="02020603050405020304" pitchFamily="18" charset="0"/>
              </a:rPr>
              <a:t> -</a:t>
            </a:r>
            <a:r>
              <a:rPr lang="en-CA" sz="2000" dirty="0">
                <a:effectLst/>
                <a:latin typeface="Calibri" panose="020F0502020204030204" pitchFamily="34" charset="0"/>
                <a:ea typeface="Calibri" panose="020F0502020204030204" pitchFamily="34" charset="0"/>
                <a:cs typeface="Calibri" panose="020F0502020204030204" pitchFamily="34" charset="0"/>
              </a:rPr>
              <a:t>The design can be used efficiently and comfortably and with a minimum of fatigue.</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fontAlgn="base">
              <a:lnSpc>
                <a:spcPct val="120000"/>
              </a:lnSpc>
              <a:spcBef>
                <a:spcPts val="0"/>
              </a:spcBef>
            </a:pPr>
            <a:r>
              <a:rPr lang="en-GB" sz="2000" dirty="0">
                <a:effectLst/>
                <a:latin typeface="Calibri" panose="020F0502020204030204" pitchFamily="34" charset="0"/>
                <a:ea typeface="Calibri" panose="020F0502020204030204" pitchFamily="34" charset="0"/>
                <a:cs typeface="Calibri" panose="020F0502020204030204" pitchFamily="34" charset="0"/>
              </a:rPr>
              <a:t>7.</a:t>
            </a:r>
            <a:r>
              <a:rPr lang="en-GB"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Size and Space for Approach and Use</a:t>
            </a:r>
            <a:r>
              <a:rPr lang="en-GB" sz="20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GB" sz="2000" dirty="0">
                <a:effectLst/>
                <a:latin typeface="Calibri" panose="020F0502020204030204" pitchFamily="34" charset="0"/>
                <a:ea typeface="Calibri" panose="020F0502020204030204" pitchFamily="34" charset="0"/>
                <a:cs typeface="Times New Roman" panose="02020603050405020304" pitchFamily="18" charset="0"/>
              </a:rPr>
              <a:t>Appropriate size and space is provided for approach, reach, manipulation, and use regardless of user's body size, posture, or mobility.</a:t>
            </a:r>
          </a:p>
        </p:txBody>
      </p:sp>
      <p:pic>
        <p:nvPicPr>
          <p:cNvPr id="4" name="Picture 3">
            <a:extLst>
              <a:ext uri="{FF2B5EF4-FFF2-40B4-BE49-F238E27FC236}">
                <a16:creationId xmlns:a16="http://schemas.microsoft.com/office/drawing/2014/main" id="{4B2769FE-E6A7-410B-9B3C-63C0C552E6C0}"/>
              </a:ext>
            </a:extLst>
          </p:cNvPr>
          <p:cNvPicPr/>
          <p:nvPr/>
        </p:nvPicPr>
        <p:blipFill>
          <a:blip r:embed="rId2"/>
          <a:stretch>
            <a:fillRect/>
          </a:stretch>
        </p:blipFill>
        <p:spPr>
          <a:xfrm>
            <a:off x="10891519" y="179071"/>
            <a:ext cx="924561" cy="746759"/>
          </a:xfrm>
          <a:prstGeom prst="rect">
            <a:avLst/>
          </a:prstGeom>
        </p:spPr>
      </p:pic>
    </p:spTree>
    <p:extLst>
      <p:ext uri="{BB962C8B-B14F-4D97-AF65-F5344CB8AC3E}">
        <p14:creationId xmlns:p14="http://schemas.microsoft.com/office/powerpoint/2010/main" val="7367751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60C7D-FFF3-4900-B191-87B0FED1F1BA}"/>
              </a:ext>
            </a:extLst>
          </p:cNvPr>
          <p:cNvSpPr>
            <a:spLocks noGrp="1"/>
          </p:cNvSpPr>
          <p:nvPr>
            <p:ph type="title"/>
          </p:nvPr>
        </p:nvSpPr>
        <p:spPr>
          <a:xfrm>
            <a:off x="838200" y="365126"/>
            <a:ext cx="10515600" cy="673100"/>
          </a:xfrm>
        </p:spPr>
        <p:txBody>
          <a:bodyPr>
            <a:normAutofit fontScale="90000"/>
          </a:bodyPr>
          <a:lstStyle/>
          <a:p>
            <a:r>
              <a:rPr lang="en-GB" b="1" dirty="0">
                <a:solidFill>
                  <a:srgbClr val="FF0000"/>
                </a:solidFill>
              </a:rPr>
              <a:t>Case Studies Jamaica</a:t>
            </a:r>
          </a:p>
        </p:txBody>
      </p:sp>
      <p:sp>
        <p:nvSpPr>
          <p:cNvPr id="3" name="Content Placeholder 2">
            <a:extLst>
              <a:ext uri="{FF2B5EF4-FFF2-40B4-BE49-F238E27FC236}">
                <a16:creationId xmlns:a16="http://schemas.microsoft.com/office/drawing/2014/main" id="{5C5A36B1-5AEC-46FA-BC37-284002E0C9AF}"/>
              </a:ext>
            </a:extLst>
          </p:cNvPr>
          <p:cNvSpPr>
            <a:spLocks noGrp="1"/>
          </p:cNvSpPr>
          <p:nvPr>
            <p:ph idx="1"/>
          </p:nvPr>
        </p:nvSpPr>
        <p:spPr>
          <a:xfrm>
            <a:off x="295275" y="1171575"/>
            <a:ext cx="11725275" cy="5005388"/>
          </a:xfrm>
        </p:spPr>
        <p:txBody>
          <a:bodyPr>
            <a:noAutofit/>
          </a:bodyPr>
          <a:lstStyle/>
          <a:p>
            <a:r>
              <a:rPr lang="en-GB" sz="2400" b="1" dirty="0">
                <a:solidFill>
                  <a:srgbClr val="333333"/>
                </a:solidFill>
                <a:effectLst/>
                <a:latin typeface="Calibri" panose="020F0502020204030204" pitchFamily="34" charset="0"/>
                <a:ea typeface="Calibri" panose="020F0502020204030204" pitchFamily="34" charset="0"/>
              </a:rPr>
              <a:t>Jamaica </a:t>
            </a:r>
            <a:r>
              <a:rPr lang="en-IN" sz="2400" dirty="0">
                <a:solidFill>
                  <a:srgbClr val="000000"/>
                </a:solidFill>
                <a:effectLst/>
                <a:latin typeface="Calibri" panose="020F0502020204030204" pitchFamily="34" charset="0"/>
                <a:ea typeface="Times New Roman" panose="02020603050405020304" pitchFamily="18" charset="0"/>
              </a:rPr>
              <a:t>Persons who are blind or visually impaired will benefit from assistive technology to help them access the Internet. This is being facilitated by the Government under the Caribbean Community (</a:t>
            </a:r>
            <a:r>
              <a:rPr lang="en-IN" sz="2400" dirty="0" err="1">
                <a:solidFill>
                  <a:srgbClr val="000000"/>
                </a:solidFill>
                <a:effectLst/>
                <a:latin typeface="Calibri" panose="020F0502020204030204" pitchFamily="34" charset="0"/>
                <a:ea typeface="Times New Roman" panose="02020603050405020304" pitchFamily="18" charset="0"/>
              </a:rPr>
              <a:t>Caricom</a:t>
            </a:r>
            <a:r>
              <a:rPr lang="en-IN" sz="2400" dirty="0">
                <a:solidFill>
                  <a:srgbClr val="000000"/>
                </a:solidFill>
                <a:effectLst/>
                <a:latin typeface="Calibri" panose="020F0502020204030204" pitchFamily="34" charset="0"/>
                <a:ea typeface="Times New Roman" panose="02020603050405020304" pitchFamily="18" charset="0"/>
              </a:rPr>
              <a:t>) Trade and Competitiveness Project (CTCP), which is aimed at contributing to the deepening of the regional integration process.(2016)</a:t>
            </a:r>
          </a:p>
          <a:p>
            <a:r>
              <a:rPr lang="en-IN" sz="2400" dirty="0">
                <a:solidFill>
                  <a:srgbClr val="000000"/>
                </a:solidFill>
                <a:effectLst/>
                <a:latin typeface="Calibri" panose="020F0502020204030204" pitchFamily="34" charset="0"/>
                <a:ea typeface="Times New Roman" panose="02020603050405020304" pitchFamily="18" charset="0"/>
              </a:rPr>
              <a:t>The assistive software will be available through the Jamaica Council for Persons with Disabilities (JCPD). </a:t>
            </a:r>
          </a:p>
          <a:p>
            <a:r>
              <a:rPr lang="en-IN" sz="2400" dirty="0">
                <a:solidFill>
                  <a:srgbClr val="000000"/>
                </a:solidFill>
                <a:latin typeface="Calibri" panose="020F0502020204030204" pitchFamily="34" charset="0"/>
                <a:ea typeface="Times New Roman" panose="02020603050405020304" pitchFamily="18" charset="0"/>
              </a:rPr>
              <a:t>T</a:t>
            </a:r>
            <a:r>
              <a:rPr lang="en-IN" sz="2400" dirty="0">
                <a:solidFill>
                  <a:srgbClr val="000000"/>
                </a:solidFill>
                <a:effectLst/>
                <a:latin typeface="Calibri" panose="020F0502020204030204" pitchFamily="34" charset="0"/>
                <a:ea typeface="Times New Roman" panose="02020603050405020304" pitchFamily="18" charset="0"/>
              </a:rPr>
              <a:t>he JCPD also participated in a strategic planning workshop for the development of a virtual relay interpreting system to enhance communication for deaf persons. The workshop </a:t>
            </a:r>
            <a:r>
              <a:rPr lang="en-IN" sz="2400" dirty="0">
                <a:solidFill>
                  <a:srgbClr val="000000"/>
                </a:solidFill>
                <a:latin typeface="Calibri" panose="020F0502020204030204" pitchFamily="34" charset="0"/>
                <a:ea typeface="Times New Roman" panose="02020603050405020304" pitchFamily="18" charset="0"/>
              </a:rPr>
              <a:t>was </a:t>
            </a:r>
            <a:r>
              <a:rPr lang="en-IN" sz="2400" dirty="0">
                <a:solidFill>
                  <a:srgbClr val="000000"/>
                </a:solidFill>
                <a:effectLst/>
                <a:latin typeface="Calibri" panose="020F0502020204030204" pitchFamily="34" charset="0"/>
                <a:ea typeface="Times New Roman" panose="02020603050405020304" pitchFamily="18" charset="0"/>
              </a:rPr>
              <a:t>organised by the Jamaica Association for the Deaf through its ‘Advancing Deaf Kids Jamaica’ project. The initiative aims to advance the rights and protection of deaf children and young people through a nationwide programme of communication, safe behaviour and positive parenting by utilising sports and dance as channels for engagement. </a:t>
            </a:r>
          </a:p>
          <a:p>
            <a:r>
              <a:rPr lang="en-IN" sz="2400" dirty="0">
                <a:solidFill>
                  <a:srgbClr val="000000"/>
                </a:solidFill>
                <a:effectLst/>
                <a:latin typeface="Calibri" panose="020F0502020204030204" pitchFamily="34" charset="0"/>
                <a:ea typeface="Times New Roman" panose="02020603050405020304" pitchFamily="18" charset="0"/>
              </a:rPr>
              <a:t>Minister of Labour and Social Security, </a:t>
            </a:r>
            <a:r>
              <a:rPr lang="en-IN" sz="2400" dirty="0" err="1">
                <a:solidFill>
                  <a:srgbClr val="000000"/>
                </a:solidFill>
                <a:effectLst/>
                <a:latin typeface="Calibri" panose="020F0502020204030204" pitchFamily="34" charset="0"/>
                <a:ea typeface="Times New Roman" panose="02020603050405020304" pitchFamily="18" charset="0"/>
              </a:rPr>
              <a:t>Shahine</a:t>
            </a:r>
            <a:r>
              <a:rPr lang="en-IN" sz="2400" dirty="0">
                <a:solidFill>
                  <a:srgbClr val="000000"/>
                </a:solidFill>
                <a:effectLst/>
                <a:latin typeface="Calibri" panose="020F0502020204030204" pitchFamily="34" charset="0"/>
                <a:ea typeface="Times New Roman" panose="02020603050405020304" pitchFamily="18" charset="0"/>
              </a:rPr>
              <a:t> Robinson noted that the Ministry, through the JCPD, will continue to advocate for the rights of persons with disabilities and ensure that they are included in Government’s plans and policies</a:t>
            </a:r>
            <a:endParaRPr lang="en-GB" sz="2400" dirty="0"/>
          </a:p>
        </p:txBody>
      </p:sp>
      <p:pic>
        <p:nvPicPr>
          <p:cNvPr id="4" name="Picture 3">
            <a:extLst>
              <a:ext uri="{FF2B5EF4-FFF2-40B4-BE49-F238E27FC236}">
                <a16:creationId xmlns:a16="http://schemas.microsoft.com/office/drawing/2014/main" id="{8CB4ABC2-F5CA-48BC-A181-638341F4BDC6}"/>
              </a:ext>
            </a:extLst>
          </p:cNvPr>
          <p:cNvPicPr/>
          <p:nvPr/>
        </p:nvPicPr>
        <p:blipFill>
          <a:blip r:embed="rId2"/>
          <a:stretch>
            <a:fillRect/>
          </a:stretch>
        </p:blipFill>
        <p:spPr>
          <a:xfrm>
            <a:off x="10891519" y="179071"/>
            <a:ext cx="924561" cy="746759"/>
          </a:xfrm>
          <a:prstGeom prst="rect">
            <a:avLst/>
          </a:prstGeom>
        </p:spPr>
      </p:pic>
    </p:spTree>
    <p:extLst>
      <p:ext uri="{BB962C8B-B14F-4D97-AF65-F5344CB8AC3E}">
        <p14:creationId xmlns:p14="http://schemas.microsoft.com/office/powerpoint/2010/main" val="21173839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156EA-09D4-4514-9C4D-6FEDDC473202}"/>
              </a:ext>
            </a:extLst>
          </p:cNvPr>
          <p:cNvSpPr>
            <a:spLocks noGrp="1"/>
          </p:cNvSpPr>
          <p:nvPr>
            <p:ph type="title"/>
          </p:nvPr>
        </p:nvSpPr>
        <p:spPr>
          <a:xfrm>
            <a:off x="838200" y="457200"/>
            <a:ext cx="10063480" cy="1178560"/>
          </a:xfrm>
        </p:spPr>
        <p:txBody>
          <a:bodyPr>
            <a:normAutofit fontScale="90000"/>
          </a:bodyPr>
          <a:lstStyle/>
          <a:p>
            <a:r>
              <a:rPr lang="en-GB" sz="3600" b="1" dirty="0">
                <a:solidFill>
                  <a:srgbClr val="FF0000"/>
                </a:solidFill>
                <a:latin typeface="+mn-lt"/>
              </a:rPr>
              <a:t>Case Study Seychelles </a:t>
            </a:r>
            <a:r>
              <a:rPr kumimoji="0" lang="en-GB" altLang="en-US" sz="3600" b="1" i="0" u="none" strike="noStrike" cap="none" normalizeH="0" baseline="0" dirty="0">
                <a:ln>
                  <a:noFill/>
                </a:ln>
                <a:solidFill>
                  <a:srgbClr val="FF0000"/>
                </a:solidFill>
                <a:effectLst/>
                <a:latin typeface="+mn-lt"/>
                <a:ea typeface="Calibri" panose="020F0502020204030204" pitchFamily="34" charset="0"/>
                <a:cs typeface="Calibri" panose="020F0502020204030204" pitchFamily="34" charset="0"/>
              </a:rPr>
              <a:t>The Deaf &amp; hearing-impaired community in Seychelles has its own sign language dictionary for the first time</a:t>
            </a:r>
            <a:br>
              <a:rPr kumimoji="0" lang="en-GB" altLang="en-US" sz="4400" b="0" i="0" u="none" strike="noStrike" cap="none" normalizeH="0" baseline="0" dirty="0">
                <a:ln>
                  <a:noFill/>
                </a:ln>
                <a:solidFill>
                  <a:schemeClr val="tx1"/>
                </a:solidFill>
                <a:effectLst/>
                <a:latin typeface="Arial" panose="020B0604020202020204" pitchFamily="34" charset="0"/>
              </a:rPr>
            </a:br>
            <a:endParaRPr lang="en-GB" b="1" dirty="0">
              <a:solidFill>
                <a:srgbClr val="FF0000"/>
              </a:solidFill>
            </a:endParaRPr>
          </a:p>
        </p:txBody>
      </p:sp>
      <p:sp>
        <p:nvSpPr>
          <p:cNvPr id="3" name="Content Placeholder 2">
            <a:extLst>
              <a:ext uri="{FF2B5EF4-FFF2-40B4-BE49-F238E27FC236}">
                <a16:creationId xmlns:a16="http://schemas.microsoft.com/office/drawing/2014/main" id="{E2AB1606-F4FD-44B2-AC52-9823D2313161}"/>
              </a:ext>
            </a:extLst>
          </p:cNvPr>
          <p:cNvSpPr>
            <a:spLocks noGrp="1"/>
          </p:cNvSpPr>
          <p:nvPr>
            <p:ph idx="1"/>
          </p:nvPr>
        </p:nvSpPr>
        <p:spPr>
          <a:xfrm>
            <a:off x="838199" y="1918252"/>
            <a:ext cx="7987749" cy="4939747"/>
          </a:xfrm>
        </p:spPr>
        <p:txBody>
          <a:bodyPr>
            <a:normAutofit fontScale="55000" lnSpcReduction="20000"/>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38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dictionary was launched last Saturday after 10 years of work(Dec 2019), in a ceremony held at the  Citizenship Engagement Platform (CEPS) in Victoria, the capital. </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38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When presenting the dictionary, Annie </a:t>
            </a:r>
            <a:r>
              <a:rPr kumimoji="0" lang="en-GB" altLang="en-US" sz="3800" b="0" i="0" u="none" strike="noStrike" cap="none" normalizeH="0" baseline="0" dirty="0" err="1">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Risler</a:t>
            </a:r>
            <a:r>
              <a:rPr kumimoji="0" lang="en-GB" altLang="en-US" sz="38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from the University of Lille, said that “it is intended to follow the local signs and thus promote their dissemination. I t is also a valuable tool for young deaf people to meet sign language for the first time and a valuable tool for deaf students and their teachers.”</a:t>
            </a:r>
          </a:p>
          <a:p>
            <a:pPr marL="0" marR="0" lvl="0" indent="0" algn="l" defTabSz="914400" rtl="0" eaLnBrk="0" fontAlgn="base" latinLnBrk="0" hangingPunct="0">
              <a:lnSpc>
                <a:spcPct val="100000"/>
              </a:lnSpc>
              <a:spcBef>
                <a:spcPct val="0"/>
              </a:spcBef>
              <a:spcAft>
                <a:spcPct val="0"/>
              </a:spcAft>
              <a:buClrTx/>
              <a:buSzTx/>
              <a:buFontTx/>
              <a:buNone/>
              <a:tabLst/>
            </a:pPr>
            <a:r>
              <a:rPr lang="en-GB" sz="3800" dirty="0">
                <a:solidFill>
                  <a:srgbClr val="000000"/>
                </a:solidFill>
                <a:effectLst/>
                <a:ea typeface="Times New Roman" panose="02020603050405020304" pitchFamily="18" charset="0"/>
              </a:rPr>
              <a:t>The publication was made possible through a partnership agreement between the National Institute for the Young Deaf in Paris (INJS), the Association of People with Hearing Impairment in Seychelles, the Ministry of Education and Human Resources Development and the University of Lille. </a:t>
            </a:r>
          </a:p>
          <a:p>
            <a:pPr marL="0" marR="0" lvl="0" indent="0" algn="l" defTabSz="914400" rtl="0" eaLnBrk="0" fontAlgn="base" latinLnBrk="0" hangingPunct="0">
              <a:lnSpc>
                <a:spcPct val="100000"/>
              </a:lnSpc>
              <a:spcBef>
                <a:spcPct val="0"/>
              </a:spcBef>
              <a:spcAft>
                <a:spcPct val="0"/>
              </a:spcAft>
              <a:buClrTx/>
              <a:buSzTx/>
              <a:buFontTx/>
              <a:buNone/>
              <a:tabLst/>
            </a:pPr>
            <a:r>
              <a:rPr lang="en-GB" sz="3400" dirty="0">
                <a:solidFill>
                  <a:srgbClr val="000000"/>
                </a:solidFill>
                <a:effectLst/>
                <a:latin typeface="Calibri" panose="020F0502020204030204" pitchFamily="34" charset="0"/>
                <a:ea typeface="Times New Roman" panose="02020603050405020304" pitchFamily="18" charset="0"/>
              </a:rPr>
              <a:t>The chairperson of the Association of People with Hearing Impairment in Seychelles, Anita Gardner, said she is very happy and proud of the team that worked on the project. “We had our ups and downs but we were determined to finish it. As sign language is a right, our association felt it was our duty to make sure that happened. Now our job is to teach the whole population,” </a:t>
            </a:r>
            <a:endParaRPr kumimoji="0" lang="en-GB" altLang="en-US" sz="3400" b="0" i="0" u="none" strike="noStrike" cap="none" normalizeH="0" baseline="0" dirty="0">
              <a:ln>
                <a:noFill/>
              </a:ln>
              <a:solidFill>
                <a:schemeClr val="tx1"/>
              </a:solidFill>
              <a:effectLst/>
            </a:endParaRPr>
          </a:p>
          <a:p>
            <a:endParaRPr lang="en-GB" dirty="0"/>
          </a:p>
        </p:txBody>
      </p:sp>
      <p:sp>
        <p:nvSpPr>
          <p:cNvPr id="9" name="Rectangle 6">
            <a:extLst>
              <a:ext uri="{FF2B5EF4-FFF2-40B4-BE49-F238E27FC236}">
                <a16:creationId xmlns:a16="http://schemas.microsoft.com/office/drawing/2014/main" id="{E3EA3EE7-9BF8-45D3-9A94-DD079E6412A7}"/>
              </a:ext>
            </a:extLst>
          </p:cNvPr>
          <p:cNvSpPr>
            <a:spLocks noChangeArrowheads="1"/>
          </p:cNvSpPr>
          <p:nvPr/>
        </p:nvSpPr>
        <p:spPr bwMode="auto">
          <a:xfrm>
            <a:off x="0" y="210978"/>
            <a:ext cx="184731"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pic>
        <p:nvPicPr>
          <p:cNvPr id="10" name="Picture 9" descr="Two persons holding an award.Anita Gardner presenting a dictionary to the Speaker of the National Assembly, Nicholas Prea.">
            <a:extLst>
              <a:ext uri="{FF2B5EF4-FFF2-40B4-BE49-F238E27FC236}">
                <a16:creationId xmlns:a16="http://schemas.microsoft.com/office/drawing/2014/main" id="{21FB154D-29F4-4269-8AEE-FAF8CDE50835}"/>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825948" y="2967755"/>
            <a:ext cx="3005593" cy="2254485"/>
          </a:xfrm>
          <a:prstGeom prst="rect">
            <a:avLst/>
          </a:prstGeom>
          <a:noFill/>
          <a:ln>
            <a:noFill/>
          </a:ln>
        </p:spPr>
      </p:pic>
      <p:pic>
        <p:nvPicPr>
          <p:cNvPr id="11" name="Content Placeholder 3">
            <a:extLst>
              <a:ext uri="{FF2B5EF4-FFF2-40B4-BE49-F238E27FC236}">
                <a16:creationId xmlns:a16="http://schemas.microsoft.com/office/drawing/2014/main" id="{748AA83F-637D-41DE-B3D6-833A219C3F64}"/>
              </a:ext>
            </a:extLst>
          </p:cNvPr>
          <p:cNvPicPr>
            <a:picLocks/>
          </p:cNvPicPr>
          <p:nvPr/>
        </p:nvPicPr>
        <p:blipFill>
          <a:blip r:embed="rId3"/>
          <a:stretch>
            <a:fillRect/>
          </a:stretch>
        </p:blipFill>
        <p:spPr>
          <a:xfrm>
            <a:off x="11026511" y="162559"/>
            <a:ext cx="1057275" cy="1076325"/>
          </a:xfrm>
          <a:prstGeom prst="rect">
            <a:avLst/>
          </a:prstGeom>
        </p:spPr>
      </p:pic>
    </p:spTree>
    <p:extLst>
      <p:ext uri="{BB962C8B-B14F-4D97-AF65-F5344CB8AC3E}">
        <p14:creationId xmlns:p14="http://schemas.microsoft.com/office/powerpoint/2010/main" val="38844730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5F88D-4E4D-447B-B596-6BC3470901EE}"/>
              </a:ext>
            </a:extLst>
          </p:cNvPr>
          <p:cNvSpPr>
            <a:spLocks noGrp="1"/>
          </p:cNvSpPr>
          <p:nvPr>
            <p:ph type="title"/>
          </p:nvPr>
        </p:nvSpPr>
        <p:spPr/>
        <p:txBody>
          <a:bodyPr/>
          <a:lstStyle/>
          <a:p>
            <a:r>
              <a:rPr lang="en-GB" dirty="0">
                <a:solidFill>
                  <a:srgbClr val="FF0000"/>
                </a:solidFill>
              </a:rPr>
              <a:t>Case Study Making Accessible Canada Act</a:t>
            </a:r>
          </a:p>
        </p:txBody>
      </p:sp>
      <p:pic>
        <p:nvPicPr>
          <p:cNvPr id="5" name="Picture 4">
            <a:extLst>
              <a:ext uri="{FF2B5EF4-FFF2-40B4-BE49-F238E27FC236}">
                <a16:creationId xmlns:a16="http://schemas.microsoft.com/office/drawing/2014/main" id="{01E2E6FE-5324-44B7-9E59-8698D43D5FDC}"/>
              </a:ext>
            </a:extLst>
          </p:cNvPr>
          <p:cNvPicPr/>
          <p:nvPr/>
        </p:nvPicPr>
        <p:blipFill>
          <a:blip r:embed="rId2"/>
          <a:stretch>
            <a:fillRect/>
          </a:stretch>
        </p:blipFill>
        <p:spPr>
          <a:xfrm>
            <a:off x="10891519" y="179071"/>
            <a:ext cx="924561" cy="746759"/>
          </a:xfrm>
          <a:prstGeom prst="rect">
            <a:avLst/>
          </a:prstGeom>
        </p:spPr>
      </p:pic>
      <p:sp>
        <p:nvSpPr>
          <p:cNvPr id="6" name="Content Placeholder 5">
            <a:extLst>
              <a:ext uri="{FF2B5EF4-FFF2-40B4-BE49-F238E27FC236}">
                <a16:creationId xmlns:a16="http://schemas.microsoft.com/office/drawing/2014/main" id="{C9CDC10D-035F-4B05-A6AB-EE90E924D6FD}"/>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17715865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0F20E-443C-4506-BEA6-44DA46AA9EE6}"/>
              </a:ext>
            </a:extLst>
          </p:cNvPr>
          <p:cNvSpPr>
            <a:spLocks noGrp="1"/>
          </p:cNvSpPr>
          <p:nvPr>
            <p:ph type="title"/>
          </p:nvPr>
        </p:nvSpPr>
        <p:spPr>
          <a:xfrm>
            <a:off x="838200" y="133351"/>
            <a:ext cx="8953500" cy="685800"/>
          </a:xfrm>
        </p:spPr>
        <p:txBody>
          <a:bodyPr>
            <a:normAutofit fontScale="90000"/>
          </a:bodyPr>
          <a:lstStyle/>
          <a:p>
            <a:r>
              <a:rPr lang="en-GB" b="1" dirty="0">
                <a:solidFill>
                  <a:srgbClr val="FF0000"/>
                </a:solidFill>
              </a:rPr>
              <a:t>Access What is to be Done</a:t>
            </a:r>
            <a:r>
              <a:rPr lang="en-GB" dirty="0"/>
              <a:t>? </a:t>
            </a:r>
          </a:p>
        </p:txBody>
      </p:sp>
      <p:sp>
        <p:nvSpPr>
          <p:cNvPr id="6" name="Content Placeholder 5">
            <a:extLst>
              <a:ext uri="{FF2B5EF4-FFF2-40B4-BE49-F238E27FC236}">
                <a16:creationId xmlns:a16="http://schemas.microsoft.com/office/drawing/2014/main" id="{518B2F70-DACC-4517-98EC-5D12855C06D7}"/>
              </a:ext>
            </a:extLst>
          </p:cNvPr>
          <p:cNvSpPr>
            <a:spLocks noGrp="1"/>
          </p:cNvSpPr>
          <p:nvPr>
            <p:ph idx="1"/>
          </p:nvPr>
        </p:nvSpPr>
        <p:spPr>
          <a:xfrm>
            <a:off x="126365" y="884078"/>
            <a:ext cx="11979910" cy="5726272"/>
          </a:xfrm>
        </p:spPr>
        <p:txBody>
          <a:bodyPr>
            <a:normAutofit/>
          </a:bodyPr>
          <a:lstStyle/>
          <a:p>
            <a:pPr marL="0" indent="0">
              <a:lnSpc>
                <a:spcPct val="107000"/>
              </a:lnSpc>
              <a:spcAft>
                <a:spcPts val="800"/>
              </a:spcAft>
              <a:buNone/>
            </a:pPr>
            <a:r>
              <a:rPr lang="en-GB"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 DPOs to carry out a situational analysis to identify barriers to access not addressed, compliance with existing legislation and identify gaps in national legislation and implementation frameworks on accessibility, reasonable accommodations and assistive technology, compared to the requirements of the UNCRPD and the Sustainable Development Goals.</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GB"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2. State parties and all levels of government to audit implementation of and compliance with  existing Disability Legislation with regards to Accessibility Standards, which should include the physical environment, built environment including new or extensively modified public and private housing,</a:t>
            </a:r>
            <a:r>
              <a:rPr lang="x-none"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public transport</a:t>
            </a:r>
            <a:r>
              <a:rPr lang="en-GB"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including road, rail, air and by boat. Review and amend primary and secondary legislation where found inadequate against international treaty commitments.</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tabLst>
                <a:tab pos="114300" algn="l"/>
                <a:tab pos="171450" algn="l"/>
                <a:tab pos="228600" algn="l"/>
                <a:tab pos="400050" algn="l"/>
              </a:tabLst>
            </a:pPr>
            <a:r>
              <a:rPr lang="en-GB" sz="1800" b="1" dirty="0">
                <a:effectLst/>
                <a:latin typeface="Calibri" panose="020F0502020204030204" pitchFamily="34" charset="0"/>
                <a:ea typeface="Times New Roman" panose="02020603050405020304" pitchFamily="18" charset="0"/>
                <a:cs typeface="Calibri" panose="020F0502020204030204" pitchFamily="34" charset="0"/>
              </a:rPr>
              <a:t>3. State parties to accelerate the full implementation of accessible ICT </a:t>
            </a:r>
            <a:r>
              <a:rPr lang="en-IN" sz="1800" b="1" dirty="0">
                <a:effectLst/>
                <a:latin typeface="Calibri" panose="020F0502020204030204" pitchFamily="34" charset="0"/>
                <a:ea typeface="Times New Roman" panose="02020603050405020304" pitchFamily="18" charset="0"/>
                <a:cs typeface="Calibri" panose="020F0502020204030204" pitchFamily="34" charset="0"/>
              </a:rPr>
              <a:t> including by the provision of low-cost software and assistive devices for all persons with disabilities, </a:t>
            </a:r>
            <a:r>
              <a:rPr lang="en-GB" sz="1800" b="1" dirty="0">
                <a:effectLst/>
                <a:latin typeface="Calibri" panose="020F0502020204030204" pitchFamily="34" charset="0"/>
                <a:ea typeface="Times New Roman" panose="02020603050405020304" pitchFamily="18" charset="0"/>
                <a:cs typeface="Calibri" panose="020F0502020204030204" pitchFamily="34" charset="0"/>
              </a:rPr>
              <a:t> Information and Communication including the development and promotion of the use of all accessible formats, such as Sign language, Captioning, Braille and Easy Read, alternative and augmentative modes of communication and adopt capacity-building programmes for translators and/or interpreters</a:t>
            </a:r>
            <a:r>
              <a:rPr lang="en-IN" sz="1800" b="1" dirty="0">
                <a:effectLst/>
                <a:latin typeface="Calibri" panose="020F0502020204030204" pitchFamily="34" charset="0"/>
                <a:ea typeface="Times New Roman" panose="02020603050405020304" pitchFamily="18" charset="0"/>
                <a:cs typeface="Calibri" panose="020F0502020204030204" pitchFamily="34" charset="0"/>
              </a:rPr>
              <a:t>.  For Blind and visually impaired and others who are ‘print disabled’, ensure the Marrakesh Treaty is fully incorporated into national legislation to allow copywrite material to be available in alternative formats.</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IN" sz="1800" b="1" dirty="0">
                <a:effectLst/>
                <a:latin typeface="Calibri" panose="020F0502020204030204" pitchFamily="34" charset="0"/>
                <a:ea typeface="Times New Roman" panose="02020603050405020304" pitchFamily="18" charset="0"/>
              </a:rPr>
              <a:t>4. State parties to implement national and state law on accessibility, by taking a cross-sectoral approach, requiring all ministries engaged in public infrastructure to address accessibility in all planning and implementation processes</a:t>
            </a:r>
            <a:endParaRPr lang="en-GB" b="1" dirty="0"/>
          </a:p>
        </p:txBody>
      </p:sp>
      <p:pic>
        <p:nvPicPr>
          <p:cNvPr id="7" name="Content Placeholder 3">
            <a:extLst>
              <a:ext uri="{FF2B5EF4-FFF2-40B4-BE49-F238E27FC236}">
                <a16:creationId xmlns:a16="http://schemas.microsoft.com/office/drawing/2014/main" id="{86E411B8-611F-4CD8-932F-739A2360D10B}"/>
              </a:ext>
            </a:extLst>
          </p:cNvPr>
          <p:cNvPicPr>
            <a:picLocks/>
          </p:cNvPicPr>
          <p:nvPr/>
        </p:nvPicPr>
        <p:blipFill>
          <a:blip r:embed="rId2"/>
          <a:stretch>
            <a:fillRect/>
          </a:stretch>
        </p:blipFill>
        <p:spPr>
          <a:xfrm>
            <a:off x="11134725" y="133351"/>
            <a:ext cx="1057275" cy="1076325"/>
          </a:xfrm>
          <a:prstGeom prst="rect">
            <a:avLst/>
          </a:prstGeom>
        </p:spPr>
      </p:pic>
    </p:spTree>
    <p:extLst>
      <p:ext uri="{BB962C8B-B14F-4D97-AF65-F5344CB8AC3E}">
        <p14:creationId xmlns:p14="http://schemas.microsoft.com/office/powerpoint/2010/main" val="670492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1000"/>
                                        <p:tgtEl>
                                          <p:spTgt spid="6">
                                            <p:txEl>
                                              <p:pRg st="3" end="3"/>
                                            </p:txEl>
                                          </p:spTgt>
                                        </p:tgtEl>
                                      </p:cBhvr>
                                    </p:animEffect>
                                    <p:anim calcmode="lin" valueType="num">
                                      <p:cBhvr>
                                        <p:cTn id="29"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0DA07-2A9B-4AB6-B96A-DA3496487D3A}"/>
              </a:ext>
            </a:extLst>
          </p:cNvPr>
          <p:cNvSpPr>
            <a:spLocks noGrp="1"/>
          </p:cNvSpPr>
          <p:nvPr>
            <p:ph type="title"/>
          </p:nvPr>
        </p:nvSpPr>
        <p:spPr>
          <a:xfrm>
            <a:off x="361950" y="133350"/>
            <a:ext cx="10991850" cy="1571625"/>
          </a:xfrm>
        </p:spPr>
        <p:txBody>
          <a:bodyPr>
            <a:normAutofit fontScale="90000"/>
          </a:bodyPr>
          <a:lstStyle/>
          <a:p>
            <a:br>
              <a:rPr lang="en-IN" sz="31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br>
            <a:r>
              <a:rPr lang="en-IN" sz="31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5. State parties to ensure compliance with article 9 of the UNCRPD and National Legislation on Accessibility and a right to redress in the justice system to enforce:-</a:t>
            </a:r>
            <a:br>
              <a:rPr lang="en-GB" sz="4400" dirty="0">
                <a:effectLst/>
                <a:latin typeface="Calibri" panose="020F0502020204030204" pitchFamily="34" charset="0"/>
                <a:ea typeface="Calibri" panose="020F0502020204030204" pitchFamily="34" charset="0"/>
                <a:cs typeface="Times New Roman" panose="02020603050405020304" pitchFamily="18" charset="0"/>
              </a:rPr>
            </a:br>
            <a:endParaRPr lang="en-GB" dirty="0"/>
          </a:p>
        </p:txBody>
      </p:sp>
      <p:sp>
        <p:nvSpPr>
          <p:cNvPr id="3" name="Content Placeholder 2">
            <a:extLst>
              <a:ext uri="{FF2B5EF4-FFF2-40B4-BE49-F238E27FC236}">
                <a16:creationId xmlns:a16="http://schemas.microsoft.com/office/drawing/2014/main" id="{AC9E5161-5CF1-47DB-AB96-864D39BE1582}"/>
              </a:ext>
            </a:extLst>
          </p:cNvPr>
          <p:cNvSpPr>
            <a:spLocks noGrp="1"/>
          </p:cNvSpPr>
          <p:nvPr>
            <p:ph idx="1"/>
          </p:nvPr>
        </p:nvSpPr>
        <p:spPr>
          <a:xfrm>
            <a:off x="219075" y="1587500"/>
            <a:ext cx="11610975" cy="5137150"/>
          </a:xfrm>
        </p:spPr>
        <p:txBody>
          <a:bodyPr>
            <a:normAutofit fontScale="85000" lnSpcReduction="20000"/>
          </a:bodyPr>
          <a:lstStyle/>
          <a:p>
            <a:pPr marL="0" indent="0">
              <a:lnSpc>
                <a:spcPct val="107000"/>
              </a:lnSpc>
              <a:spcAft>
                <a:spcPts val="800"/>
              </a:spcAft>
              <a:buNone/>
            </a:pPr>
            <a:r>
              <a:rPr lang="en-IN" sz="1800" b="1" dirty="0">
                <a:effectLst/>
                <a:latin typeface="Calibri" panose="020F0502020204030204" pitchFamily="34" charset="0"/>
                <a:ea typeface="Times New Roman" panose="02020603050405020304" pitchFamily="18" charset="0"/>
                <a:cs typeface="Calibri" panose="020F0502020204030204" pitchFamily="34" charset="0"/>
              </a:rPr>
              <a:t>a) legally binding accessibility action plan, with benchmarks, indicators and timelines, to cover all aspects of the built environment, public service provision, information and communications, including sign language interpretation, as well as assistive listening systems; </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GB" sz="1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 progressively developing the operational measures to implement accessibility;</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IN" sz="1800" b="1" dirty="0">
                <a:effectLst/>
                <a:latin typeface="Calibri" panose="020F0502020204030204" pitchFamily="34" charset="0"/>
                <a:ea typeface="Times New Roman" panose="02020603050405020304" pitchFamily="18" charset="0"/>
                <a:cs typeface="Calibri" panose="020F0502020204030204" pitchFamily="34" charset="0"/>
              </a:rPr>
              <a:t>c) the accessibility of transportation services, including transport concessions and licences</a:t>
            </a:r>
            <a:r>
              <a:rPr lang="en-US" sz="1800" b="1" dirty="0">
                <a:effectLst/>
                <a:latin typeface="Calibri" panose="020F0502020204030204" pitchFamily="34" charset="0"/>
                <a:ea typeface="Times New Roman" panose="02020603050405020304" pitchFamily="18" charset="0"/>
                <a:cs typeface="Calibri" panose="020F0502020204030204" pitchFamily="34" charset="0"/>
              </a:rPr>
              <a:t> with no additional charging for those who use taxis because they cannot use public transport;</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en-IN" sz="1800" b="1" dirty="0">
                <a:effectLst/>
                <a:latin typeface="Calibri" panose="020F0502020204030204" pitchFamily="34" charset="0"/>
                <a:ea typeface="Times New Roman" panose="02020603050405020304" pitchFamily="18" charset="0"/>
                <a:cs typeface="Calibri" panose="020F0502020204030204" pitchFamily="34" charset="0"/>
              </a:rPr>
              <a:t>d) the Information and Communication Technology Policy to provide access to information and technology for persons with disabilities on an equal basis with others, ensuring assistive devices are readily available;</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en-GB" sz="1800" b="1" dirty="0">
                <a:effectLst/>
                <a:latin typeface="Calibri" panose="020F0502020204030204" pitchFamily="34" charset="0"/>
                <a:ea typeface="Times New Roman" panose="02020603050405020304" pitchFamily="18" charset="0"/>
                <a:cs typeface="Calibri" panose="020F0502020204030204" pitchFamily="34" charset="0"/>
              </a:rPr>
              <a:t>e) the provision of remedy for persons with disabilities and introduce sanctions in case of non-compliance, including infrastructural projects by foreign investment;</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tabLst>
                <a:tab pos="114300" algn="l"/>
                <a:tab pos="171450" algn="l"/>
                <a:tab pos="228600" algn="l"/>
                <a:tab pos="400050" algn="l"/>
              </a:tabLst>
            </a:pPr>
            <a:r>
              <a:rPr lang="en-IN" sz="1800" b="1" dirty="0">
                <a:effectLst/>
                <a:latin typeface="Calibri" panose="020F0502020204030204" pitchFamily="34" charset="0"/>
                <a:ea typeface="Times New Roman" panose="02020603050405020304" pitchFamily="18" charset="0"/>
                <a:cs typeface="Calibri" panose="020F0502020204030204" pitchFamily="34" charset="0"/>
              </a:rPr>
              <a:t>f) strengthening of enforcement mechanisms in the public and private sector and ensure adjustment orders are issued to non-compliant stakeholders;</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tabLst>
                <a:tab pos="114300" algn="l"/>
                <a:tab pos="171450" algn="l"/>
                <a:tab pos="228600" algn="l"/>
                <a:tab pos="400050" algn="l"/>
              </a:tabLst>
            </a:pPr>
            <a:r>
              <a:rPr lang="en-IN" sz="1800" b="1" dirty="0">
                <a:effectLst/>
                <a:latin typeface="Calibri" panose="020F0502020204030204" pitchFamily="34" charset="0"/>
                <a:ea typeface="Times New Roman" panose="02020603050405020304" pitchFamily="18" charset="0"/>
                <a:cs typeface="Calibri" panose="020F0502020204030204" pitchFamily="34" charset="0"/>
              </a:rPr>
              <a:t>g) </a:t>
            </a:r>
            <a:r>
              <a:rPr lang="en-US" sz="1800" b="1" dirty="0">
                <a:effectLst/>
                <a:latin typeface="Calibri" panose="020F0502020204030204" pitchFamily="34" charset="0"/>
                <a:ea typeface="Times New Roman" panose="02020603050405020304" pitchFamily="18" charset="0"/>
                <a:cs typeface="Calibri" panose="020F0502020204030204" pitchFamily="34" charset="0"/>
              </a:rPr>
              <a:t>setting a time frame and targets for implementing access to caption services and descriptive video content for mainstream media, websites and social media;</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US" sz="1800" b="1" dirty="0">
                <a:effectLst/>
                <a:latin typeface="Calibri" panose="020F0502020204030204" pitchFamily="34" charset="0"/>
                <a:ea typeface="Times New Roman" panose="02020603050405020304" pitchFamily="18" charset="0"/>
                <a:cs typeface="Calibri" panose="020F0502020204030204" pitchFamily="34" charset="0"/>
              </a:rPr>
              <a:t>h)</a:t>
            </a:r>
            <a:r>
              <a:rPr lang="en-GB" sz="1800" b="1"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compliance with internationally recognised standards of access and provision of assistive devices;</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GB" sz="1800" b="1" dirty="0" err="1">
                <a:solidFill>
                  <a:srgbClr val="333333"/>
                </a:solidFill>
                <a:effectLst/>
                <a:latin typeface="Calibri" panose="020F0502020204030204" pitchFamily="34" charset="0"/>
                <a:ea typeface="Calibri" panose="020F0502020204030204" pitchFamily="34" charset="0"/>
                <a:cs typeface="Calibri" panose="020F0502020204030204" pitchFamily="34" charset="0"/>
              </a:rPr>
              <a:t>i</a:t>
            </a:r>
            <a:r>
              <a:rPr lang="en-GB" sz="1800" b="1"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)require Universal Design standards in new products and infra-structure developments.</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pic>
        <p:nvPicPr>
          <p:cNvPr id="4" name="Content Placeholder 3">
            <a:extLst>
              <a:ext uri="{FF2B5EF4-FFF2-40B4-BE49-F238E27FC236}">
                <a16:creationId xmlns:a16="http://schemas.microsoft.com/office/drawing/2014/main" id="{A040F6F7-523E-4655-932B-2C13191B1A4E}"/>
              </a:ext>
            </a:extLst>
          </p:cNvPr>
          <p:cNvPicPr>
            <a:picLocks/>
          </p:cNvPicPr>
          <p:nvPr/>
        </p:nvPicPr>
        <p:blipFill>
          <a:blip r:embed="rId2"/>
          <a:stretch>
            <a:fillRect/>
          </a:stretch>
        </p:blipFill>
        <p:spPr>
          <a:xfrm>
            <a:off x="11134725" y="133351"/>
            <a:ext cx="1057275" cy="1076325"/>
          </a:xfrm>
          <a:prstGeom prst="rect">
            <a:avLst/>
          </a:prstGeom>
        </p:spPr>
      </p:pic>
    </p:spTree>
    <p:extLst>
      <p:ext uri="{BB962C8B-B14F-4D97-AF65-F5344CB8AC3E}">
        <p14:creationId xmlns:p14="http://schemas.microsoft.com/office/powerpoint/2010/main" val="459407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C6603-1B2C-4046-AD11-AA5962A131CC}"/>
              </a:ext>
            </a:extLst>
          </p:cNvPr>
          <p:cNvSpPr>
            <a:spLocks noGrp="1"/>
          </p:cNvSpPr>
          <p:nvPr>
            <p:ph type="title"/>
          </p:nvPr>
        </p:nvSpPr>
        <p:spPr>
          <a:xfrm>
            <a:off x="838200" y="365126"/>
            <a:ext cx="10515600" cy="654050"/>
          </a:xfrm>
        </p:spPr>
        <p:txBody>
          <a:bodyPr>
            <a:normAutofit fontScale="90000"/>
          </a:bodyPr>
          <a:lstStyle/>
          <a:p>
            <a:r>
              <a:rPr lang="en-GB" b="1" dirty="0">
                <a:solidFill>
                  <a:srgbClr val="FF0000"/>
                </a:solidFill>
              </a:rPr>
              <a:t>Introduction- 2</a:t>
            </a:r>
            <a:endParaRPr lang="en-GB" dirty="0"/>
          </a:p>
        </p:txBody>
      </p:sp>
      <p:sp>
        <p:nvSpPr>
          <p:cNvPr id="3" name="Content Placeholder 2">
            <a:extLst>
              <a:ext uri="{FF2B5EF4-FFF2-40B4-BE49-F238E27FC236}">
                <a16:creationId xmlns:a16="http://schemas.microsoft.com/office/drawing/2014/main" id="{C8E52AD8-708A-487F-B2BE-1272E5857060}"/>
              </a:ext>
            </a:extLst>
          </p:cNvPr>
          <p:cNvSpPr>
            <a:spLocks noGrp="1"/>
          </p:cNvSpPr>
          <p:nvPr>
            <p:ph idx="1"/>
          </p:nvPr>
        </p:nvSpPr>
        <p:spPr>
          <a:xfrm>
            <a:off x="193040" y="1019176"/>
            <a:ext cx="8663973" cy="5564504"/>
          </a:xfrm>
        </p:spPr>
        <p:txBody>
          <a:bodyPr>
            <a:normAutofit fontScale="92500" lnSpcReduction="20000"/>
          </a:bodyPr>
          <a:lstStyle/>
          <a:p>
            <a:r>
              <a:rPr lang="en-GB" sz="2400" dirty="0">
                <a:solidFill>
                  <a:srgbClr val="171717"/>
                </a:solidFill>
                <a:effectLst/>
                <a:latin typeface="Calibri" panose="020F0502020204030204" pitchFamily="34" charset="0"/>
                <a:ea typeface="Calibri" panose="020F0502020204030204" pitchFamily="34" charset="0"/>
              </a:rPr>
              <a:t>The provision of these means of communication were often provided in segregated, sometimes residential schools, colleges and ‘sheltered’ workplaces. The built environment, transport, libraries, shops, hospitals, schools, colleges, universities, housing, places of entertainment and political processes, indeed all of ‘normal’ human life, was not adapted for disabled people to take part. </a:t>
            </a:r>
          </a:p>
          <a:p>
            <a:r>
              <a:rPr lang="en-GB" sz="2400" dirty="0">
                <a:solidFill>
                  <a:srgbClr val="171717"/>
                </a:solidFill>
                <a:effectLst/>
                <a:latin typeface="Calibri" panose="020F0502020204030204" pitchFamily="34" charset="0"/>
                <a:ea typeface="Calibri" panose="020F0502020204030204" pitchFamily="34" charset="0"/>
              </a:rPr>
              <a:t>Where possible we had to be rehabilitated to be as ‘normal’ as possible. These moves were usually led by non-disabled medically trained rehabilitation professionals and they and some disabled people faced with the huge number of barriers in the   environment, designed a wide range of assistive devices to make living in an inaccessible world easier.</a:t>
            </a:r>
          </a:p>
          <a:p>
            <a:r>
              <a:rPr lang="en-GB" sz="2400" dirty="0">
                <a:solidFill>
                  <a:srgbClr val="171717"/>
                </a:solidFill>
                <a:effectLst/>
                <a:latin typeface="Calibri" panose="020F0502020204030204" pitchFamily="34" charset="0"/>
                <a:ea typeface="Calibri" panose="020F0502020204030204" pitchFamily="34" charset="0"/>
                <a:cs typeface="Calibri" panose="020F0502020204030204" pitchFamily="34" charset="0"/>
              </a:rPr>
              <a:t>The idea that built environments, transport and systems of communication must be adapted and renewed universally designed, so there are no barriers, gained support in the last 50 years as disabled people and Disabled People’s Organisations (DPOs), became better at expressing our goals through </a:t>
            </a:r>
            <a:r>
              <a:rPr lang="en-GB" sz="2400" b="1" dirty="0">
                <a:solidFill>
                  <a:srgbClr val="171717"/>
                </a:solidFill>
                <a:effectLst/>
                <a:latin typeface="Calibri" panose="020F0502020204030204" pitchFamily="34" charset="0"/>
                <a:ea typeface="Calibri" panose="020F0502020204030204" pitchFamily="34" charset="0"/>
                <a:cs typeface="Calibri" panose="020F0502020204030204" pitchFamily="34" charset="0"/>
              </a:rPr>
              <a:t>‘social model’</a:t>
            </a:r>
            <a:r>
              <a:rPr lang="en-GB" sz="2400" dirty="0">
                <a:solidFill>
                  <a:srgbClr val="171717"/>
                </a:solidFill>
                <a:effectLst/>
                <a:latin typeface="Calibri" panose="020F0502020204030204" pitchFamily="34" charset="0"/>
                <a:ea typeface="Calibri" panose="020F0502020204030204" pitchFamily="34" charset="0"/>
                <a:cs typeface="Calibri" panose="020F0502020204030204" pitchFamily="34" charset="0"/>
              </a:rPr>
              <a:t> thinking.</a:t>
            </a:r>
          </a:p>
          <a:p>
            <a:r>
              <a:rPr lang="en-GB" sz="2400" dirty="0">
                <a:solidFill>
                  <a:srgbClr val="171717"/>
                </a:solidFill>
                <a:effectLst/>
                <a:latin typeface="Calibri" panose="020F0502020204030204" pitchFamily="34" charset="0"/>
                <a:ea typeface="Calibri" panose="020F0502020204030204" pitchFamily="34" charset="0"/>
                <a:cs typeface="Calibri" panose="020F0502020204030204" pitchFamily="34" charset="0"/>
              </a:rPr>
              <a:t> This set the stage for the UNCRPD and the incorporation of the ideas and principles into the Sustainable Development Goals (SDGs e.g.11.2 and 11.7).</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GB" sz="1800" dirty="0">
                <a:solidFill>
                  <a:srgbClr val="171717"/>
                </a:solidFill>
                <a:effectLst/>
                <a:latin typeface="Calibri" panose="020F0502020204030204" pitchFamily="34" charset="0"/>
                <a:ea typeface="Calibri" panose="020F0502020204030204" pitchFamily="34" charset="0"/>
              </a:rPr>
              <a:t> </a:t>
            </a:r>
            <a:endParaRPr lang="en-GB" dirty="0"/>
          </a:p>
        </p:txBody>
      </p:sp>
      <p:pic>
        <p:nvPicPr>
          <p:cNvPr id="4" name="Picture 3">
            <a:extLst>
              <a:ext uri="{FF2B5EF4-FFF2-40B4-BE49-F238E27FC236}">
                <a16:creationId xmlns:a16="http://schemas.microsoft.com/office/drawing/2014/main" id="{0397DD70-BD6B-493F-9BC1-B4C8CBD46201}"/>
              </a:ext>
            </a:extLst>
          </p:cNvPr>
          <p:cNvPicPr/>
          <p:nvPr/>
        </p:nvPicPr>
        <p:blipFill>
          <a:blip r:embed="rId2"/>
          <a:stretch>
            <a:fillRect/>
          </a:stretch>
        </p:blipFill>
        <p:spPr>
          <a:xfrm>
            <a:off x="10741056" y="146050"/>
            <a:ext cx="1158811" cy="1158810"/>
          </a:xfrm>
          <a:prstGeom prst="rect">
            <a:avLst/>
          </a:prstGeom>
        </p:spPr>
      </p:pic>
      <p:pic>
        <p:nvPicPr>
          <p:cNvPr id="6" name="Picture 5" descr="A picture containing text, old, vintage&#10;&#10;Description automatically generated">
            <a:extLst>
              <a:ext uri="{FF2B5EF4-FFF2-40B4-BE49-F238E27FC236}">
                <a16:creationId xmlns:a16="http://schemas.microsoft.com/office/drawing/2014/main" id="{25CCFF61-561E-4582-98DC-1FB5EBAEB3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16084" y="1529015"/>
            <a:ext cx="1817116" cy="2564001"/>
          </a:xfrm>
          <a:prstGeom prst="rect">
            <a:avLst/>
          </a:prstGeom>
        </p:spPr>
      </p:pic>
      <p:pic>
        <p:nvPicPr>
          <p:cNvPr id="8" name="Picture 7" descr="A picture containing text, person, outdoor, group&#10;&#10;Description automatically generated">
            <a:extLst>
              <a:ext uri="{FF2B5EF4-FFF2-40B4-BE49-F238E27FC236}">
                <a16:creationId xmlns:a16="http://schemas.microsoft.com/office/drawing/2014/main" id="{7971F33D-387D-4D97-B44D-D61437BEF7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57013" y="4226495"/>
            <a:ext cx="3324090" cy="2204980"/>
          </a:xfrm>
          <a:prstGeom prst="rect">
            <a:avLst/>
          </a:prstGeom>
        </p:spPr>
      </p:pic>
    </p:spTree>
    <p:extLst>
      <p:ext uri="{BB962C8B-B14F-4D97-AF65-F5344CB8AC3E}">
        <p14:creationId xmlns:p14="http://schemas.microsoft.com/office/powerpoint/2010/main" val="3567329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8CDA6-2B8D-462C-AAFD-DB2609373642}"/>
              </a:ext>
            </a:extLst>
          </p:cNvPr>
          <p:cNvSpPr>
            <a:spLocks noGrp="1"/>
          </p:cNvSpPr>
          <p:nvPr>
            <p:ph type="title"/>
          </p:nvPr>
        </p:nvSpPr>
        <p:spPr>
          <a:xfrm>
            <a:off x="838200" y="365125"/>
            <a:ext cx="9077325" cy="1325563"/>
          </a:xfrm>
        </p:spPr>
        <p:txBody>
          <a:bodyPr/>
          <a:lstStyle/>
          <a:p>
            <a:r>
              <a:rPr lang="en-GB" b="1" dirty="0">
                <a:solidFill>
                  <a:srgbClr val="FF0000"/>
                </a:solidFill>
              </a:rPr>
              <a:t>Access What is to be Done</a:t>
            </a:r>
            <a:r>
              <a:rPr lang="en-GB" dirty="0">
                <a:solidFill>
                  <a:srgbClr val="FF0000"/>
                </a:solidFill>
              </a:rPr>
              <a:t>? 3</a:t>
            </a:r>
          </a:p>
        </p:txBody>
      </p:sp>
      <p:sp>
        <p:nvSpPr>
          <p:cNvPr id="3" name="Content Placeholder 2">
            <a:extLst>
              <a:ext uri="{FF2B5EF4-FFF2-40B4-BE49-F238E27FC236}">
                <a16:creationId xmlns:a16="http://schemas.microsoft.com/office/drawing/2014/main" id="{24F58351-A554-4F0E-8B1E-42E47D845DC5}"/>
              </a:ext>
            </a:extLst>
          </p:cNvPr>
          <p:cNvSpPr>
            <a:spLocks noGrp="1"/>
          </p:cNvSpPr>
          <p:nvPr>
            <p:ph idx="1"/>
          </p:nvPr>
        </p:nvSpPr>
        <p:spPr>
          <a:xfrm>
            <a:off x="304800" y="1816099"/>
            <a:ext cx="11563350" cy="4784725"/>
          </a:xfrm>
        </p:spPr>
        <p:txBody>
          <a:bodyPr>
            <a:normAutofit lnSpcReduction="10000"/>
          </a:bodyPr>
          <a:lstStyle/>
          <a:p>
            <a:pPr marL="0" indent="0" algn="just">
              <a:lnSpc>
                <a:spcPct val="107000"/>
              </a:lnSpc>
              <a:spcAft>
                <a:spcPts val="600"/>
              </a:spcAft>
              <a:buNone/>
            </a:pPr>
            <a:r>
              <a:rPr lang="en-IN" sz="2400" dirty="0">
                <a:effectLst/>
                <a:latin typeface="Calibri" panose="020F0502020204030204" pitchFamily="34" charset="0"/>
                <a:ea typeface="Times New Roman" panose="02020603050405020304" pitchFamily="18" charset="0"/>
                <a:cs typeface="Calibri" panose="020F0502020204030204" pitchFamily="34" charset="0"/>
              </a:rPr>
              <a:t>6. State parties to develop effective monitoring and reporting  </a:t>
            </a:r>
          </a:p>
          <a:p>
            <a:pPr marL="0" indent="0" algn="just">
              <a:lnSpc>
                <a:spcPct val="107000"/>
              </a:lnSpc>
              <a:spcAft>
                <a:spcPts val="600"/>
              </a:spcAft>
              <a:buNone/>
            </a:pPr>
            <a:r>
              <a:rPr lang="en-IN" sz="2400" dirty="0">
                <a:effectLst/>
                <a:latin typeface="Calibri" panose="020F0502020204030204" pitchFamily="34" charset="0"/>
                <a:ea typeface="Times New Roman" panose="02020603050405020304" pitchFamily="18" charset="0"/>
                <a:cs typeface="Calibri" panose="020F0502020204030204" pitchFamily="34" charset="0"/>
              </a:rPr>
              <a:t>7.</a:t>
            </a:r>
            <a:r>
              <a:rPr lang="x-none" sz="2400" dirty="0">
                <a:effectLst/>
                <a:latin typeface="Calibri" panose="020F0502020204030204" pitchFamily="34" charset="0"/>
                <a:ea typeface="Times New Roman" panose="02020603050405020304" pitchFamily="18" charset="0"/>
                <a:cs typeface="Calibri" panose="020F0502020204030204" pitchFamily="34" charset="0"/>
              </a:rPr>
              <a:t> State part</a:t>
            </a:r>
            <a:r>
              <a:rPr lang="en-GB" sz="2400" dirty="0" err="1">
                <a:effectLst/>
                <a:latin typeface="Calibri" panose="020F0502020204030204" pitchFamily="34" charset="0"/>
                <a:ea typeface="Times New Roman" panose="02020603050405020304" pitchFamily="18" charset="0"/>
                <a:cs typeface="Calibri" panose="020F0502020204030204" pitchFamily="34" charset="0"/>
              </a:rPr>
              <a:t>ies</a:t>
            </a:r>
            <a:r>
              <a:rPr lang="en-GB" sz="2400" dirty="0">
                <a:effectLst/>
                <a:latin typeface="Calibri" panose="020F0502020204030204" pitchFamily="34" charset="0"/>
                <a:ea typeface="Times New Roman" panose="02020603050405020304" pitchFamily="18" charset="0"/>
                <a:cs typeface="Calibri" panose="020F0502020204030204" pitchFamily="34" charset="0"/>
              </a:rPr>
              <a:t> should</a:t>
            </a:r>
            <a:r>
              <a:rPr lang="x-none" sz="2400" dirty="0">
                <a:effectLst/>
                <a:latin typeface="Calibri" panose="020F0502020204030204" pitchFamily="34" charset="0"/>
                <a:ea typeface="Times New Roman" panose="02020603050405020304" pitchFamily="18" charset="0"/>
                <a:cs typeface="Calibri" panose="020F0502020204030204" pitchFamily="34" charset="0"/>
              </a:rPr>
              <a:t> take measures to ensure that the technology and services necessary for the repair and manufacturing of quality mobility aids, assistive devices, be made available locally and at an affordable cost, </a:t>
            </a:r>
            <a:endParaRPr lang="en-GB" sz="2400" dirty="0">
              <a:effectLst/>
              <a:latin typeface="Calibri" panose="020F0502020204030204" pitchFamily="34" charset="0"/>
              <a:ea typeface="Times New Roman" panose="02020603050405020304" pitchFamily="18" charset="0"/>
              <a:cs typeface="Calibri" panose="020F0502020204030204" pitchFamily="34" charset="0"/>
            </a:endParaRPr>
          </a:p>
          <a:p>
            <a:pPr marL="0" indent="0" algn="just">
              <a:lnSpc>
                <a:spcPct val="107000"/>
              </a:lnSpc>
              <a:spcAft>
                <a:spcPts val="600"/>
              </a:spcAft>
              <a:buNone/>
            </a:pPr>
            <a:r>
              <a:rPr lang="en-GB" sz="2400" dirty="0">
                <a:effectLst/>
                <a:latin typeface="Calibri" panose="020F0502020204030204" pitchFamily="34" charset="0"/>
                <a:ea typeface="Times New Roman" panose="02020603050405020304" pitchFamily="18" charset="0"/>
                <a:cs typeface="Calibri" panose="020F0502020204030204" pitchFamily="34" charset="0"/>
              </a:rPr>
              <a:t>8. State parties should support the teaching, use and development of their national sign language for Deaf people and deaf/blind people and ensure sufficient sign interpreters are trained and available, that for those who are hard of hearing hearing-aid technology is widely and cheaply available.</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Aft>
                <a:spcPts val="600"/>
              </a:spcAft>
              <a:buNone/>
            </a:pPr>
            <a:r>
              <a:rPr lang="en-GB" sz="2400" dirty="0">
                <a:effectLst/>
                <a:latin typeface="Calibri" panose="020F0502020204030204" pitchFamily="34" charset="0"/>
                <a:ea typeface="Times New Roman" panose="02020603050405020304" pitchFamily="18" charset="0"/>
                <a:cs typeface="Calibri" panose="020F0502020204030204" pitchFamily="34" charset="0"/>
              </a:rPr>
              <a:t>9. State parties should ensure teaching and information is provided accessibly to those with learning difficulty and psycho-social impairments, in ways and environments that are conducive to their comprehension.</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pic>
        <p:nvPicPr>
          <p:cNvPr id="4" name="Content Placeholder 3">
            <a:extLst>
              <a:ext uri="{FF2B5EF4-FFF2-40B4-BE49-F238E27FC236}">
                <a16:creationId xmlns:a16="http://schemas.microsoft.com/office/drawing/2014/main" id="{D0A71D3F-9827-4330-BBC8-50B4BDEB8197}"/>
              </a:ext>
            </a:extLst>
          </p:cNvPr>
          <p:cNvPicPr>
            <a:picLocks/>
          </p:cNvPicPr>
          <p:nvPr/>
        </p:nvPicPr>
        <p:blipFill>
          <a:blip r:embed="rId2"/>
          <a:stretch>
            <a:fillRect/>
          </a:stretch>
        </p:blipFill>
        <p:spPr>
          <a:xfrm>
            <a:off x="10982325" y="257176"/>
            <a:ext cx="1057275" cy="1076325"/>
          </a:xfrm>
          <a:prstGeom prst="rect">
            <a:avLst/>
          </a:prstGeom>
        </p:spPr>
      </p:pic>
    </p:spTree>
    <p:extLst>
      <p:ext uri="{BB962C8B-B14F-4D97-AF65-F5344CB8AC3E}">
        <p14:creationId xmlns:p14="http://schemas.microsoft.com/office/powerpoint/2010/main" val="332496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56FA4-0404-45AA-83A8-2AE182806ADD}"/>
              </a:ext>
            </a:extLst>
          </p:cNvPr>
          <p:cNvSpPr>
            <a:spLocks noGrp="1"/>
          </p:cNvSpPr>
          <p:nvPr>
            <p:ph type="title"/>
          </p:nvPr>
        </p:nvSpPr>
        <p:spPr>
          <a:xfrm>
            <a:off x="838200" y="365125"/>
            <a:ext cx="10515600" cy="606425"/>
          </a:xfrm>
        </p:spPr>
        <p:txBody>
          <a:bodyPr>
            <a:normAutofit fontScale="90000"/>
          </a:bodyPr>
          <a:lstStyle/>
          <a:p>
            <a:r>
              <a:rPr lang="en-GB" b="1" dirty="0">
                <a:solidFill>
                  <a:srgbClr val="FF0000"/>
                </a:solidFill>
              </a:rPr>
              <a:t>Introduction 3 </a:t>
            </a:r>
          </a:p>
        </p:txBody>
      </p:sp>
      <p:sp>
        <p:nvSpPr>
          <p:cNvPr id="3" name="Content Placeholder 2">
            <a:extLst>
              <a:ext uri="{FF2B5EF4-FFF2-40B4-BE49-F238E27FC236}">
                <a16:creationId xmlns:a16="http://schemas.microsoft.com/office/drawing/2014/main" id="{090A6FDE-A559-458B-AD82-63B8E602F336}"/>
              </a:ext>
            </a:extLst>
          </p:cNvPr>
          <p:cNvSpPr>
            <a:spLocks noGrp="1"/>
          </p:cNvSpPr>
          <p:nvPr>
            <p:ph idx="1"/>
          </p:nvPr>
        </p:nvSpPr>
        <p:spPr>
          <a:xfrm>
            <a:off x="542925" y="1190625"/>
            <a:ext cx="11106149" cy="5400675"/>
          </a:xfrm>
        </p:spPr>
        <p:txBody>
          <a:bodyPr/>
          <a:lstStyle/>
          <a:p>
            <a:r>
              <a:rPr lang="en-GB" sz="2000" b="1" dirty="0">
                <a:solidFill>
                  <a:srgbClr val="171717"/>
                </a:solidFill>
                <a:effectLst/>
                <a:latin typeface="Calibri" panose="020F0502020204030204" pitchFamily="34" charset="0"/>
                <a:ea typeface="Calibri" panose="020F0502020204030204" pitchFamily="34" charset="0"/>
                <a:cs typeface="Calibri" panose="020F0502020204030204" pitchFamily="34" charset="0"/>
              </a:rPr>
              <a:t>The current COVID-19 pandemic has tested the robustness of our societies and how have incorporated these principles into our day to day activities and they have been wanting. Around the world and across the Commonwealth, our DPOs have had to push Government to provide Signed announcements and information, to provide essential information in Easy Read and pictograms. </a:t>
            </a:r>
          </a:p>
          <a:p>
            <a:r>
              <a:rPr lang="en-GB" sz="2000" b="1" dirty="0">
                <a:solidFill>
                  <a:srgbClr val="171717"/>
                </a:solidFill>
                <a:effectLst/>
                <a:latin typeface="Calibri" panose="020F0502020204030204" pitchFamily="34" charset="0"/>
                <a:ea typeface="Calibri" panose="020F0502020204030204" pitchFamily="34" charset="0"/>
                <a:cs typeface="Calibri" panose="020F0502020204030204" pitchFamily="34" charset="0"/>
              </a:rPr>
              <a:t>Those who are literate with information technology and who are Blind or visually impaired have been able to benefit from the availability of access programmes, text to speech. IT operating systems have shown the way forward as such adaptions are now standard on I-pads, Lap-Tops and Smart Phones. </a:t>
            </a:r>
          </a:p>
          <a:p>
            <a:r>
              <a:rPr lang="en-GB" sz="2000" b="1" dirty="0">
                <a:solidFill>
                  <a:srgbClr val="171717"/>
                </a:solidFill>
                <a:latin typeface="Calibri" panose="020F0502020204030204" pitchFamily="34" charset="0"/>
                <a:ea typeface="Calibri" panose="020F0502020204030204" pitchFamily="34" charset="0"/>
                <a:cs typeface="Calibri" panose="020F0502020204030204" pitchFamily="34" charset="0"/>
              </a:rPr>
              <a:t>Many millions of disabled people have n access to these systems.</a:t>
            </a:r>
            <a:endParaRPr lang="en-GB" sz="2000" b="1" dirty="0">
              <a:solidFill>
                <a:srgbClr val="171717"/>
              </a:solidFill>
              <a:effectLst/>
              <a:latin typeface="Calibri" panose="020F0502020204030204" pitchFamily="34" charset="0"/>
              <a:ea typeface="Calibri" panose="020F0502020204030204" pitchFamily="34" charset="0"/>
              <a:cs typeface="Calibri" panose="020F0502020204030204" pitchFamily="34" charset="0"/>
            </a:endParaRPr>
          </a:p>
          <a:p>
            <a:r>
              <a:rPr lang="en-GB" sz="2000" b="1" dirty="0">
                <a:solidFill>
                  <a:srgbClr val="171717"/>
                </a:solidFill>
                <a:effectLst/>
                <a:latin typeface="Calibri" panose="020F0502020204030204" pitchFamily="34" charset="0"/>
                <a:ea typeface="Calibri" panose="020F0502020204030204" pitchFamily="34" charset="0"/>
                <a:cs typeface="Calibri" panose="020F0502020204030204" pitchFamily="34" charset="0"/>
              </a:rPr>
              <a:t>All the surveys by DPOs show that mental anxiety has risen across disabled people, especially those with psycho-social conditions. This tells us that Access is not just about communicating a message but how the message is communicated and how disabled people are supported. </a:t>
            </a:r>
          </a:p>
          <a:p>
            <a:r>
              <a:rPr lang="en-GB" sz="2000" b="1" dirty="0">
                <a:solidFill>
                  <a:srgbClr val="171717"/>
                </a:solidFill>
                <a:effectLst/>
                <a:latin typeface="Calibri" panose="020F0502020204030204" pitchFamily="34" charset="0"/>
                <a:ea typeface="Calibri" panose="020F0502020204030204" pitchFamily="34" charset="0"/>
                <a:cs typeface="Calibri" panose="020F0502020204030204" pitchFamily="34" charset="0"/>
              </a:rPr>
              <a:t>As we ‘Build Back Better’ there has never been a better time to argue for Access and the provision of assistive technology, to avert the colossal wastage of human potential and pain that a ‘business as usual’ approach will mean for the world and its disabled inhabitants. We know how to do this better. Let us put it into practice for all our sakes.</a:t>
            </a:r>
            <a:endParaRPr lang="en-GB" sz="20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pic>
        <p:nvPicPr>
          <p:cNvPr id="4" name="Picture 3">
            <a:extLst>
              <a:ext uri="{FF2B5EF4-FFF2-40B4-BE49-F238E27FC236}">
                <a16:creationId xmlns:a16="http://schemas.microsoft.com/office/drawing/2014/main" id="{894C5667-FEA7-4793-A480-57267BDF3CCA}"/>
              </a:ext>
            </a:extLst>
          </p:cNvPr>
          <p:cNvPicPr/>
          <p:nvPr/>
        </p:nvPicPr>
        <p:blipFill>
          <a:blip r:embed="rId2"/>
          <a:stretch>
            <a:fillRect/>
          </a:stretch>
        </p:blipFill>
        <p:spPr>
          <a:xfrm>
            <a:off x="10741056" y="146050"/>
            <a:ext cx="1158811" cy="1158810"/>
          </a:xfrm>
          <a:prstGeom prst="rect">
            <a:avLst/>
          </a:prstGeom>
        </p:spPr>
      </p:pic>
    </p:spTree>
    <p:extLst>
      <p:ext uri="{BB962C8B-B14F-4D97-AF65-F5344CB8AC3E}">
        <p14:creationId xmlns:p14="http://schemas.microsoft.com/office/powerpoint/2010/main" val="105797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C2071-0AE7-4412-897F-C5B195B2297B}"/>
              </a:ext>
            </a:extLst>
          </p:cNvPr>
          <p:cNvSpPr>
            <a:spLocks noGrp="1"/>
          </p:cNvSpPr>
          <p:nvPr>
            <p:ph type="title"/>
          </p:nvPr>
        </p:nvSpPr>
        <p:spPr/>
        <p:txBody>
          <a:bodyPr/>
          <a:lstStyle/>
          <a:p>
            <a:r>
              <a:rPr lang="en-GB" dirty="0">
                <a:solidFill>
                  <a:srgbClr val="FF0000"/>
                </a:solidFill>
              </a:rPr>
              <a:t>The Language the CDPF use </a:t>
            </a:r>
          </a:p>
        </p:txBody>
      </p:sp>
      <p:sp>
        <p:nvSpPr>
          <p:cNvPr id="3" name="Content Placeholder 2">
            <a:extLst>
              <a:ext uri="{FF2B5EF4-FFF2-40B4-BE49-F238E27FC236}">
                <a16:creationId xmlns:a16="http://schemas.microsoft.com/office/drawing/2014/main" id="{5C3E040B-0505-4DE1-8D36-94ADC4B79588}"/>
              </a:ext>
            </a:extLst>
          </p:cNvPr>
          <p:cNvSpPr>
            <a:spLocks noGrp="1"/>
          </p:cNvSpPr>
          <p:nvPr>
            <p:ph idx="1"/>
          </p:nvPr>
        </p:nvSpPr>
        <p:spPr/>
        <p:txBody>
          <a:bodyPr/>
          <a:lstStyle/>
          <a:p>
            <a:r>
              <a:rPr lang="en-GB" sz="2000" b="1" dirty="0">
                <a:solidFill>
                  <a:srgbClr val="171717"/>
                </a:solidFill>
                <a:effectLst/>
                <a:latin typeface="Calibri" panose="020F0502020204030204" pitchFamily="34" charset="0"/>
                <a:ea typeface="Calibri" panose="020F0502020204030204" pitchFamily="34" charset="0"/>
                <a:cs typeface="Calibri" panose="020F0502020204030204" pitchFamily="34" charset="0"/>
              </a:rPr>
              <a:t>Disabled people: </a:t>
            </a:r>
            <a:r>
              <a:rPr lang="en-GB" sz="2000" dirty="0">
                <a:solidFill>
                  <a:srgbClr val="171717"/>
                </a:solidFill>
                <a:effectLst/>
                <a:latin typeface="Calibri" panose="020F0502020204030204" pitchFamily="34" charset="0"/>
                <a:ea typeface="Calibri" panose="020F0502020204030204" pitchFamily="34" charset="0"/>
                <a:cs typeface="Calibri" panose="020F0502020204030204" pitchFamily="34" charset="0"/>
              </a:rPr>
              <a:t>Why we still choose to call ourselves ‘disabled people’: In the Commonwealth Disabled People’s Forum (CDPF) we call ourselves ‘</a:t>
            </a:r>
            <a:r>
              <a:rPr lang="en-GB" sz="2000" b="1" dirty="0">
                <a:solidFill>
                  <a:srgbClr val="171717"/>
                </a:solidFill>
                <a:effectLst/>
                <a:latin typeface="Calibri" panose="020F0502020204030204" pitchFamily="34" charset="0"/>
                <a:ea typeface="Calibri" panose="020F0502020204030204" pitchFamily="34" charset="0"/>
                <a:cs typeface="Calibri" panose="020F0502020204030204" pitchFamily="34" charset="0"/>
              </a:rPr>
              <a:t>disabled people’ </a:t>
            </a:r>
            <a:r>
              <a:rPr lang="en-GB" sz="2000" dirty="0">
                <a:solidFill>
                  <a:srgbClr val="171717"/>
                </a:solidFill>
                <a:effectLst/>
                <a:latin typeface="Calibri" panose="020F0502020204030204" pitchFamily="34" charset="0"/>
                <a:ea typeface="Calibri" panose="020F0502020204030204" pitchFamily="34" charset="0"/>
                <a:cs typeface="Calibri" panose="020F0502020204030204" pitchFamily="34" charset="0"/>
              </a:rPr>
              <a:t>because of the development of the </a:t>
            </a:r>
            <a:r>
              <a:rPr lang="en-GB" sz="2000" b="1" dirty="0">
                <a:solidFill>
                  <a:srgbClr val="171717"/>
                </a:solidFill>
                <a:effectLst/>
                <a:latin typeface="Calibri" panose="020F0502020204030204" pitchFamily="34" charset="0"/>
                <a:ea typeface="Calibri" panose="020F0502020204030204" pitchFamily="34" charset="0"/>
                <a:cs typeface="Calibri" panose="020F0502020204030204" pitchFamily="34" charset="0"/>
              </a:rPr>
              <a:t>‘social model of disability’.</a:t>
            </a:r>
          </a:p>
          <a:p>
            <a:r>
              <a:rPr lang="en-GB" sz="2000" dirty="0">
                <a:effectLst/>
                <a:latin typeface="Calibri" panose="020F0502020204030204" pitchFamily="34" charset="0"/>
                <a:ea typeface="Calibri" panose="020F0502020204030204" pitchFamily="34" charset="0"/>
                <a:cs typeface="Calibri" panose="020F0502020204030204" pitchFamily="34" charset="0"/>
              </a:rPr>
              <a:t>In the C19th and C20th, a disabled person’s medical condition was thought to be the root cause of their exclusion from society, an approach now referred to as the </a:t>
            </a:r>
            <a:r>
              <a:rPr lang="en-GB" sz="2000" b="1" dirty="0">
                <a:effectLst/>
                <a:latin typeface="Calibri" panose="020F0502020204030204" pitchFamily="34" charset="0"/>
                <a:ea typeface="Calibri" panose="020F0502020204030204" pitchFamily="34" charset="0"/>
                <a:cs typeface="Calibri" panose="020F0502020204030204" pitchFamily="34" charset="0"/>
              </a:rPr>
              <a:t>‘medical or individual model’ </a:t>
            </a:r>
            <a:r>
              <a:rPr lang="en-GB" sz="2000" dirty="0">
                <a:effectLst/>
                <a:latin typeface="Calibri" panose="020F0502020204030204" pitchFamily="34" charset="0"/>
                <a:ea typeface="Calibri" panose="020F0502020204030204" pitchFamily="34" charset="0"/>
                <a:cs typeface="Calibri" panose="020F0502020204030204" pitchFamily="34" charset="0"/>
              </a:rPr>
              <a:t>of disability. We use the</a:t>
            </a:r>
            <a:r>
              <a:rPr lang="en-GB" sz="2000" b="1" dirty="0">
                <a:effectLst/>
                <a:latin typeface="Calibri" panose="020F0502020204030204" pitchFamily="34" charset="0"/>
                <a:ea typeface="Calibri" panose="020F0502020204030204" pitchFamily="34" charset="0"/>
                <a:cs typeface="Calibri" panose="020F0502020204030204" pitchFamily="34" charset="0"/>
              </a:rPr>
              <a:t> ‘social model of disability’,</a:t>
            </a:r>
            <a:r>
              <a:rPr lang="en-GB" sz="2000" dirty="0">
                <a:effectLst/>
                <a:latin typeface="Calibri" panose="020F0502020204030204" pitchFamily="34" charset="0"/>
                <a:ea typeface="Calibri" panose="020F0502020204030204" pitchFamily="34" charset="0"/>
                <a:cs typeface="Calibri" panose="020F0502020204030204" pitchFamily="34" charset="0"/>
              </a:rPr>
              <a:t> where the barriers of environment, attitude and organisation are what disable people with impairments and lead to prejudice and discrimination.</a:t>
            </a:r>
            <a:r>
              <a:rPr lang="en-GB" sz="2000" b="1" dirty="0">
                <a:effectLst/>
                <a:latin typeface="Calibri" panose="020F0502020204030204" pitchFamily="34" charset="0"/>
                <a:ea typeface="Calibri" panose="020F0502020204030204" pitchFamily="34" charset="0"/>
                <a:cs typeface="Calibri" panose="020F0502020204030204" pitchFamily="34" charset="0"/>
              </a:rPr>
              <a:t>  </a:t>
            </a:r>
          </a:p>
          <a:p>
            <a:r>
              <a:rPr lang="en-GB" sz="2000" dirty="0">
                <a:effectLst/>
                <a:latin typeface="Calibri" panose="020F0502020204030204" pitchFamily="34" charset="0"/>
                <a:ea typeface="Calibri" panose="020F0502020204030204" pitchFamily="34" charset="0"/>
                <a:cs typeface="Calibri" panose="020F0502020204030204" pitchFamily="34" charset="0"/>
              </a:rPr>
              <a:t>So to call ourselves ‘persons with disabilities’ is to accept that we are objects and powerless.</a:t>
            </a:r>
            <a:r>
              <a:rPr lang="en-GB" sz="2000" b="1" dirty="0">
                <a:effectLst/>
                <a:latin typeface="Calibri" panose="020F0502020204030204" pitchFamily="34" charset="0"/>
                <a:ea typeface="Calibri" panose="020F0502020204030204" pitchFamily="34" charset="0"/>
                <a:cs typeface="Calibri" panose="020F0502020204030204" pitchFamily="34" charset="0"/>
              </a:rPr>
              <a:t> </a:t>
            </a:r>
            <a:r>
              <a:rPr lang="en-GB" sz="2000" dirty="0">
                <a:effectLst/>
                <a:latin typeface="Calibri" panose="020F0502020204030204" pitchFamily="34" charset="0"/>
                <a:ea typeface="Calibri" panose="020F0502020204030204" pitchFamily="34" charset="0"/>
                <a:cs typeface="Calibri" panose="020F0502020204030204" pitchFamily="34" charset="0"/>
              </a:rPr>
              <a:t>We also view ourselves as united by a common oppression so are proud to identify as ‘</a:t>
            </a:r>
            <a:r>
              <a:rPr lang="en-GB" sz="2000" b="1" dirty="0">
                <a:effectLst/>
                <a:latin typeface="Calibri" panose="020F0502020204030204" pitchFamily="34" charset="0"/>
                <a:ea typeface="Calibri" panose="020F0502020204030204" pitchFamily="34" charset="0"/>
                <a:cs typeface="Calibri" panose="020F0502020204030204" pitchFamily="34" charset="0"/>
              </a:rPr>
              <a:t>disabled people’</a:t>
            </a:r>
            <a:r>
              <a:rPr lang="en-GB" sz="2000" dirty="0">
                <a:effectLst/>
                <a:latin typeface="Calibri" panose="020F0502020204030204" pitchFamily="34" charset="0"/>
                <a:ea typeface="Calibri" panose="020F0502020204030204" pitchFamily="34" charset="0"/>
                <a:cs typeface="Calibri" panose="020F0502020204030204" pitchFamily="34" charset="0"/>
              </a:rPr>
              <a:t> rather than </a:t>
            </a:r>
            <a:r>
              <a:rPr lang="en-GB" sz="2000" b="1" dirty="0">
                <a:effectLst/>
                <a:latin typeface="Calibri" panose="020F0502020204030204" pitchFamily="34" charset="0"/>
                <a:ea typeface="Calibri" panose="020F0502020204030204" pitchFamily="34" charset="0"/>
                <a:cs typeface="Calibri" panose="020F0502020204030204" pitchFamily="34" charset="0"/>
              </a:rPr>
              <a:t>‘people with disabilities’. </a:t>
            </a:r>
          </a:p>
          <a:p>
            <a:r>
              <a:rPr lang="en-GB" sz="2000" b="1" dirty="0">
                <a:effectLst/>
                <a:latin typeface="Calibri" panose="020F0502020204030204" pitchFamily="34" charset="0"/>
                <a:ea typeface="Calibri" panose="020F0502020204030204" pitchFamily="34" charset="0"/>
                <a:cs typeface="Calibri" panose="020F0502020204030204" pitchFamily="34" charset="0"/>
              </a:rPr>
              <a:t>When we are talking about the UN Convention on the Rights of Persons with Disabilities</a:t>
            </a:r>
            <a:r>
              <a:rPr lang="en-GB" sz="2000" dirty="0">
                <a:effectLst/>
                <a:latin typeface="Calibri" panose="020F0502020204030204" pitchFamily="34" charset="0"/>
                <a:ea typeface="Calibri" panose="020F0502020204030204" pitchFamily="34" charset="0"/>
                <a:cs typeface="Calibri" panose="020F0502020204030204" pitchFamily="34" charset="0"/>
              </a:rPr>
              <a:t> we will use </a:t>
            </a:r>
            <a:r>
              <a:rPr lang="en-GB" sz="2000" b="1" dirty="0">
                <a:effectLst/>
                <a:latin typeface="Calibri" panose="020F0502020204030204" pitchFamily="34" charset="0"/>
                <a:ea typeface="Calibri" panose="020F0502020204030204" pitchFamily="34" charset="0"/>
                <a:cs typeface="Calibri" panose="020F0502020204030204" pitchFamily="34" charset="0"/>
              </a:rPr>
              <a:t>‘people or persons with disabilities’.</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pic>
        <p:nvPicPr>
          <p:cNvPr id="4" name="Picture 3">
            <a:extLst>
              <a:ext uri="{FF2B5EF4-FFF2-40B4-BE49-F238E27FC236}">
                <a16:creationId xmlns:a16="http://schemas.microsoft.com/office/drawing/2014/main" id="{2EABA90D-ED53-4F33-83BA-5629935E7649}"/>
              </a:ext>
            </a:extLst>
          </p:cNvPr>
          <p:cNvPicPr/>
          <p:nvPr/>
        </p:nvPicPr>
        <p:blipFill>
          <a:blip r:embed="rId2"/>
          <a:stretch>
            <a:fillRect/>
          </a:stretch>
        </p:blipFill>
        <p:spPr>
          <a:xfrm>
            <a:off x="10668000" y="78080"/>
            <a:ext cx="1158811" cy="1158810"/>
          </a:xfrm>
          <a:prstGeom prst="rect">
            <a:avLst/>
          </a:prstGeom>
        </p:spPr>
      </p:pic>
    </p:spTree>
    <p:extLst>
      <p:ext uri="{BB962C8B-B14F-4D97-AF65-F5344CB8AC3E}">
        <p14:creationId xmlns:p14="http://schemas.microsoft.com/office/powerpoint/2010/main" val="2221720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BA28D4C-10DE-4F1B-BDCE-C8ABC6F7DF95}"/>
              </a:ext>
            </a:extLst>
          </p:cNvPr>
          <p:cNvPicPr>
            <a:picLocks noChangeAspect="1"/>
          </p:cNvPicPr>
          <p:nvPr/>
        </p:nvPicPr>
        <p:blipFill rotWithShape="1">
          <a:blip r:embed="rId2"/>
          <a:srcRect t="3162" r="3238" b="5595"/>
          <a:stretch/>
        </p:blipFill>
        <p:spPr>
          <a:xfrm>
            <a:off x="503697" y="166606"/>
            <a:ext cx="9787178" cy="6524787"/>
          </a:xfrm>
          <a:prstGeom prst="rect">
            <a:avLst/>
          </a:prstGeom>
        </p:spPr>
      </p:pic>
      <p:sp>
        <p:nvSpPr>
          <p:cNvPr id="6" name="TextBox 5">
            <a:extLst>
              <a:ext uri="{FF2B5EF4-FFF2-40B4-BE49-F238E27FC236}">
                <a16:creationId xmlns:a16="http://schemas.microsoft.com/office/drawing/2014/main" id="{2455BD22-1F2D-48A7-AA3A-09330029588E}"/>
              </a:ext>
            </a:extLst>
          </p:cNvPr>
          <p:cNvSpPr txBox="1"/>
          <p:nvPr/>
        </p:nvSpPr>
        <p:spPr>
          <a:xfrm>
            <a:off x="0" y="0"/>
            <a:ext cx="1549830" cy="1015663"/>
          </a:xfrm>
          <a:prstGeom prst="rect">
            <a:avLst/>
          </a:prstGeom>
          <a:noFill/>
        </p:spPr>
        <p:txBody>
          <a:bodyPr wrap="square" rtlCol="0">
            <a:spAutoFit/>
          </a:bodyPr>
          <a:lstStyle/>
          <a:p>
            <a:r>
              <a:rPr lang="en-GB" sz="2000" b="1" dirty="0"/>
              <a:t>UNCRPD Principles</a:t>
            </a:r>
          </a:p>
          <a:p>
            <a:r>
              <a:rPr lang="en-GB" sz="2000" b="1" dirty="0"/>
              <a:t>Easy Read </a:t>
            </a:r>
          </a:p>
        </p:txBody>
      </p:sp>
      <p:pic>
        <p:nvPicPr>
          <p:cNvPr id="7" name="Picture 6">
            <a:extLst>
              <a:ext uri="{FF2B5EF4-FFF2-40B4-BE49-F238E27FC236}">
                <a16:creationId xmlns:a16="http://schemas.microsoft.com/office/drawing/2014/main" id="{4743732C-4279-4E03-A4DF-D99F8558B95E}"/>
              </a:ext>
            </a:extLst>
          </p:cNvPr>
          <p:cNvPicPr/>
          <p:nvPr/>
        </p:nvPicPr>
        <p:blipFill>
          <a:blip r:embed="rId3"/>
          <a:stretch>
            <a:fillRect/>
          </a:stretch>
        </p:blipFill>
        <p:spPr>
          <a:xfrm>
            <a:off x="10668000" y="78080"/>
            <a:ext cx="1158811" cy="1158810"/>
          </a:xfrm>
          <a:prstGeom prst="rect">
            <a:avLst/>
          </a:prstGeom>
        </p:spPr>
      </p:pic>
    </p:spTree>
    <p:extLst>
      <p:ext uri="{BB962C8B-B14F-4D97-AF65-F5344CB8AC3E}">
        <p14:creationId xmlns:p14="http://schemas.microsoft.com/office/powerpoint/2010/main" val="25279388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64268-971F-44E9-9B14-743640224C0D}"/>
              </a:ext>
            </a:extLst>
          </p:cNvPr>
          <p:cNvSpPr>
            <a:spLocks noGrp="1"/>
          </p:cNvSpPr>
          <p:nvPr>
            <p:ph type="title"/>
          </p:nvPr>
        </p:nvSpPr>
        <p:spPr>
          <a:xfrm>
            <a:off x="838200" y="365126"/>
            <a:ext cx="9248775" cy="558800"/>
          </a:xfrm>
        </p:spPr>
        <p:txBody>
          <a:bodyPr>
            <a:normAutofit fontScale="90000"/>
          </a:bodyPr>
          <a:lstStyle/>
          <a:p>
            <a:r>
              <a:rPr lang="en-GB" b="1" dirty="0">
                <a:solidFill>
                  <a:srgbClr val="FF0000"/>
                </a:solidFill>
              </a:rPr>
              <a:t>Accessibility </a:t>
            </a:r>
          </a:p>
        </p:txBody>
      </p:sp>
      <p:sp>
        <p:nvSpPr>
          <p:cNvPr id="3" name="Content Placeholder 2">
            <a:extLst>
              <a:ext uri="{FF2B5EF4-FFF2-40B4-BE49-F238E27FC236}">
                <a16:creationId xmlns:a16="http://schemas.microsoft.com/office/drawing/2014/main" id="{23FEAB2C-FF9D-4B88-8E69-D4D046AA4E79}"/>
              </a:ext>
            </a:extLst>
          </p:cNvPr>
          <p:cNvSpPr>
            <a:spLocks noGrp="1"/>
          </p:cNvSpPr>
          <p:nvPr>
            <p:ph idx="1"/>
          </p:nvPr>
        </p:nvSpPr>
        <p:spPr>
          <a:xfrm>
            <a:off x="241364" y="989241"/>
            <a:ext cx="11461622" cy="5503633"/>
          </a:xfrm>
        </p:spPr>
        <p:txBody>
          <a:bodyPr>
            <a:normAutofit fontScale="92500" lnSpcReduction="10000"/>
          </a:bodyPr>
          <a:lstStyle/>
          <a:p>
            <a:pPr indent="0">
              <a:lnSpc>
                <a:spcPct val="100000"/>
              </a:lnSpc>
              <a:spcBef>
                <a:spcPts val="0"/>
              </a:spcBef>
            </a:pPr>
            <a:r>
              <a:rPr lang="en-GB"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One of the key thrusts of the UNCRPD is to create accessibility by universal design and accessibility standards. </a:t>
            </a:r>
            <a:r>
              <a:rPr lang="en-GB" sz="2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Accessibility</a:t>
            </a:r>
            <a:r>
              <a:rPr lang="en-GB"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is a human rights principle running throughout the convention. “</a:t>
            </a:r>
            <a:r>
              <a:rPr lang="en-GB" sz="2400" dirty="0">
                <a:effectLst/>
                <a:latin typeface="Calibri" panose="020F0502020204030204" pitchFamily="34" charset="0"/>
                <a:ea typeface="Calibri" panose="020F0502020204030204" pitchFamily="34" charset="0"/>
                <a:cs typeface="Times New Roman" panose="02020603050405020304" pitchFamily="18" charset="0"/>
              </a:rPr>
              <a:t>Inaccessibility: discrimination and freedom of movement/independent living. Physical, informational and technological barriers prevent persons with disabilities from fully participating in society on an equal basis with others. Inaccessibility also relates to negative attitudes in society that perpetuate images of persons with disabilities as being slow, less intelligent or unable to make decisions, for example. A key element to ensure equal rights for persons with disabilities is improving the accessibility of the built environment, information and communications technology, transport and other facilities, goods and services open to the public”.</a:t>
            </a:r>
          </a:p>
          <a:p>
            <a:pPr indent="0">
              <a:lnSpc>
                <a:spcPct val="100000"/>
              </a:lnSpc>
              <a:spcBef>
                <a:spcPts val="0"/>
              </a:spcBef>
            </a:pPr>
            <a:r>
              <a:rPr lang="en-GB" sz="2400" dirty="0">
                <a:latin typeface="Calibri" panose="020F0502020204030204" pitchFamily="34" charset="0"/>
                <a:ea typeface="Calibri" panose="020F0502020204030204" pitchFamily="34" charset="0"/>
                <a:cs typeface="Times New Roman" panose="02020603050405020304" pitchFamily="18" charset="0"/>
              </a:rPr>
              <a:t> A Twin Track approach is taken to Access in the UNCRPD. It is a principle(art.3), It has a stand alone Article 9 and comes up in all articles ‘being treated on equal basis to others’ and specifically in Articles 20 Personal Mobility , Article 21 Freedom Expression &amp;  Information, Article 24 Education, Article  26 Habilitation Rehabilitation, Article 27 Work &amp; Employment,  Article 28 Adequate Standard of Living, Article 29 Participation in  Political Life  and Article 30  Participation in </a:t>
            </a:r>
            <a:r>
              <a:rPr lang="en-GB" sz="2400" dirty="0" err="1">
                <a:latin typeface="Calibri" panose="020F0502020204030204" pitchFamily="34" charset="0"/>
                <a:ea typeface="Calibri" panose="020F0502020204030204" pitchFamily="34" charset="0"/>
                <a:cs typeface="Times New Roman" panose="02020603050405020304" pitchFamily="18" charset="0"/>
              </a:rPr>
              <a:t>Cultutal</a:t>
            </a:r>
            <a:r>
              <a:rPr lang="en-GB" sz="2400" dirty="0">
                <a:latin typeface="Calibri" panose="020F0502020204030204" pitchFamily="34" charset="0"/>
                <a:ea typeface="Calibri" panose="020F0502020204030204" pitchFamily="34" charset="0"/>
                <a:cs typeface="Times New Roman" panose="02020603050405020304" pitchFamily="18" charset="0"/>
              </a:rPr>
              <a:t> life, Recreation, Leisure and Sport. </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r>
              <a:rPr lang="en-IN" sz="1800" u="sng" dirty="0">
                <a:solidFill>
                  <a:srgbClr val="0000FF"/>
                </a:solidFill>
                <a:effectLst/>
                <a:latin typeface="Times New Roman" panose="02020603050405020304" pitchFamily="18" charset="0"/>
                <a:ea typeface="Times New Roman" panose="02020603050405020304" pitchFamily="18" charset="0"/>
                <a:hlinkClick r:id="rId2"/>
              </a:rPr>
              <a:t>https://www.ohchr.org/Documents/Publications/CRPD_TrainingGuide_PTS19_EN%20Accessible.pdf</a:t>
            </a:r>
            <a:r>
              <a:rPr lang="en-IN" sz="1800" dirty="0">
                <a:effectLst/>
                <a:latin typeface="Times New Roman" panose="02020603050405020304" pitchFamily="18" charset="0"/>
                <a:ea typeface="Times New Roman" panose="02020603050405020304" pitchFamily="18" charset="0"/>
              </a:rPr>
              <a:t> p.89</a:t>
            </a:r>
            <a:endParaRPr lang="en-GB" sz="1800" dirty="0">
              <a:effectLst/>
              <a:latin typeface="Times New Roman" panose="02020603050405020304" pitchFamily="18" charset="0"/>
              <a:ea typeface="Times New Roman" panose="02020603050405020304" pitchFamily="18" charset="0"/>
            </a:endParaRPr>
          </a:p>
          <a:p>
            <a:endParaRPr lang="en-GB" dirty="0"/>
          </a:p>
        </p:txBody>
      </p:sp>
      <p:pic>
        <p:nvPicPr>
          <p:cNvPr id="4" name="Picture 3">
            <a:extLst>
              <a:ext uri="{FF2B5EF4-FFF2-40B4-BE49-F238E27FC236}">
                <a16:creationId xmlns:a16="http://schemas.microsoft.com/office/drawing/2014/main" id="{33594A8D-3B86-47F4-93A7-9B78855FBCBD}"/>
              </a:ext>
            </a:extLst>
          </p:cNvPr>
          <p:cNvPicPr/>
          <p:nvPr/>
        </p:nvPicPr>
        <p:blipFill>
          <a:blip r:embed="rId3"/>
          <a:stretch>
            <a:fillRect/>
          </a:stretch>
        </p:blipFill>
        <p:spPr>
          <a:xfrm>
            <a:off x="10668000" y="78080"/>
            <a:ext cx="1158811" cy="1158810"/>
          </a:xfrm>
          <a:prstGeom prst="rect">
            <a:avLst/>
          </a:prstGeom>
        </p:spPr>
      </p:pic>
    </p:spTree>
    <p:extLst>
      <p:ext uri="{BB962C8B-B14F-4D97-AF65-F5344CB8AC3E}">
        <p14:creationId xmlns:p14="http://schemas.microsoft.com/office/powerpoint/2010/main" val="32608279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017FF-45AD-43AF-B756-8297E20C8F0B}"/>
              </a:ext>
            </a:extLst>
          </p:cNvPr>
          <p:cNvSpPr>
            <a:spLocks noGrp="1"/>
          </p:cNvSpPr>
          <p:nvPr>
            <p:ph type="title"/>
          </p:nvPr>
        </p:nvSpPr>
        <p:spPr>
          <a:xfrm>
            <a:off x="838200" y="365125"/>
            <a:ext cx="8467725" cy="682625"/>
          </a:xfrm>
        </p:spPr>
        <p:txBody>
          <a:bodyPr>
            <a:normAutofit fontScale="90000"/>
          </a:bodyPr>
          <a:lstStyle/>
          <a:p>
            <a:r>
              <a:rPr lang="en-GB" b="1" dirty="0">
                <a:solidFill>
                  <a:srgbClr val="FF0000"/>
                </a:solidFill>
              </a:rPr>
              <a:t>Independent Living Article 19 </a:t>
            </a:r>
          </a:p>
        </p:txBody>
      </p:sp>
      <p:sp>
        <p:nvSpPr>
          <p:cNvPr id="3" name="Content Placeholder 2">
            <a:extLst>
              <a:ext uri="{FF2B5EF4-FFF2-40B4-BE49-F238E27FC236}">
                <a16:creationId xmlns:a16="http://schemas.microsoft.com/office/drawing/2014/main" id="{F70EFE8D-657D-4879-8C9C-9ED9A3962AAA}"/>
              </a:ext>
            </a:extLst>
          </p:cNvPr>
          <p:cNvSpPr>
            <a:spLocks noGrp="1"/>
          </p:cNvSpPr>
          <p:nvPr>
            <p:ph idx="1"/>
          </p:nvPr>
        </p:nvSpPr>
        <p:spPr>
          <a:xfrm>
            <a:off x="624840" y="1047750"/>
            <a:ext cx="10515600" cy="5445125"/>
          </a:xfrm>
        </p:spPr>
        <p:txBody>
          <a:bodyPr>
            <a:normAutofit lnSpcReduction="10000"/>
          </a:bodyPr>
          <a:lstStyle/>
          <a:p>
            <a:pPr>
              <a:lnSpc>
                <a:spcPct val="107000"/>
              </a:lnSpc>
              <a:spcBef>
                <a:spcPts val="1200"/>
              </a:spcBef>
            </a:pPr>
            <a:r>
              <a:rPr lang="en-GB" sz="1800" b="1" kern="0" dirty="0">
                <a:solidFill>
                  <a:srgbClr val="000000"/>
                </a:solidFill>
                <a:effectLst/>
                <a:latin typeface="Calibri" panose="020F0502020204030204" pitchFamily="34" charset="0"/>
                <a:ea typeface="Times New Roman" panose="02020603050405020304" pitchFamily="18" charset="0"/>
                <a:cs typeface="Helvetica" panose="020B0604020202020204" pitchFamily="34" charset="0"/>
              </a:rPr>
              <a:t>Article 19 – Living independently and being included in the community</a:t>
            </a:r>
            <a:endParaRPr lang="en-GB" sz="1800" b="1" kern="0"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 </a:t>
            </a:r>
            <a:r>
              <a:rPr lang="en-GB" sz="2000" dirty="0">
                <a:effectLst/>
                <a:latin typeface="Calibri" panose="020F0502020204030204" pitchFamily="34" charset="0"/>
                <a:ea typeface="Times New Roman" panose="02020603050405020304" pitchFamily="18" charset="0"/>
                <a:cs typeface="Times New Roman" panose="02020603050405020304" pitchFamily="18" charset="0"/>
              </a:rPr>
              <a:t>“States Parties to the present Convention recognize the equal right of all persons with disabilities to live in the community, with choices equal to others, and shall take effective and appropriate measures to facilitate full enjoyment by persons with disabilities of this right and their full inclusion and participation in the community</a:t>
            </a:r>
          </a:p>
          <a:p>
            <a:r>
              <a:rPr lang="en-GB" sz="1800" dirty="0">
                <a:latin typeface="Calibri" panose="020F0502020204030204" pitchFamily="34" charset="0"/>
                <a:cs typeface="Times New Roman" panose="02020603050405020304" pitchFamily="18" charset="0"/>
              </a:rPr>
              <a:t>Principles Independent Living  </a:t>
            </a:r>
            <a:r>
              <a:rPr lang="en-GB" sz="1800" dirty="0">
                <a:solidFill>
                  <a:srgbClr val="424143"/>
                </a:solidFill>
                <a:effectLst/>
                <a:latin typeface="Arial" panose="020B0604020202020204" pitchFamily="34" charset="0"/>
                <a:ea typeface="Times New Roman" panose="02020603050405020304" pitchFamily="18" charset="0"/>
                <a:cs typeface="Times New Roman" panose="02020603050405020304" pitchFamily="18" charset="0"/>
              </a:rPr>
              <a:t>These are: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20000"/>
              </a:lnSpc>
              <a:spcBef>
                <a:spcPts val="0"/>
              </a:spcBef>
              <a:buSzPts val="1000"/>
              <a:buFont typeface="Symbol" panose="05050102010706020507" pitchFamily="18" charset="2"/>
              <a:buChar char=""/>
              <a:tabLst>
                <a:tab pos="457200" algn="l"/>
              </a:tabLst>
            </a:pPr>
            <a:r>
              <a:rPr lang="en-GB" sz="1800" dirty="0">
                <a:solidFill>
                  <a:srgbClr val="424143"/>
                </a:solidFill>
                <a:effectLst/>
                <a:latin typeface="Arial" panose="020B0604020202020204" pitchFamily="34" charset="0"/>
                <a:ea typeface="Times New Roman" panose="02020603050405020304" pitchFamily="18" charset="0"/>
                <a:cs typeface="Times New Roman" panose="02020603050405020304" pitchFamily="18" charset="0"/>
              </a:rPr>
              <a:t>Appropriate and Accessible Information</a:t>
            </a:r>
            <a:endParaRPr lang="en-GB" sz="1800" dirty="0">
              <a:solidFill>
                <a:srgbClr val="424143"/>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20000"/>
              </a:lnSpc>
              <a:spcBef>
                <a:spcPts val="0"/>
              </a:spcBef>
              <a:buSzPts val="1000"/>
              <a:buFont typeface="Symbol" panose="05050102010706020507" pitchFamily="18" charset="2"/>
              <a:buChar char=""/>
              <a:tabLst>
                <a:tab pos="457200" algn="l"/>
              </a:tabLst>
            </a:pPr>
            <a:r>
              <a:rPr lang="en-GB" sz="1800" dirty="0">
                <a:solidFill>
                  <a:srgbClr val="424143"/>
                </a:solidFill>
                <a:effectLst/>
                <a:latin typeface="Arial" panose="020B0604020202020204" pitchFamily="34" charset="0"/>
                <a:ea typeface="Times New Roman" panose="02020603050405020304" pitchFamily="18" charset="0"/>
                <a:cs typeface="Times New Roman" panose="02020603050405020304" pitchFamily="18" charset="0"/>
              </a:rPr>
              <a:t>An adequate income</a:t>
            </a:r>
            <a:endParaRPr lang="en-GB" sz="1800" dirty="0">
              <a:solidFill>
                <a:srgbClr val="424143"/>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20000"/>
              </a:lnSpc>
              <a:spcBef>
                <a:spcPts val="0"/>
              </a:spcBef>
              <a:buSzPts val="1000"/>
              <a:buFont typeface="Symbol" panose="05050102010706020507" pitchFamily="18" charset="2"/>
              <a:buChar char=""/>
              <a:tabLst>
                <a:tab pos="457200" algn="l"/>
              </a:tabLst>
            </a:pPr>
            <a:r>
              <a:rPr lang="en-GB" sz="1800" dirty="0">
                <a:solidFill>
                  <a:srgbClr val="424143"/>
                </a:solidFill>
                <a:effectLst/>
                <a:latin typeface="Arial" panose="020B0604020202020204" pitchFamily="34" charset="0"/>
                <a:ea typeface="Times New Roman" panose="02020603050405020304" pitchFamily="18" charset="0"/>
                <a:cs typeface="Times New Roman" panose="02020603050405020304" pitchFamily="18" charset="0"/>
              </a:rPr>
              <a:t>Appropriate and accessible health and social care provisions</a:t>
            </a:r>
            <a:endParaRPr lang="en-GB" sz="1800" dirty="0">
              <a:solidFill>
                <a:srgbClr val="424143"/>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20000"/>
              </a:lnSpc>
              <a:spcBef>
                <a:spcPts val="0"/>
              </a:spcBef>
              <a:buSzPts val="1000"/>
              <a:buFont typeface="Symbol" panose="05050102010706020507" pitchFamily="18" charset="2"/>
              <a:buChar char=""/>
              <a:tabLst>
                <a:tab pos="457200" algn="l"/>
              </a:tabLst>
            </a:pPr>
            <a:r>
              <a:rPr lang="en-GB" sz="1800" dirty="0">
                <a:solidFill>
                  <a:srgbClr val="424143"/>
                </a:solidFill>
                <a:effectLst/>
                <a:latin typeface="Arial" panose="020B0604020202020204" pitchFamily="34" charset="0"/>
                <a:ea typeface="Times New Roman" panose="02020603050405020304" pitchFamily="18" charset="0"/>
                <a:cs typeface="Times New Roman" panose="02020603050405020304" pitchFamily="18" charset="0"/>
              </a:rPr>
              <a:t>A fully-accessible transport system</a:t>
            </a:r>
            <a:endParaRPr lang="en-GB" sz="1800" dirty="0">
              <a:solidFill>
                <a:srgbClr val="424143"/>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20000"/>
              </a:lnSpc>
              <a:spcBef>
                <a:spcPts val="0"/>
              </a:spcBef>
              <a:buSzPts val="1000"/>
              <a:buFont typeface="Symbol" panose="05050102010706020507" pitchFamily="18" charset="2"/>
              <a:buChar char=""/>
              <a:tabLst>
                <a:tab pos="457200" algn="l"/>
              </a:tabLst>
            </a:pPr>
            <a:r>
              <a:rPr lang="en-GB" sz="1800" dirty="0">
                <a:solidFill>
                  <a:srgbClr val="424143"/>
                </a:solidFill>
                <a:effectLst/>
                <a:latin typeface="Arial" panose="020B0604020202020204" pitchFamily="34" charset="0"/>
                <a:ea typeface="Times New Roman" panose="02020603050405020304" pitchFamily="18" charset="0"/>
                <a:cs typeface="Times New Roman" panose="02020603050405020304" pitchFamily="18" charset="0"/>
              </a:rPr>
              <a:t>Full access to the environment</a:t>
            </a:r>
            <a:endParaRPr lang="en-GB" sz="1800" dirty="0">
              <a:solidFill>
                <a:srgbClr val="424143"/>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20000"/>
              </a:lnSpc>
              <a:spcBef>
                <a:spcPts val="0"/>
              </a:spcBef>
              <a:buSzPts val="1000"/>
              <a:buFont typeface="Symbol" panose="05050102010706020507" pitchFamily="18" charset="2"/>
              <a:buChar char=""/>
              <a:tabLst>
                <a:tab pos="457200" algn="l"/>
              </a:tabLst>
            </a:pPr>
            <a:r>
              <a:rPr lang="en-GB" sz="1800" dirty="0">
                <a:solidFill>
                  <a:srgbClr val="424143"/>
                </a:solidFill>
                <a:effectLst/>
                <a:latin typeface="Arial" panose="020B0604020202020204" pitchFamily="34" charset="0"/>
                <a:ea typeface="Times New Roman" panose="02020603050405020304" pitchFamily="18" charset="0"/>
                <a:cs typeface="Times New Roman" panose="02020603050405020304" pitchFamily="18" charset="0"/>
              </a:rPr>
              <a:t>Adequate provision of technical aids and equipment</a:t>
            </a:r>
            <a:endParaRPr lang="en-GB" sz="1800" dirty="0">
              <a:solidFill>
                <a:srgbClr val="424143"/>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20000"/>
              </a:lnSpc>
              <a:spcBef>
                <a:spcPts val="0"/>
              </a:spcBef>
              <a:buSzPts val="1000"/>
              <a:buFont typeface="Symbol" panose="05050102010706020507" pitchFamily="18" charset="2"/>
              <a:buChar char=""/>
              <a:tabLst>
                <a:tab pos="457200" algn="l"/>
              </a:tabLst>
            </a:pPr>
            <a:r>
              <a:rPr lang="en-GB" sz="1800" dirty="0">
                <a:solidFill>
                  <a:srgbClr val="424143"/>
                </a:solidFill>
                <a:effectLst/>
                <a:latin typeface="Arial" panose="020B0604020202020204" pitchFamily="34" charset="0"/>
                <a:ea typeface="Times New Roman" panose="02020603050405020304" pitchFamily="18" charset="0"/>
                <a:cs typeface="Times New Roman" panose="02020603050405020304" pitchFamily="18" charset="0"/>
              </a:rPr>
              <a:t>Availability of accessible and adapted housing</a:t>
            </a:r>
            <a:endParaRPr lang="en-GB" sz="1800" dirty="0">
              <a:solidFill>
                <a:srgbClr val="424143"/>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20000"/>
              </a:lnSpc>
              <a:spcBef>
                <a:spcPts val="0"/>
              </a:spcBef>
              <a:buSzPts val="1000"/>
              <a:buFont typeface="Symbol" panose="05050102010706020507" pitchFamily="18" charset="2"/>
              <a:buChar char=""/>
              <a:tabLst>
                <a:tab pos="457200" algn="l"/>
              </a:tabLst>
            </a:pPr>
            <a:r>
              <a:rPr lang="en-GB" sz="1800" dirty="0">
                <a:solidFill>
                  <a:srgbClr val="424143"/>
                </a:solidFill>
                <a:effectLst/>
                <a:latin typeface="Arial" panose="020B0604020202020204" pitchFamily="34" charset="0"/>
                <a:ea typeface="Times New Roman" panose="02020603050405020304" pitchFamily="18" charset="0"/>
                <a:cs typeface="Times New Roman" panose="02020603050405020304" pitchFamily="18" charset="0"/>
              </a:rPr>
              <a:t>Adequate provision of personal assistance</a:t>
            </a:r>
            <a:endParaRPr lang="en-GB" sz="1800" dirty="0">
              <a:solidFill>
                <a:srgbClr val="424143"/>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20000"/>
              </a:lnSpc>
              <a:spcBef>
                <a:spcPts val="0"/>
              </a:spcBef>
              <a:buSzPts val="1000"/>
              <a:buFont typeface="Symbol" panose="05050102010706020507" pitchFamily="18" charset="2"/>
              <a:buChar char=""/>
              <a:tabLst>
                <a:tab pos="457200" algn="l"/>
              </a:tabLst>
            </a:pPr>
            <a:r>
              <a:rPr lang="en-GB" sz="1800" dirty="0">
                <a:solidFill>
                  <a:srgbClr val="424143"/>
                </a:solidFill>
                <a:effectLst/>
                <a:latin typeface="Arial" panose="020B0604020202020204" pitchFamily="34" charset="0"/>
                <a:ea typeface="Times New Roman" panose="02020603050405020304" pitchFamily="18" charset="0"/>
                <a:cs typeface="Times New Roman" panose="02020603050405020304" pitchFamily="18" charset="0"/>
              </a:rPr>
              <a:t>Availability of inclusive education and training</a:t>
            </a:r>
            <a:endParaRPr lang="en-GB" sz="1800" dirty="0">
              <a:solidFill>
                <a:srgbClr val="424143"/>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20000"/>
              </a:lnSpc>
              <a:spcBef>
                <a:spcPts val="0"/>
              </a:spcBef>
              <a:buSzPts val="1000"/>
              <a:buFont typeface="Symbol" panose="05050102010706020507" pitchFamily="18" charset="2"/>
              <a:buChar char=""/>
              <a:tabLst>
                <a:tab pos="457200" algn="l"/>
              </a:tabLst>
            </a:pPr>
            <a:r>
              <a:rPr lang="en-GB" sz="1800" dirty="0">
                <a:solidFill>
                  <a:srgbClr val="424143"/>
                </a:solidFill>
                <a:effectLst/>
                <a:latin typeface="Arial" panose="020B0604020202020204" pitchFamily="34" charset="0"/>
                <a:ea typeface="Times New Roman" panose="02020603050405020304" pitchFamily="18" charset="0"/>
                <a:cs typeface="Times New Roman" panose="02020603050405020304" pitchFamily="18" charset="0"/>
              </a:rPr>
              <a:t>Equal opportunities for employment</a:t>
            </a:r>
            <a:endParaRPr lang="en-GB" sz="1800" dirty="0">
              <a:solidFill>
                <a:srgbClr val="424143"/>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20000"/>
              </a:lnSpc>
              <a:spcBef>
                <a:spcPts val="0"/>
              </a:spcBef>
              <a:buSzPts val="1000"/>
              <a:buFont typeface="Symbol" panose="05050102010706020507" pitchFamily="18" charset="2"/>
              <a:buChar char=""/>
              <a:tabLst>
                <a:tab pos="457200" algn="l"/>
              </a:tabLst>
            </a:pPr>
            <a:r>
              <a:rPr lang="en-GB" sz="1800" dirty="0">
                <a:solidFill>
                  <a:srgbClr val="424143"/>
                </a:solidFill>
                <a:effectLst/>
                <a:latin typeface="Arial" panose="020B0604020202020204" pitchFamily="34" charset="0"/>
                <a:ea typeface="Times New Roman" panose="02020603050405020304" pitchFamily="18" charset="0"/>
                <a:cs typeface="Times New Roman" panose="02020603050405020304" pitchFamily="18" charset="0"/>
              </a:rPr>
              <a:t>Availability of independent advocacy and self- advocacy</a:t>
            </a:r>
            <a:endParaRPr lang="en-GB" sz="1800" dirty="0">
              <a:solidFill>
                <a:srgbClr val="424143"/>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20000"/>
              </a:lnSpc>
              <a:spcBef>
                <a:spcPts val="0"/>
              </a:spcBef>
            </a:pPr>
            <a:r>
              <a:rPr lang="en-GB" sz="1800" dirty="0">
                <a:solidFill>
                  <a:srgbClr val="424143"/>
                </a:solidFill>
                <a:effectLst/>
                <a:latin typeface="Arial" panose="020B0604020202020204" pitchFamily="34" charset="0"/>
                <a:ea typeface="Times New Roman" panose="02020603050405020304" pitchFamily="18" charset="0"/>
              </a:rPr>
              <a:t>  Availability of peer counselling</a:t>
            </a:r>
            <a:endParaRPr lang="en-GB" dirty="0"/>
          </a:p>
        </p:txBody>
      </p:sp>
      <p:pic>
        <p:nvPicPr>
          <p:cNvPr id="4" name="Picture 3">
            <a:extLst>
              <a:ext uri="{FF2B5EF4-FFF2-40B4-BE49-F238E27FC236}">
                <a16:creationId xmlns:a16="http://schemas.microsoft.com/office/drawing/2014/main" id="{AC354CFB-3554-4EB3-BF31-F02D9924AAE7}"/>
              </a:ext>
            </a:extLst>
          </p:cNvPr>
          <p:cNvPicPr/>
          <p:nvPr/>
        </p:nvPicPr>
        <p:blipFill>
          <a:blip r:embed="rId2"/>
          <a:stretch>
            <a:fillRect/>
          </a:stretch>
        </p:blipFill>
        <p:spPr>
          <a:xfrm>
            <a:off x="10668000" y="78080"/>
            <a:ext cx="1158811" cy="1158810"/>
          </a:xfrm>
          <a:prstGeom prst="rect">
            <a:avLst/>
          </a:prstGeom>
        </p:spPr>
      </p:pic>
    </p:spTree>
    <p:extLst>
      <p:ext uri="{BB962C8B-B14F-4D97-AF65-F5344CB8AC3E}">
        <p14:creationId xmlns:p14="http://schemas.microsoft.com/office/powerpoint/2010/main" val="1877161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6" descr="two men lifting a woman in a manual wheelchair up a flight of stairs with a third man helpfully looking on.">
            <a:extLst>
              <a:ext uri="{FF2B5EF4-FFF2-40B4-BE49-F238E27FC236}">
                <a16:creationId xmlns:a16="http://schemas.microsoft.com/office/drawing/2014/main" id="{9A417914-34B4-4FD1-9268-8C41327675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8769" y="1161254"/>
            <a:ext cx="2093795" cy="1569244"/>
          </a:xfrm>
          <a:prstGeom prst="rect">
            <a:avLst/>
          </a:prstGeom>
          <a:noFill/>
          <a:extLst>
            <a:ext uri="{909E8E84-426E-40DD-AFC4-6F175D3DCCD1}">
              <a14:hiddenFill xmlns:a14="http://schemas.microsoft.com/office/drawing/2010/main">
                <a:solidFill>
                  <a:srgbClr val="FFFFFF"/>
                </a:solidFill>
              </a14:hiddenFill>
            </a:ext>
          </a:extLst>
        </p:spPr>
      </p:pic>
      <p:pic>
        <p:nvPicPr>
          <p:cNvPr id="2059" name="Picture 2" descr="Deaf student using smartphone  feature &#10;to sign and small window of person signing back.&#10;">
            <a:extLst>
              <a:ext uri="{FF2B5EF4-FFF2-40B4-BE49-F238E27FC236}">
                <a16:creationId xmlns:a16="http://schemas.microsoft.com/office/drawing/2014/main" id="{77C44D31-7705-4F4E-BEF2-37192E7616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8453" y="2992098"/>
            <a:ext cx="1660525" cy="3062097"/>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16" descr="Two men in manual wheel chairs wheeling themselves on to a train carriage flush with platform.">
            <a:extLst>
              <a:ext uri="{FF2B5EF4-FFF2-40B4-BE49-F238E27FC236}">
                <a16:creationId xmlns:a16="http://schemas.microsoft.com/office/drawing/2014/main" id="{33555E3E-3750-4031-B012-9FCD258AA8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35" y="3976325"/>
            <a:ext cx="2013299" cy="145676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8" descr="An older woman and younger man with learning difficulties, holding up  2 posters saying 'Easy Read' with pictograms and plain text.">
            <a:extLst>
              <a:ext uri="{FF2B5EF4-FFF2-40B4-BE49-F238E27FC236}">
                <a16:creationId xmlns:a16="http://schemas.microsoft.com/office/drawing/2014/main" id="{03E067E4-D430-4081-BBA7-1660E0A74F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81350" y="3680501"/>
            <a:ext cx="2046287" cy="1716999"/>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4" descr="Two men struggling to lift a woman in a power chair 9 inches up on to a train carriage">
            <a:extLst>
              <a:ext uri="{FF2B5EF4-FFF2-40B4-BE49-F238E27FC236}">
                <a16:creationId xmlns:a16="http://schemas.microsoft.com/office/drawing/2014/main" id="{292563DE-39FD-4E1F-AD6A-0843C2BB62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7127" y="1109896"/>
            <a:ext cx="2050118" cy="160655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Visual Impairment Awareness Training -&#10;Two colour cartoon figures both black. The seeing man says 'Go Over there' and points.The Woman with a white cane says 'Where is over there'">
            <a:extLst>
              <a:ext uri="{FF2B5EF4-FFF2-40B4-BE49-F238E27FC236}">
                <a16:creationId xmlns:a16="http://schemas.microsoft.com/office/drawing/2014/main" id="{753A6123-2CCF-495D-987F-569412FA99B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43167" y="927497"/>
            <a:ext cx="1890999" cy="1890999"/>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9" descr="A computer screen of closely typed text with long sentences and complex words. This could be voiced by the computer and could be partly accessible.">
            <a:extLst>
              <a:ext uri="{FF2B5EF4-FFF2-40B4-BE49-F238E27FC236}">
                <a16:creationId xmlns:a16="http://schemas.microsoft.com/office/drawing/2014/main" id="{241BE9ED-0CA8-46D0-96DC-CED20FE7A81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9631" t="25221" r="13080"/>
          <a:stretch/>
        </p:blipFill>
        <p:spPr bwMode="auto">
          <a:xfrm>
            <a:off x="9008978" y="1371600"/>
            <a:ext cx="2046287" cy="128394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A picture containing paved ramp with hand rail on both sides with a disabled access sign on wall.&#10;&#10;">
            <a:extLst>
              <a:ext uri="{FF2B5EF4-FFF2-40B4-BE49-F238E27FC236}">
                <a16:creationId xmlns:a16="http://schemas.microsoft.com/office/drawing/2014/main" id="{0918DAC7-BC15-4736-86DA-1D4DED94ECD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30306" y="3839139"/>
            <a:ext cx="2417062" cy="1606550"/>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descr="Cover of book Access Technology for Blind and Low Vision Accessibility. Picture of a smart phone interacting with Braille light key board.">
            <a:extLst>
              <a:ext uri="{FF2B5EF4-FFF2-40B4-BE49-F238E27FC236}">
                <a16:creationId xmlns:a16="http://schemas.microsoft.com/office/drawing/2014/main" id="{B62E164C-B373-45CF-805C-E7CC8094D38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26030" y="3390734"/>
            <a:ext cx="1777772" cy="229653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Etiquette Cartoon two young ment one shouting at the other. Caption Don't Shout at a Deaf Person Hoping they will hear you!">
            <a:extLst>
              <a:ext uri="{FF2B5EF4-FFF2-40B4-BE49-F238E27FC236}">
                <a16:creationId xmlns:a16="http://schemas.microsoft.com/office/drawing/2014/main" id="{B36840C4-B3A3-4760-A28E-7697D34F155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l="62364"/>
          <a:stretch>
            <a:fillRect/>
          </a:stretch>
        </p:blipFill>
        <p:spPr bwMode="auto">
          <a:xfrm>
            <a:off x="7223791" y="1084496"/>
            <a:ext cx="1650207" cy="1469556"/>
          </a:xfrm>
          <a:prstGeom prst="rect">
            <a:avLst/>
          </a:prstGeom>
          <a:noFill/>
          <a:extLst>
            <a:ext uri="{909E8E84-426E-40DD-AFC4-6F175D3DCCD1}">
              <a14:hiddenFill xmlns:a14="http://schemas.microsoft.com/office/drawing/2010/main">
                <a:solidFill>
                  <a:srgbClr val="FFFFFF"/>
                </a:solidFill>
              </a14:hiddenFill>
            </a:ext>
          </a:extLst>
        </p:spPr>
      </p:pic>
      <p:pic>
        <p:nvPicPr>
          <p:cNvPr id="14" name="Graphic 23568" descr="Close">
            <a:extLst>
              <a:ext uri="{FF2B5EF4-FFF2-40B4-BE49-F238E27FC236}">
                <a16:creationId xmlns:a16="http://schemas.microsoft.com/office/drawing/2014/main" id="{820FCDBB-C675-4E03-BFD9-F8B85CCCCA57}"/>
              </a:ext>
            </a:extLst>
          </p:cNvPr>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325225" y="1250950"/>
            <a:ext cx="546100" cy="546100"/>
          </a:xfrm>
          <a:prstGeom prst="rect">
            <a:avLst/>
          </a:prstGeom>
        </p:spPr>
      </p:pic>
      <p:pic>
        <p:nvPicPr>
          <p:cNvPr id="15" name="Graphic 23565" descr="Checkmark">
            <a:extLst>
              <a:ext uri="{FF2B5EF4-FFF2-40B4-BE49-F238E27FC236}">
                <a16:creationId xmlns:a16="http://schemas.microsoft.com/office/drawing/2014/main" id="{C759E1C5-E730-45BD-81A4-805653A668BD}"/>
              </a:ext>
            </a:extLst>
          </p:cNvPr>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385550" y="4090289"/>
            <a:ext cx="654050" cy="673100"/>
          </a:xfrm>
          <a:prstGeom prst="rect">
            <a:avLst/>
          </a:prstGeom>
        </p:spPr>
      </p:pic>
      <p:sp>
        <p:nvSpPr>
          <p:cNvPr id="4" name="Rectangle 13">
            <a:extLst>
              <a:ext uri="{FF2B5EF4-FFF2-40B4-BE49-F238E27FC236}">
                <a16:creationId xmlns:a16="http://schemas.microsoft.com/office/drawing/2014/main" id="{52254099-8363-42AF-94D9-83AC56469C3C}"/>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5" name="Rectangle 14">
            <a:extLst>
              <a:ext uri="{FF2B5EF4-FFF2-40B4-BE49-F238E27FC236}">
                <a16:creationId xmlns:a16="http://schemas.microsoft.com/office/drawing/2014/main" id="{2F127620-7ADC-457D-8BEA-6EE323EFB374}"/>
              </a:ext>
            </a:extLst>
          </p:cNvPr>
          <p:cNvSpPr>
            <a:spLocks noChangeArrowheads="1"/>
          </p:cNvSpPr>
          <p:nvPr/>
        </p:nvSpPr>
        <p:spPr bwMode="auto">
          <a:xfrm>
            <a:off x="0" y="285691"/>
            <a:ext cx="4331955"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800" b="1" i="0" u="none" strike="noStrike" cap="none" normalizeH="0" baseline="0" dirty="0">
                <a:ln>
                  <a:noFill/>
                </a:ln>
                <a:solidFill>
                  <a:srgbClr val="FF0000"/>
                </a:solidFill>
                <a:effectLst/>
                <a:latin typeface="Calibri" panose="020F0502020204030204" pitchFamily="34" charset="0"/>
                <a:ea typeface="Calibri" panose="020F0502020204030204" pitchFamily="34" charset="0"/>
                <a:cs typeface="Calibri" panose="020F0502020204030204" pitchFamily="34" charset="0"/>
              </a:rPr>
              <a:t>Rights and wrongs of access</a:t>
            </a:r>
            <a:endParaRPr kumimoji="0" lang="en-GB" altLang="en-US" sz="2800" b="0" i="0" u="none" strike="noStrike" cap="none" normalizeH="0" baseline="0" dirty="0">
              <a:ln>
                <a:noFill/>
              </a:ln>
              <a:solidFill>
                <a:srgbClr val="FF000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6" name="Rectangle 15">
            <a:extLst>
              <a:ext uri="{FF2B5EF4-FFF2-40B4-BE49-F238E27FC236}">
                <a16:creationId xmlns:a16="http://schemas.microsoft.com/office/drawing/2014/main" id="{A4327A79-536F-4845-A977-08E89C5594D0}"/>
              </a:ext>
            </a:extLst>
          </p:cNvPr>
          <p:cNvSpPr>
            <a:spLocks noChangeArrowheads="1"/>
          </p:cNvSpPr>
          <p:nvPr/>
        </p:nvSpPr>
        <p:spPr bwMode="auto">
          <a:xfrm>
            <a:off x="5943600" y="914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7" name="Rectangle 16">
            <a:extLst>
              <a:ext uri="{FF2B5EF4-FFF2-40B4-BE49-F238E27FC236}">
                <a16:creationId xmlns:a16="http://schemas.microsoft.com/office/drawing/2014/main" id="{0BE47AE7-22A4-4E05-BD0D-ACF2B75287A1}"/>
              </a:ext>
            </a:extLst>
          </p:cNvPr>
          <p:cNvSpPr>
            <a:spLocks noChangeArrowheads="1"/>
          </p:cNvSpPr>
          <p:nvPr/>
        </p:nvSpPr>
        <p:spPr bwMode="auto">
          <a:xfrm>
            <a:off x="5943600" y="14605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4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endParaRPr kumimoji="0" lang="en-GB" altLang="en-US" sz="1800" b="0" i="0" u="none" strike="noStrike" cap="none" normalizeH="0" baseline="0">
              <a:ln>
                <a:noFill/>
              </a:ln>
              <a:solidFill>
                <a:schemeClr val="tx1"/>
              </a:solidFill>
              <a:effectLst/>
              <a:latin typeface="Arial" panose="020B0604020202020204" pitchFamily="34" charset="0"/>
            </a:endParaRPr>
          </a:p>
        </p:txBody>
      </p:sp>
      <p:sp>
        <p:nvSpPr>
          <p:cNvPr id="8" name="Rectangle 17">
            <a:extLst>
              <a:ext uri="{FF2B5EF4-FFF2-40B4-BE49-F238E27FC236}">
                <a16:creationId xmlns:a16="http://schemas.microsoft.com/office/drawing/2014/main" id="{A50D6364-8ABE-47DA-BE9A-46BC753F9630}"/>
              </a:ext>
            </a:extLst>
          </p:cNvPr>
          <p:cNvSpPr>
            <a:spLocks noChangeArrowheads="1"/>
          </p:cNvSpPr>
          <p:nvPr/>
        </p:nvSpPr>
        <p:spPr bwMode="auto">
          <a:xfrm>
            <a:off x="5943600" y="2133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3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endParaRPr kumimoji="0" lang="en-GB" altLang="en-US" sz="1800" b="0" i="0" u="none" strike="noStrike" cap="none" normalizeH="0" baseline="0">
              <a:ln>
                <a:noFill/>
              </a:ln>
              <a:solidFill>
                <a:schemeClr val="tx1"/>
              </a:solidFill>
              <a:effectLst/>
              <a:latin typeface="Arial" panose="020B0604020202020204" pitchFamily="34" charset="0"/>
            </a:endParaRPr>
          </a:p>
        </p:txBody>
      </p:sp>
      <p:pic>
        <p:nvPicPr>
          <p:cNvPr id="21" name="Picture 20">
            <a:extLst>
              <a:ext uri="{FF2B5EF4-FFF2-40B4-BE49-F238E27FC236}">
                <a16:creationId xmlns:a16="http://schemas.microsoft.com/office/drawing/2014/main" id="{8F928AB6-EB24-4E47-954F-6742F204EAE2}"/>
              </a:ext>
            </a:extLst>
          </p:cNvPr>
          <p:cNvPicPr/>
          <p:nvPr/>
        </p:nvPicPr>
        <p:blipFill>
          <a:blip r:embed="rId16"/>
          <a:stretch>
            <a:fillRect/>
          </a:stretch>
        </p:blipFill>
        <p:spPr>
          <a:xfrm>
            <a:off x="11235257" y="55903"/>
            <a:ext cx="860202" cy="800220"/>
          </a:xfrm>
          <a:prstGeom prst="rect">
            <a:avLst/>
          </a:prstGeom>
        </p:spPr>
      </p:pic>
    </p:spTree>
    <p:extLst>
      <p:ext uri="{BB962C8B-B14F-4D97-AF65-F5344CB8AC3E}">
        <p14:creationId xmlns:p14="http://schemas.microsoft.com/office/powerpoint/2010/main" val="1278492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1732</TotalTime>
  <Words>4359</Words>
  <Application>Microsoft Office PowerPoint</Application>
  <PresentationFormat>Widescreen</PresentationFormat>
  <Paragraphs>170</Paragraphs>
  <Slides>30</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Arial</vt:lpstr>
      <vt:lpstr>Calibri</vt:lpstr>
      <vt:lpstr>Calibri Light</vt:lpstr>
      <vt:lpstr>Open Sans</vt:lpstr>
      <vt:lpstr>Roboto</vt:lpstr>
      <vt:lpstr>Symbol</vt:lpstr>
      <vt:lpstr>Times New Roman</vt:lpstr>
      <vt:lpstr>Trebuchet MS</vt:lpstr>
      <vt:lpstr>Office Theme</vt:lpstr>
      <vt:lpstr>       CDPF On-line Disability Equality Capacity Building  Course 2021 On - line Presentation Module 4 - Innovation Access &amp; Assistive Devices </vt:lpstr>
      <vt:lpstr>Introduction </vt:lpstr>
      <vt:lpstr>Introduction- 2</vt:lpstr>
      <vt:lpstr>Introduction 3 </vt:lpstr>
      <vt:lpstr>The Language the CDPF use </vt:lpstr>
      <vt:lpstr>PowerPoint Presentation</vt:lpstr>
      <vt:lpstr>Accessibility </vt:lpstr>
      <vt:lpstr>Independent Living Article 19 </vt:lpstr>
      <vt:lpstr>PowerPoint Presentation</vt:lpstr>
      <vt:lpstr>Hajot, Amritsar,India –Why My Wheelchair is vital</vt:lpstr>
      <vt:lpstr>Stella, Nairobi, Kenya</vt:lpstr>
      <vt:lpstr> Waldah, Uganda </vt:lpstr>
      <vt:lpstr>Anika, India</vt:lpstr>
      <vt:lpstr>Accessible India Campaign </vt:lpstr>
      <vt:lpstr>Moving Beyond Disability  To Accessibility-India </vt:lpstr>
      <vt:lpstr>Assistive Devices </vt:lpstr>
      <vt:lpstr>Access for Visually Impaired and Blind People</vt:lpstr>
      <vt:lpstr>Marrakesh Treaty </vt:lpstr>
      <vt:lpstr>Access for Deaf People and deafened people</vt:lpstr>
      <vt:lpstr>The Importance of Sign Language </vt:lpstr>
      <vt:lpstr>Access Hard of Hearing/Deafened-Steve Estey</vt:lpstr>
      <vt:lpstr>Plain Language Easy Read and Pictograms</vt:lpstr>
      <vt:lpstr>PowerPoint Presentation</vt:lpstr>
      <vt:lpstr>Universal Design </vt:lpstr>
      <vt:lpstr>Case Studies Jamaica</vt:lpstr>
      <vt:lpstr>Case Study Seychelles The Deaf &amp; hearing-impaired community in Seychelles has its own sign language dictionary for the first time </vt:lpstr>
      <vt:lpstr>Case Study Making Accessible Canada Act</vt:lpstr>
      <vt:lpstr>Access What is to be Done? </vt:lpstr>
      <vt:lpstr> 5. State parties to ensure compliance with article 9 of the UNCRPD and National Legislation on Accessibility and a right to redress in the justice system to enforce:- </vt:lpstr>
      <vt:lpstr>Access What is to be Done? 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CDPF On-line Disability Equality Capacity Building  Course 2021 On - line Presentation Module 4 - Innovation Access &amp; Assistive Devices</dc:title>
  <dc:creator>Richard Rieser</dc:creator>
  <cp:lastModifiedBy>Richard Rieser</cp:lastModifiedBy>
  <cp:revision>6</cp:revision>
  <dcterms:created xsi:type="dcterms:W3CDTF">2021-02-19T12:26:54Z</dcterms:created>
  <dcterms:modified xsi:type="dcterms:W3CDTF">2021-03-15T20:09:28Z</dcterms:modified>
</cp:coreProperties>
</file>