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 id="2147483662" r:id="rId2"/>
  </p:sldMasterIdLst>
  <p:notesMasterIdLst>
    <p:notesMasterId r:id="rId12"/>
  </p:notesMasterIdLst>
  <p:sldIdLst>
    <p:sldId id="256" r:id="rId3"/>
    <p:sldId id="257" r:id="rId4"/>
    <p:sldId id="260" r:id="rId5"/>
    <p:sldId id="259" r:id="rId6"/>
    <p:sldId id="261" r:id="rId7"/>
    <p:sldId id="267" r:id="rId8"/>
    <p:sldId id="268" r:id="rId9"/>
    <p:sldId id="258" r:id="rId10"/>
    <p:sldId id="269"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02" autoAdjust="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 name="Google Shape;57;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2" name="Google Shape;82;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4" r:id="rId2"/>
    <p:sldLayoutId id="2147483656" r:id="rId3"/>
    <p:sldLayoutId id="2147483657" r:id="rId4"/>
    <p:sldLayoutId id="2147483658" r:id="rId5"/>
    <p:sldLayoutId id="2147483659" r:id="rId6"/>
    <p:sldLayoutId id="2147483660"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01"/>
        <p:cNvGrpSpPr/>
        <p:nvPr/>
      </p:nvGrpSpPr>
      <p:grpSpPr>
        <a:xfrm>
          <a:off x="0" y="0"/>
          <a:ext cx="0" cy="0"/>
          <a:chOff x="0" y="0"/>
          <a:chExt cx="0" cy="0"/>
        </a:xfrm>
      </p:grpSpPr>
      <p:sp>
        <p:nvSpPr>
          <p:cNvPr id="102" name="Google Shape;102;p16"/>
          <p:cNvSpPr txBox="1">
            <a:spLocks noGrp="1"/>
          </p:cNvSpPr>
          <p:nvPr>
            <p:ph type="ctrTitle"/>
          </p:nvPr>
        </p:nvSpPr>
        <p:spPr>
          <a:xfrm>
            <a:off x="7464614" y="1783959"/>
            <a:ext cx="4087306" cy="288911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5400"/>
              <a:buFont typeface="Calibri"/>
              <a:buNone/>
            </a:pPr>
            <a:r>
              <a:rPr lang="en-ZA" sz="5400"/>
              <a:t>Emile Gouws</a:t>
            </a:r>
            <a:endParaRPr/>
          </a:p>
        </p:txBody>
      </p:sp>
      <p:sp>
        <p:nvSpPr>
          <p:cNvPr id="103" name="Google Shape;103;p16"/>
          <p:cNvSpPr txBox="1">
            <a:spLocks noGrp="1"/>
          </p:cNvSpPr>
          <p:nvPr>
            <p:ph type="subTitle" idx="1"/>
          </p:nvPr>
        </p:nvSpPr>
        <p:spPr>
          <a:xfrm>
            <a:off x="7464612" y="4750893"/>
            <a:ext cx="4087305" cy="1147863"/>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Clr>
                <a:schemeClr val="lt1"/>
              </a:buClr>
              <a:buSzPts val="2000"/>
              <a:buNone/>
            </a:pPr>
            <a:r>
              <a:rPr lang="en-US" sz="2000" dirty="0"/>
              <a:t>The impact of Covid-19 on the autistic community. </a:t>
            </a:r>
            <a:endParaRPr dirty="0"/>
          </a:p>
        </p:txBody>
      </p:sp>
      <p:pic>
        <p:nvPicPr>
          <p:cNvPr id="104" name="Google Shape;104;p16" descr="Image result for commonwealth disabled peoples forum"/>
          <p:cNvPicPr preferRelativeResize="0"/>
          <p:nvPr/>
        </p:nvPicPr>
        <p:blipFill rotWithShape="1">
          <a:blip r:embed="rId3">
            <a:alphaModFix/>
          </a:blip>
          <a:srcRect l="773" b="-1"/>
          <a:stretch/>
        </p:blipFill>
        <p:spPr>
          <a:xfrm>
            <a:off x="0" y="0"/>
            <a:ext cx="6611053" cy="6858000"/>
          </a:xfrm>
          <a:custGeom>
            <a:avLst/>
            <a:gdLst/>
            <a:ahLst/>
            <a:cxnLst/>
            <a:rect l="l" t="t" r="r" b="b"/>
            <a:pathLst>
              <a:path w="7028495" h="6858000" extrusionOk="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pic>
        <p:nvPicPr>
          <p:cNvPr id="109" name="Google Shape;109;p17"/>
          <p:cNvPicPr preferRelativeResize="0"/>
          <p:nvPr/>
        </p:nvPicPr>
        <p:blipFill rotWithShape="1">
          <a:blip r:embed="rId3">
            <a:alphaModFix/>
          </a:blip>
          <a:srcRect t="23958" b="23958"/>
          <a:stretch/>
        </p:blipFill>
        <p:spPr>
          <a:xfrm>
            <a:off x="0" y="0"/>
            <a:ext cx="12192028" cy="6858000"/>
          </a:xfrm>
          <a:prstGeom prst="rect">
            <a:avLst/>
          </a:prstGeom>
          <a:noFill/>
          <a:ln>
            <a:noFill/>
          </a:ln>
        </p:spPr>
      </p:pic>
      <p:sp>
        <p:nvSpPr>
          <p:cNvPr id="110" name="Google Shape;110;p17"/>
          <p:cNvSpPr txBox="1">
            <a:spLocks noGrp="1"/>
          </p:cNvSpPr>
          <p:nvPr>
            <p:ph type="body" idx="1"/>
          </p:nvPr>
        </p:nvSpPr>
        <p:spPr>
          <a:xfrm>
            <a:off x="4216400" y="-279400"/>
            <a:ext cx="8102600" cy="5867400"/>
          </a:xfrm>
          <a:prstGeom prst="rect">
            <a:avLst/>
          </a:prstGeom>
          <a:noFill/>
          <a:ln>
            <a:noFill/>
          </a:ln>
        </p:spPr>
        <p:txBody>
          <a:bodyPr spcFirstLastPara="1" wrap="square" lIns="91425" tIns="45700" rIns="91425" bIns="45700" anchor="ctr" anchorCtr="0">
            <a:noAutofit/>
          </a:bodyPr>
          <a:lstStyle/>
          <a:p>
            <a:pPr marL="228600" lvl="0" indent="-228600" algn="l" rtl="0">
              <a:lnSpc>
                <a:spcPct val="90000"/>
              </a:lnSpc>
              <a:spcBef>
                <a:spcPts val="600"/>
              </a:spcBef>
              <a:spcAft>
                <a:spcPts val="600"/>
              </a:spcAft>
              <a:buClr>
                <a:srgbClr val="000000"/>
              </a:buClr>
              <a:buSzPts val="1800"/>
              <a:buChar char="•"/>
            </a:pPr>
            <a:r>
              <a:rPr lang="en-ZA" sz="1800" dirty="0">
                <a:solidFill>
                  <a:srgbClr val="000000"/>
                </a:solidFill>
              </a:rPr>
              <a:t>Covid-19 and the consequences of the hard lockdown </a:t>
            </a:r>
          </a:p>
          <a:p>
            <a:pPr marL="228600" lvl="0" indent="-228600" algn="l" rtl="0">
              <a:lnSpc>
                <a:spcPct val="90000"/>
              </a:lnSpc>
              <a:spcBef>
                <a:spcPts val="600"/>
              </a:spcBef>
              <a:spcAft>
                <a:spcPts val="600"/>
              </a:spcAft>
              <a:buClr>
                <a:srgbClr val="000000"/>
              </a:buClr>
              <a:buSzPts val="1800"/>
              <a:buChar char="•"/>
            </a:pPr>
            <a:r>
              <a:rPr lang="en-ZA" sz="1800" dirty="0">
                <a:solidFill>
                  <a:srgbClr val="000000"/>
                </a:solidFill>
              </a:rPr>
              <a:t>The pandemic magnified pre-existing inequalities</a:t>
            </a:r>
          </a:p>
          <a:p>
            <a:pPr marL="228600" lvl="0" indent="-228600" algn="l" rtl="0">
              <a:lnSpc>
                <a:spcPct val="90000"/>
              </a:lnSpc>
              <a:spcBef>
                <a:spcPts val="600"/>
              </a:spcBef>
              <a:spcAft>
                <a:spcPts val="600"/>
              </a:spcAft>
              <a:buClr>
                <a:srgbClr val="000000"/>
              </a:buClr>
              <a:buSzPts val="1800"/>
              <a:buChar char="•"/>
            </a:pPr>
            <a:r>
              <a:rPr lang="en-ZA" sz="1800" dirty="0">
                <a:solidFill>
                  <a:srgbClr val="000000"/>
                </a:solidFill>
              </a:rPr>
              <a:t>Public travel restrictions</a:t>
            </a:r>
            <a:endParaRPr dirty="0">
              <a:solidFill>
                <a:srgbClr val="000000"/>
              </a:solidFill>
            </a:endParaRPr>
          </a:p>
          <a:p>
            <a:pPr marL="228600" lvl="0" indent="-228600" algn="l" rtl="0">
              <a:lnSpc>
                <a:spcPct val="90000"/>
              </a:lnSpc>
              <a:spcBef>
                <a:spcPts val="600"/>
              </a:spcBef>
              <a:spcAft>
                <a:spcPts val="600"/>
              </a:spcAft>
              <a:buClr>
                <a:srgbClr val="000000"/>
              </a:buClr>
              <a:buSzPts val="1800"/>
              <a:buChar char="•"/>
            </a:pPr>
            <a:r>
              <a:rPr lang="en-ZA" sz="1800" dirty="0">
                <a:solidFill>
                  <a:srgbClr val="000000"/>
                </a:solidFill>
              </a:rPr>
              <a:t>The announcement of the National lockdown had a tremendous impact on </a:t>
            </a:r>
            <a:r>
              <a:rPr lang="en-ZA" sz="1800" dirty="0" err="1">
                <a:solidFill>
                  <a:srgbClr val="000000"/>
                </a:solidFill>
              </a:rPr>
              <a:t>Neurodiverse</a:t>
            </a:r>
            <a:r>
              <a:rPr lang="en-ZA" sz="1800" dirty="0">
                <a:solidFill>
                  <a:srgbClr val="000000"/>
                </a:solidFill>
              </a:rPr>
              <a:t> individuals and their families from low to middle income countries</a:t>
            </a:r>
          </a:p>
          <a:p>
            <a:pPr marL="228600" lvl="0" indent="-228600" algn="l" rtl="0">
              <a:lnSpc>
                <a:spcPct val="90000"/>
              </a:lnSpc>
              <a:spcBef>
                <a:spcPts val="600"/>
              </a:spcBef>
              <a:spcAft>
                <a:spcPts val="600"/>
              </a:spcAft>
              <a:buClr>
                <a:srgbClr val="000000"/>
              </a:buClr>
              <a:buSzPts val="1800"/>
              <a:buChar char="•"/>
            </a:pPr>
            <a:r>
              <a:rPr lang="en-ZA" sz="1800" dirty="0">
                <a:solidFill>
                  <a:srgbClr val="000000"/>
                </a:solidFill>
              </a:rPr>
              <a:t>Social distancing and other measures that disrupt routine cause a great sense of anxiety and frustration.</a:t>
            </a:r>
          </a:p>
          <a:p>
            <a:pPr marL="228600" lvl="0" indent="-228600">
              <a:spcBef>
                <a:spcPts val="600"/>
              </a:spcBef>
              <a:spcAft>
                <a:spcPts val="600"/>
              </a:spcAft>
              <a:buClr>
                <a:srgbClr val="000000"/>
              </a:buClr>
            </a:pPr>
            <a:r>
              <a:rPr lang="en-GB" sz="1800" dirty="0"/>
              <a:t>New words and phrases like “social distancing”, “the new normal”, and “lockdown” introduced change in technology and information and other avenues such as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grpSp>
        <p:nvGrpSpPr>
          <p:cNvPr id="129" name="Google Shape;129;p20"/>
          <p:cNvGrpSpPr/>
          <p:nvPr/>
        </p:nvGrpSpPr>
        <p:grpSpPr>
          <a:xfrm>
            <a:off x="4342616" y="568808"/>
            <a:ext cx="7100084" cy="5655295"/>
            <a:chOff x="0" y="483"/>
            <a:chExt cx="6248400" cy="5655295"/>
          </a:xfrm>
        </p:grpSpPr>
        <p:sp>
          <p:nvSpPr>
            <p:cNvPr id="130" name="Google Shape;130;p20"/>
            <p:cNvSpPr/>
            <p:nvPr/>
          </p:nvSpPr>
          <p:spPr>
            <a:xfrm>
              <a:off x="0" y="483"/>
              <a:ext cx="6248400" cy="665328"/>
            </a:xfrm>
            <a:prstGeom prst="roundRect">
              <a:avLst>
                <a:gd name="adj" fmla="val 1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p:nvPr/>
          </p:nvSpPr>
          <p:spPr>
            <a:xfrm>
              <a:off x="201262" y="150182"/>
              <a:ext cx="365930" cy="36593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0"/>
            <p:cNvSpPr/>
            <p:nvPr/>
          </p:nvSpPr>
          <p:spPr>
            <a:xfrm>
              <a:off x="768454" y="483"/>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0"/>
            <p:cNvSpPr txBox="1"/>
            <p:nvPr/>
          </p:nvSpPr>
          <p:spPr>
            <a:xfrm>
              <a:off x="768454" y="483"/>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dirty="0">
                  <a:solidFill>
                    <a:schemeClr val="dk1"/>
                  </a:solidFill>
                  <a:latin typeface="Calibri"/>
                  <a:ea typeface="Calibri"/>
                  <a:cs typeface="Calibri"/>
                  <a:sym typeface="Calibri"/>
                </a:rPr>
                <a:t>Disruption in daily routine.</a:t>
              </a:r>
              <a:r>
                <a:rPr lang="en-ZA" sz="1600" b="0" i="0" u="none" strike="noStrike" cap="none" dirty="0">
                  <a:solidFill>
                    <a:schemeClr val="dk1"/>
                  </a:solidFill>
                  <a:latin typeface="Calibri"/>
                  <a:ea typeface="Calibri"/>
                  <a:cs typeface="Calibri"/>
                  <a:sym typeface="Calibri"/>
                </a:rPr>
                <a:t> </a:t>
              </a:r>
              <a:endParaRPr sz="1600" b="0" i="0" u="none" strike="noStrike" cap="none" dirty="0">
                <a:solidFill>
                  <a:schemeClr val="dk1"/>
                </a:solidFill>
                <a:latin typeface="Calibri"/>
                <a:ea typeface="Calibri"/>
                <a:cs typeface="Calibri"/>
                <a:sym typeface="Calibri"/>
              </a:endParaRPr>
            </a:p>
          </p:txBody>
        </p:sp>
        <p:sp>
          <p:nvSpPr>
            <p:cNvPr id="134" name="Google Shape;134;p20"/>
            <p:cNvSpPr/>
            <p:nvPr/>
          </p:nvSpPr>
          <p:spPr>
            <a:xfrm>
              <a:off x="0" y="832144"/>
              <a:ext cx="6248400" cy="665328"/>
            </a:xfrm>
            <a:prstGeom prst="roundRect">
              <a:avLst>
                <a:gd name="adj" fmla="val 1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p:nvPr/>
          </p:nvSpPr>
          <p:spPr>
            <a:xfrm>
              <a:off x="201262" y="981843"/>
              <a:ext cx="365930" cy="36593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0"/>
            <p:cNvSpPr/>
            <p:nvPr/>
          </p:nvSpPr>
          <p:spPr>
            <a:xfrm>
              <a:off x="768454" y="832144"/>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txBox="1"/>
            <p:nvPr/>
          </p:nvSpPr>
          <p:spPr>
            <a:xfrm>
              <a:off x="768454" y="832144"/>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dirty="0">
                  <a:solidFill>
                    <a:schemeClr val="dk1"/>
                  </a:solidFill>
                  <a:latin typeface="Calibri"/>
                  <a:ea typeface="Calibri"/>
                  <a:cs typeface="Calibri"/>
                  <a:sym typeface="Calibri"/>
                </a:rPr>
                <a:t>Health Care facilities/ therapeutic intervention, as well as  relevant medication.</a:t>
              </a:r>
              <a:endParaRPr sz="1600" b="0" i="0" u="none" strike="noStrike" cap="none" dirty="0">
                <a:solidFill>
                  <a:schemeClr val="dk1"/>
                </a:solidFill>
                <a:latin typeface="Calibri"/>
                <a:ea typeface="Calibri"/>
                <a:cs typeface="Calibri"/>
                <a:sym typeface="Calibri"/>
              </a:endParaRPr>
            </a:p>
          </p:txBody>
        </p:sp>
        <p:sp>
          <p:nvSpPr>
            <p:cNvPr id="138" name="Google Shape;138;p20"/>
            <p:cNvSpPr/>
            <p:nvPr/>
          </p:nvSpPr>
          <p:spPr>
            <a:xfrm>
              <a:off x="0" y="1663805"/>
              <a:ext cx="6248400" cy="665328"/>
            </a:xfrm>
            <a:prstGeom prst="roundRect">
              <a:avLst>
                <a:gd name="adj" fmla="val 1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0"/>
            <p:cNvSpPr/>
            <p:nvPr/>
          </p:nvSpPr>
          <p:spPr>
            <a:xfrm>
              <a:off x="201262" y="1813504"/>
              <a:ext cx="365930" cy="365930"/>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p:nvPr/>
          </p:nvSpPr>
          <p:spPr>
            <a:xfrm>
              <a:off x="768454" y="1663805"/>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0"/>
            <p:cNvSpPr txBox="1"/>
            <p:nvPr/>
          </p:nvSpPr>
          <p:spPr>
            <a:xfrm>
              <a:off x="768454" y="1663805"/>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dirty="0">
                  <a:solidFill>
                    <a:schemeClr val="dk1"/>
                  </a:solidFill>
                  <a:latin typeface="Calibri"/>
                  <a:ea typeface="Calibri"/>
                  <a:cs typeface="Calibri"/>
                  <a:sym typeface="Calibri"/>
                </a:rPr>
                <a:t>Schools &amp; transitioning to online teaching </a:t>
              </a:r>
              <a:endParaRPr sz="1600" b="0" i="0" u="none" strike="noStrike" cap="none" dirty="0">
                <a:solidFill>
                  <a:schemeClr val="dk1"/>
                </a:solidFill>
                <a:latin typeface="Calibri"/>
                <a:ea typeface="Calibri"/>
                <a:cs typeface="Calibri"/>
                <a:sym typeface="Calibri"/>
              </a:endParaRPr>
            </a:p>
          </p:txBody>
        </p:sp>
        <p:sp>
          <p:nvSpPr>
            <p:cNvPr id="142" name="Google Shape;142;p20"/>
            <p:cNvSpPr/>
            <p:nvPr/>
          </p:nvSpPr>
          <p:spPr>
            <a:xfrm>
              <a:off x="0" y="2495467"/>
              <a:ext cx="6248400" cy="665328"/>
            </a:xfrm>
            <a:prstGeom prst="roundRect">
              <a:avLst>
                <a:gd name="adj" fmla="val 10000"/>
              </a:avLst>
            </a:prstGeom>
            <a:solidFill>
              <a:srgbClr val="599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201262" y="2645166"/>
              <a:ext cx="365930" cy="365930"/>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0"/>
            <p:cNvSpPr/>
            <p:nvPr/>
          </p:nvSpPr>
          <p:spPr>
            <a:xfrm>
              <a:off x="768454" y="2495467"/>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0"/>
            <p:cNvSpPr txBox="1"/>
            <p:nvPr/>
          </p:nvSpPr>
          <p:spPr>
            <a:xfrm>
              <a:off x="768454" y="2495467"/>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b="0" i="0" u="none" strike="noStrike" cap="none" dirty="0">
                  <a:solidFill>
                    <a:schemeClr val="dk1"/>
                  </a:solidFill>
                  <a:latin typeface="Calibri"/>
                  <a:ea typeface="Calibri"/>
                  <a:cs typeface="Calibri"/>
                  <a:sym typeface="Calibri"/>
                </a:rPr>
                <a:t>Getting use to the Heal</a:t>
              </a:r>
              <a:r>
                <a:rPr lang="en-ZA" sz="1600" dirty="0">
                  <a:solidFill>
                    <a:schemeClr val="dk1"/>
                  </a:solidFill>
                  <a:latin typeface="Calibri"/>
                  <a:ea typeface="Calibri"/>
                  <a:cs typeface="Calibri"/>
                  <a:sym typeface="Calibri"/>
                </a:rPr>
                <a:t>th regulations such as wearing a mask, reminding the students to continuously washing and sanitizing of hands and social distancing.</a:t>
              </a:r>
              <a:endParaRPr sz="1600" b="0" i="0" u="none" strike="noStrike" cap="none" dirty="0">
                <a:solidFill>
                  <a:schemeClr val="dk1"/>
                </a:solidFill>
                <a:latin typeface="Calibri"/>
                <a:ea typeface="Calibri"/>
                <a:cs typeface="Calibri"/>
                <a:sym typeface="Calibri"/>
              </a:endParaRPr>
            </a:p>
          </p:txBody>
        </p:sp>
        <p:sp>
          <p:nvSpPr>
            <p:cNvPr id="146" name="Google Shape;146;p20"/>
            <p:cNvSpPr/>
            <p:nvPr/>
          </p:nvSpPr>
          <p:spPr>
            <a:xfrm>
              <a:off x="0" y="3327128"/>
              <a:ext cx="6248400" cy="665328"/>
            </a:xfrm>
            <a:prstGeom prst="roundRect">
              <a:avLst>
                <a:gd name="adj" fmla="val 10000"/>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0"/>
            <p:cNvSpPr/>
            <p:nvPr/>
          </p:nvSpPr>
          <p:spPr>
            <a:xfrm>
              <a:off x="201262" y="3476827"/>
              <a:ext cx="365930" cy="365930"/>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0"/>
            <p:cNvSpPr/>
            <p:nvPr/>
          </p:nvSpPr>
          <p:spPr>
            <a:xfrm>
              <a:off x="768454" y="3327128"/>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txBox="1"/>
            <p:nvPr/>
          </p:nvSpPr>
          <p:spPr>
            <a:xfrm>
              <a:off x="768454" y="3327128"/>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b="0" i="0" u="none" strike="noStrike" cap="none" dirty="0">
                  <a:solidFill>
                    <a:schemeClr val="dk1"/>
                  </a:solidFill>
                  <a:latin typeface="Calibri"/>
                  <a:ea typeface="Calibri"/>
                  <a:cs typeface="Calibri"/>
                  <a:sym typeface="Calibri"/>
                </a:rPr>
                <a:t>Trave</a:t>
              </a:r>
              <a:r>
                <a:rPr lang="en-ZA" sz="1600" dirty="0">
                  <a:solidFill>
                    <a:schemeClr val="dk1"/>
                  </a:solidFill>
                  <a:latin typeface="Calibri"/>
                  <a:ea typeface="Calibri"/>
                  <a:cs typeface="Calibri"/>
                  <a:sym typeface="Calibri"/>
                </a:rPr>
                <a:t>l restrictions </a:t>
              </a:r>
              <a:endParaRPr sz="1600" b="0" i="0" u="none" strike="noStrike" cap="none" dirty="0">
                <a:solidFill>
                  <a:schemeClr val="dk1"/>
                </a:solidFill>
                <a:latin typeface="Calibri"/>
                <a:ea typeface="Calibri"/>
                <a:cs typeface="Calibri"/>
                <a:sym typeface="Calibri"/>
              </a:endParaRPr>
            </a:p>
          </p:txBody>
        </p:sp>
        <p:sp>
          <p:nvSpPr>
            <p:cNvPr id="150" name="Google Shape;150;p20"/>
            <p:cNvSpPr/>
            <p:nvPr/>
          </p:nvSpPr>
          <p:spPr>
            <a:xfrm>
              <a:off x="0" y="4158789"/>
              <a:ext cx="6248400" cy="665328"/>
            </a:xfrm>
            <a:prstGeom prst="roundRect">
              <a:avLst>
                <a:gd name="adj" fmla="val 1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p:nvPr/>
          </p:nvSpPr>
          <p:spPr>
            <a:xfrm>
              <a:off x="201262" y="4308488"/>
              <a:ext cx="365930" cy="365930"/>
            </a:xfrm>
            <a:prstGeom prst="rect">
              <a:avLst/>
            </a:prstGeom>
            <a:blipFill rotWithShape="1">
              <a:blip r:embed="rId8">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0"/>
            <p:cNvSpPr/>
            <p:nvPr/>
          </p:nvSpPr>
          <p:spPr>
            <a:xfrm>
              <a:off x="768454" y="4158789"/>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0"/>
            <p:cNvSpPr txBox="1"/>
            <p:nvPr/>
          </p:nvSpPr>
          <p:spPr>
            <a:xfrm>
              <a:off x="768454" y="4158789"/>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154" name="Google Shape;154;p20"/>
            <p:cNvSpPr/>
            <p:nvPr/>
          </p:nvSpPr>
          <p:spPr>
            <a:xfrm>
              <a:off x="0" y="4990450"/>
              <a:ext cx="6248400" cy="665328"/>
            </a:xfrm>
            <a:prstGeom prst="roundRect">
              <a:avLst>
                <a:gd name="adj" fmla="val 1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201262" y="5140149"/>
              <a:ext cx="365930" cy="365930"/>
            </a:xfrm>
            <a:prstGeom prst="rect">
              <a:avLst/>
            </a:prstGeom>
            <a:blipFill rotWithShape="1">
              <a:blip r:embed="rId9">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768454" y="4990450"/>
              <a:ext cx="5479945" cy="66532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txBox="1"/>
            <p:nvPr/>
          </p:nvSpPr>
          <p:spPr>
            <a:xfrm>
              <a:off x="768454" y="4990450"/>
              <a:ext cx="5479945" cy="665328"/>
            </a:xfrm>
            <a:prstGeom prst="rect">
              <a:avLst/>
            </a:prstGeom>
            <a:noFill/>
            <a:ln>
              <a:noFill/>
            </a:ln>
          </p:spPr>
          <p:txBody>
            <a:bodyPr spcFirstLastPara="1" wrap="square" lIns="70400" tIns="70400" rIns="70400" bIns="70400" anchor="ctr" anchorCtr="0">
              <a:noAutofit/>
            </a:bodyPr>
            <a:lstStyle/>
            <a:p>
              <a:pPr marL="0" marR="0" lvl="0" indent="0" algn="l" rtl="0">
                <a:lnSpc>
                  <a:spcPct val="90000"/>
                </a:lnSpc>
                <a:spcBef>
                  <a:spcPts val="0"/>
                </a:spcBef>
                <a:spcAft>
                  <a:spcPts val="0"/>
                </a:spcAft>
                <a:buClr>
                  <a:schemeClr val="dk1"/>
                </a:buClr>
                <a:buSzPts val="1600"/>
                <a:buFont typeface="Calibri"/>
                <a:buNone/>
              </a:pPr>
              <a:r>
                <a:rPr lang="en-ZA" sz="1600" b="0" i="0" u="none" strike="noStrike" cap="none" dirty="0">
                  <a:solidFill>
                    <a:schemeClr val="dk1"/>
                  </a:solidFill>
                  <a:latin typeface="Calibri"/>
                  <a:ea typeface="Calibri"/>
                  <a:cs typeface="Calibri"/>
                  <a:sym typeface="Calibri"/>
                </a:rPr>
                <a:t>accessibility for support from caregivers to support by providing them caregivers special permits</a:t>
              </a:r>
              <a:endParaRPr sz="1600" b="0" i="0" u="none" strike="noStrike" cap="none" dirty="0">
                <a:solidFill>
                  <a:schemeClr val="dk1"/>
                </a:solidFill>
                <a:latin typeface="Calibri"/>
                <a:ea typeface="Calibri"/>
                <a:cs typeface="Calibri"/>
                <a:sym typeface="Calibri"/>
              </a:endParaRPr>
            </a:p>
          </p:txBody>
        </p:sp>
      </p:grpSp>
      <p:sp>
        <p:nvSpPr>
          <p:cNvPr id="2" name="Rectangle 1">
            <a:extLst>
              <a:ext uri="{FF2B5EF4-FFF2-40B4-BE49-F238E27FC236}">
                <a16:creationId xmlns:a16="http://schemas.microsoft.com/office/drawing/2014/main" id="{2F6454A1-C55C-4FD5-AF63-D4C290AB6895}"/>
              </a:ext>
            </a:extLst>
          </p:cNvPr>
          <p:cNvSpPr/>
          <p:nvPr/>
        </p:nvSpPr>
        <p:spPr>
          <a:xfrm>
            <a:off x="5748792" y="4928706"/>
            <a:ext cx="5200463" cy="307777"/>
          </a:xfrm>
          <a:prstGeom prst="rect">
            <a:avLst/>
          </a:prstGeom>
        </p:spPr>
        <p:txBody>
          <a:bodyPr wrap="none">
            <a:spAutoFit/>
          </a:bodyPr>
          <a:lstStyle/>
          <a:p>
            <a:r>
              <a:rPr lang="en-GB" dirty="0"/>
              <a:t>Inefficient surveillance systems &amp; scarcity of training personnel </a:t>
            </a: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838200" y="673705"/>
            <a:ext cx="10515600" cy="9351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2"/>
              </a:buClr>
              <a:buSzPts val="3200"/>
              <a:buFont typeface="Calibri"/>
              <a:buNone/>
            </a:pPr>
            <a:r>
              <a:rPr lang="en-ZA" sz="3200" dirty="0">
                <a:solidFill>
                  <a:schemeClr val="lt2"/>
                </a:solidFill>
              </a:rPr>
              <a:t>THE EFFECT OF THE LOCKDOWN</a:t>
            </a:r>
            <a:endParaRPr dirty="0"/>
          </a:p>
        </p:txBody>
      </p:sp>
      <p:sp>
        <p:nvSpPr>
          <p:cNvPr id="123" name="Google Shape;123;p19"/>
          <p:cNvSpPr txBox="1">
            <a:spLocks noGrp="1"/>
          </p:cNvSpPr>
          <p:nvPr>
            <p:ph type="body" idx="1"/>
          </p:nvPr>
        </p:nvSpPr>
        <p:spPr>
          <a:xfrm>
            <a:off x="1517750" y="1911250"/>
            <a:ext cx="9575100" cy="4309800"/>
          </a:xfrm>
          <a:prstGeom prst="rect">
            <a:avLst/>
          </a:prstGeom>
          <a:noFill/>
          <a:ln>
            <a:noFill/>
          </a:ln>
        </p:spPr>
        <p:txBody>
          <a:bodyPr spcFirstLastPara="1" wrap="square" lIns="91425" tIns="45700" rIns="91425" bIns="45700" anchor="t" anchorCtr="0">
            <a:noAutofit/>
          </a:bodyPr>
          <a:lstStyle/>
          <a:p>
            <a:pPr marL="228600" lvl="0" indent="-241300" algn="l" rtl="0">
              <a:lnSpc>
                <a:spcPct val="90000"/>
              </a:lnSpc>
              <a:spcBef>
                <a:spcPts val="0"/>
              </a:spcBef>
              <a:spcAft>
                <a:spcPts val="0"/>
              </a:spcAft>
              <a:buClr>
                <a:schemeClr val="lt2"/>
              </a:buClr>
              <a:buSzPts val="1500"/>
              <a:buChar char="•"/>
            </a:pPr>
            <a:r>
              <a:rPr lang="en-ZA" sz="1500" dirty="0">
                <a:solidFill>
                  <a:schemeClr val="lt2"/>
                </a:solidFill>
              </a:rPr>
              <a:t>Many individuals on the autism spectrum is dependent on caregivers, many are still at increased risk of contracting COVID-19. Therefore, persons with disabilities and caregivers must take special precautions to minimise risk of transmitting the virus.</a:t>
            </a:r>
            <a:endParaRPr sz="3000" dirty="0"/>
          </a:p>
          <a:p>
            <a:pPr marL="228600" lvl="0" indent="-241300" algn="l" rtl="0">
              <a:lnSpc>
                <a:spcPct val="90000"/>
              </a:lnSpc>
              <a:spcBef>
                <a:spcPts val="1000"/>
              </a:spcBef>
              <a:spcAft>
                <a:spcPts val="0"/>
              </a:spcAft>
              <a:buClr>
                <a:schemeClr val="lt2"/>
              </a:buClr>
              <a:buSzPts val="1500"/>
              <a:buChar char="•"/>
            </a:pPr>
            <a:r>
              <a:rPr lang="en-ZA" sz="1500" dirty="0">
                <a:solidFill>
                  <a:schemeClr val="lt2"/>
                </a:solidFill>
              </a:rPr>
              <a:t>During the lockdown period, individuals on the autism spectrum possibly experienced heightened levels of frustration and anxiety due to a break in routine, a lack of resources, and appropriate engagement.</a:t>
            </a:r>
            <a:endParaRPr sz="3000" dirty="0"/>
          </a:p>
          <a:p>
            <a:pPr marL="228600" lvl="0" indent="-241300" algn="l" rtl="0">
              <a:lnSpc>
                <a:spcPct val="90000"/>
              </a:lnSpc>
              <a:spcBef>
                <a:spcPts val="1000"/>
              </a:spcBef>
              <a:spcAft>
                <a:spcPts val="0"/>
              </a:spcAft>
              <a:buClr>
                <a:schemeClr val="lt2"/>
              </a:buClr>
              <a:buSzPts val="1500"/>
              <a:buChar char="•"/>
            </a:pPr>
            <a:r>
              <a:rPr lang="en-ZA" sz="1500" dirty="0">
                <a:solidFill>
                  <a:schemeClr val="lt2"/>
                </a:solidFill>
              </a:rPr>
              <a:t>The occurrence of domestic violence and gender-based violence increased dramatically during lockdown. Due to their communication challenges, individuals on the autism spectrum are also considered a vulnerable group when it comes to gender-based violence.</a:t>
            </a:r>
            <a:endParaRPr sz="3000" dirty="0"/>
          </a:p>
          <a:p>
            <a:pPr marL="228600" lvl="0" indent="-241300" algn="l" rtl="0">
              <a:lnSpc>
                <a:spcPct val="90000"/>
              </a:lnSpc>
              <a:spcBef>
                <a:spcPts val="1000"/>
              </a:spcBef>
              <a:spcAft>
                <a:spcPts val="0"/>
              </a:spcAft>
              <a:buClr>
                <a:schemeClr val="lt2"/>
              </a:buClr>
              <a:buSzPts val="1500"/>
              <a:buChar char="•"/>
            </a:pPr>
            <a:r>
              <a:rPr lang="en-ZA" sz="1500" dirty="0">
                <a:solidFill>
                  <a:schemeClr val="lt2"/>
                </a:solidFill>
              </a:rPr>
              <a:t>To ensure that persons with disabilities receive accessible information during this critical time, the Gender Based Violence Command Centre have set up a SMS based line for persons with disabilities.</a:t>
            </a: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161"/>
        <p:cNvGrpSpPr/>
        <p:nvPr/>
      </p:nvGrpSpPr>
      <p:grpSpPr>
        <a:xfrm>
          <a:off x="0" y="0"/>
          <a:ext cx="0" cy="0"/>
          <a:chOff x="0" y="0"/>
          <a:chExt cx="0" cy="0"/>
        </a:xfrm>
      </p:grpSpPr>
      <p:sp>
        <p:nvSpPr>
          <p:cNvPr id="162" name="Google Shape;162;p21"/>
          <p:cNvSpPr/>
          <p:nvPr/>
        </p:nvSpPr>
        <p:spPr>
          <a:xfrm>
            <a:off x="0" y="0"/>
            <a:ext cx="12192000" cy="6858001"/>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163" name="Google Shape;163;p21"/>
          <p:cNvGrpSpPr/>
          <p:nvPr/>
        </p:nvGrpSpPr>
        <p:grpSpPr>
          <a:xfrm>
            <a:off x="1155481" y="498348"/>
            <a:ext cx="9902663" cy="5861304"/>
            <a:chOff x="1155481" y="498348"/>
            <a:chExt cx="9902663" cy="5861304"/>
          </a:xfrm>
        </p:grpSpPr>
        <p:sp>
          <p:nvSpPr>
            <p:cNvPr id="164" name="Google Shape;164;p21"/>
            <p:cNvSpPr/>
            <p:nvPr/>
          </p:nvSpPr>
          <p:spPr>
            <a:xfrm>
              <a:off x="1155481" y="498348"/>
              <a:ext cx="5861304" cy="5861304"/>
            </a:xfrm>
            <a:prstGeom prst="ellipse">
              <a:avLst/>
            </a:prstGeom>
            <a:solidFill>
              <a:schemeClr val="accent1">
                <a:alpha val="54901"/>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1"/>
            <p:cNvSpPr/>
            <p:nvPr/>
          </p:nvSpPr>
          <p:spPr>
            <a:xfrm>
              <a:off x="5196840" y="498348"/>
              <a:ext cx="5861304" cy="5861304"/>
            </a:xfrm>
            <a:prstGeom prst="ellipse">
              <a:avLst/>
            </a:prstGeom>
            <a:solidFill>
              <a:schemeClr val="accent1">
                <a:alpha val="54901"/>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1"/>
            <p:cNvSpPr/>
            <p:nvPr/>
          </p:nvSpPr>
          <p:spPr>
            <a:xfrm>
              <a:off x="3165348" y="498348"/>
              <a:ext cx="5861304" cy="5861304"/>
            </a:xfrm>
            <a:prstGeom prst="ellipse">
              <a:avLst/>
            </a:prstGeom>
            <a:solidFill>
              <a:schemeClr val="accent1">
                <a:alpha val="6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7" name="Google Shape;167;p21"/>
          <p:cNvSpPr/>
          <p:nvPr/>
        </p:nvSpPr>
        <p:spPr>
          <a:xfrm>
            <a:off x="0" y="1438772"/>
            <a:ext cx="12192000" cy="3980456"/>
          </a:xfrm>
          <a:prstGeom prst="rect">
            <a:avLst/>
          </a:prstGeom>
          <a:solidFill>
            <a:srgbClr val="4141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txBox="1">
            <a:spLocks noGrp="1"/>
          </p:cNvSpPr>
          <p:nvPr>
            <p:ph type="body" idx="1"/>
          </p:nvPr>
        </p:nvSpPr>
        <p:spPr>
          <a:xfrm>
            <a:off x="2384952" y="2504235"/>
            <a:ext cx="7422096" cy="2109445"/>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lt2"/>
              </a:buClr>
              <a:buSzPts val="1700"/>
              <a:buChar char="•"/>
            </a:pPr>
            <a:r>
              <a:rPr lang="en-ZA" sz="1700" dirty="0">
                <a:solidFill>
                  <a:schemeClr val="lt2"/>
                </a:solidFill>
              </a:rPr>
              <a:t>The easing of lockdown restrictions to allow daily walks and exercise for autistic people and a caregiver; access to facilitators and/or caregivers to give home support; funds for social relief and to participate in feeding schemes; and the re-opening of care centres to admit individuals on the autism spectrum in distress when their families can no longer cope</a:t>
            </a:r>
            <a:endParaRPr dirty="0"/>
          </a:p>
          <a:p>
            <a:pPr marL="228600" lvl="0" indent="-228600" algn="l" rtl="0">
              <a:lnSpc>
                <a:spcPct val="90000"/>
              </a:lnSpc>
              <a:spcBef>
                <a:spcPts val="1000"/>
              </a:spcBef>
              <a:spcAft>
                <a:spcPts val="0"/>
              </a:spcAft>
              <a:buClr>
                <a:schemeClr val="lt2"/>
              </a:buClr>
              <a:buSzPts val="1700"/>
              <a:buChar char="•"/>
            </a:pPr>
            <a:r>
              <a:rPr lang="en-ZA" sz="1700" dirty="0">
                <a:solidFill>
                  <a:schemeClr val="lt2"/>
                </a:solidFill>
              </a:rPr>
              <a:t>Failure of government to act fast to support individuals on the autism spectrum will severely impact mental health concerns among the autistic community, and the families already in crisis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67;p21">
            <a:extLst>
              <a:ext uri="{FF2B5EF4-FFF2-40B4-BE49-F238E27FC236}">
                <a16:creationId xmlns:a16="http://schemas.microsoft.com/office/drawing/2014/main" id="{6C01C9D9-2B09-4E38-9240-E751A35606DF}"/>
              </a:ext>
            </a:extLst>
          </p:cNvPr>
          <p:cNvSpPr/>
          <p:nvPr/>
        </p:nvSpPr>
        <p:spPr>
          <a:xfrm>
            <a:off x="0" y="1253331"/>
            <a:ext cx="12192000" cy="4855639"/>
          </a:xfrm>
          <a:prstGeom prst="rect">
            <a:avLst/>
          </a:prstGeom>
          <a:solidFill>
            <a:srgbClr val="4141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7DCD7F7C-5878-49ED-BDE8-70E6C8F58B7E}"/>
              </a:ext>
            </a:extLst>
          </p:cNvPr>
          <p:cNvSpPr>
            <a:spLocks noGrp="1"/>
          </p:cNvSpPr>
          <p:nvPr>
            <p:ph type="title"/>
          </p:nvPr>
        </p:nvSpPr>
        <p:spPr>
          <a:xfrm>
            <a:off x="838200" y="177800"/>
            <a:ext cx="10515600" cy="973931"/>
          </a:xfrm>
        </p:spPr>
        <p:txBody>
          <a:bodyPr/>
          <a:lstStyle/>
          <a:p>
            <a:pPr algn="ctr"/>
            <a:r>
              <a:rPr lang="en-ZA" sz="3200" dirty="0"/>
              <a:t>IMPORTANT TO TAKE NOTE:</a:t>
            </a:r>
          </a:p>
        </p:txBody>
      </p:sp>
      <p:sp>
        <p:nvSpPr>
          <p:cNvPr id="3" name="Text Placeholder 2">
            <a:extLst>
              <a:ext uri="{FF2B5EF4-FFF2-40B4-BE49-F238E27FC236}">
                <a16:creationId xmlns:a16="http://schemas.microsoft.com/office/drawing/2014/main" id="{D0043622-218E-4D19-BEA9-F0DB3E65EACC}"/>
              </a:ext>
            </a:extLst>
          </p:cNvPr>
          <p:cNvSpPr>
            <a:spLocks noGrp="1"/>
          </p:cNvSpPr>
          <p:nvPr>
            <p:ph type="body" idx="1"/>
          </p:nvPr>
        </p:nvSpPr>
        <p:spPr>
          <a:xfrm>
            <a:off x="838200" y="1505481"/>
            <a:ext cx="10515600" cy="4351338"/>
          </a:xfrm>
        </p:spPr>
        <p:txBody>
          <a:bodyPr/>
          <a:lstStyle/>
          <a:p>
            <a:pPr>
              <a:spcAft>
                <a:spcPts val="600"/>
              </a:spcAft>
            </a:pPr>
            <a:r>
              <a:rPr lang="en-GB" sz="2000" dirty="0">
                <a:solidFill>
                  <a:schemeClr val="bg1"/>
                </a:solidFill>
              </a:rPr>
              <a:t>A fitting quote I have heard recently is “Although we are all in the same storm, we are not all in the same boat” –Author unknown.</a:t>
            </a:r>
          </a:p>
          <a:p>
            <a:pPr>
              <a:spcAft>
                <a:spcPts val="600"/>
              </a:spcAft>
            </a:pPr>
            <a:r>
              <a:rPr lang="en-GB" sz="2000" dirty="0">
                <a:solidFill>
                  <a:schemeClr val="bg1"/>
                </a:solidFill>
              </a:rPr>
              <a:t>Not all </a:t>
            </a:r>
            <a:r>
              <a:rPr lang="en-GB" sz="2000" dirty="0" err="1">
                <a:solidFill>
                  <a:schemeClr val="bg1"/>
                </a:solidFill>
              </a:rPr>
              <a:t>Neurodiverse</a:t>
            </a:r>
            <a:r>
              <a:rPr lang="en-GB" sz="2000" dirty="0">
                <a:solidFill>
                  <a:schemeClr val="bg1"/>
                </a:solidFill>
              </a:rPr>
              <a:t> individuals had similar experiences.</a:t>
            </a:r>
          </a:p>
          <a:p>
            <a:pPr>
              <a:spcAft>
                <a:spcPts val="600"/>
              </a:spcAft>
            </a:pPr>
            <a:r>
              <a:rPr lang="en-GB" sz="2000" dirty="0">
                <a:solidFill>
                  <a:schemeClr val="bg1"/>
                </a:solidFill>
              </a:rPr>
              <a:t>The majority of High functioning individuals could integrate on a cognitive and social level with the challenges of this period and coped generally well.</a:t>
            </a:r>
          </a:p>
          <a:p>
            <a:pPr>
              <a:spcAft>
                <a:spcPts val="600"/>
              </a:spcAft>
            </a:pPr>
            <a:r>
              <a:rPr lang="en-GB" sz="2000" dirty="0">
                <a:solidFill>
                  <a:schemeClr val="bg1"/>
                </a:solidFill>
              </a:rPr>
              <a:t>Individuals still needed a secure and structured environment in uncertain times: social regression and a rising unemployment rate.</a:t>
            </a:r>
          </a:p>
          <a:p>
            <a:pPr>
              <a:spcAft>
                <a:spcPts val="600"/>
              </a:spcAft>
            </a:pPr>
            <a:r>
              <a:rPr lang="en-GB" sz="2000" dirty="0">
                <a:solidFill>
                  <a:schemeClr val="bg1"/>
                </a:solidFill>
              </a:rPr>
              <a:t>Therapeutic intervention suffer in the absence of direct social contact and the presence of social distancing.</a:t>
            </a:r>
          </a:p>
          <a:p>
            <a:pPr>
              <a:spcAft>
                <a:spcPts val="600"/>
              </a:spcAft>
            </a:pPr>
            <a:r>
              <a:rPr lang="en-GB" sz="2000" dirty="0">
                <a:solidFill>
                  <a:schemeClr val="bg1"/>
                </a:solidFill>
              </a:rPr>
              <a:t>Loneliness and uncertainty are both known to be associated with anxiety and low mood in autism</a:t>
            </a:r>
          </a:p>
        </p:txBody>
      </p:sp>
    </p:spTree>
    <p:extLst>
      <p:ext uri="{BB962C8B-B14F-4D97-AF65-F5344CB8AC3E}">
        <p14:creationId xmlns:p14="http://schemas.microsoft.com/office/powerpoint/2010/main" val="338072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67;p21">
            <a:extLst>
              <a:ext uri="{FF2B5EF4-FFF2-40B4-BE49-F238E27FC236}">
                <a16:creationId xmlns:a16="http://schemas.microsoft.com/office/drawing/2014/main" id="{F7D16B9B-D0BB-4F19-8511-AD397A21C3F6}"/>
              </a:ext>
            </a:extLst>
          </p:cNvPr>
          <p:cNvSpPr/>
          <p:nvPr/>
        </p:nvSpPr>
        <p:spPr>
          <a:xfrm>
            <a:off x="0" y="1202531"/>
            <a:ext cx="12192000" cy="4906439"/>
          </a:xfrm>
          <a:prstGeom prst="rect">
            <a:avLst/>
          </a:prstGeom>
          <a:solidFill>
            <a:srgbClr val="4141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 name="Title 1">
            <a:extLst>
              <a:ext uri="{FF2B5EF4-FFF2-40B4-BE49-F238E27FC236}">
                <a16:creationId xmlns:a16="http://schemas.microsoft.com/office/drawing/2014/main" id="{1557C191-42F3-4EA9-8CF9-B5023FB665BE}"/>
              </a:ext>
            </a:extLst>
          </p:cNvPr>
          <p:cNvSpPr>
            <a:spLocks noGrp="1"/>
          </p:cNvSpPr>
          <p:nvPr>
            <p:ph type="title"/>
          </p:nvPr>
        </p:nvSpPr>
        <p:spPr>
          <a:xfrm>
            <a:off x="838200" y="362742"/>
            <a:ext cx="10515600" cy="839789"/>
          </a:xfrm>
        </p:spPr>
        <p:txBody>
          <a:bodyPr/>
          <a:lstStyle/>
          <a:p>
            <a:pPr algn="ctr"/>
            <a:r>
              <a:rPr lang="en-ZA" dirty="0"/>
              <a:t> Emergency Measures (EMs) </a:t>
            </a:r>
          </a:p>
        </p:txBody>
      </p:sp>
      <p:sp>
        <p:nvSpPr>
          <p:cNvPr id="3" name="Content Placeholder 2">
            <a:extLst>
              <a:ext uri="{FF2B5EF4-FFF2-40B4-BE49-F238E27FC236}">
                <a16:creationId xmlns:a16="http://schemas.microsoft.com/office/drawing/2014/main" id="{123F1C58-BFDD-42F2-8EBF-914F8F567E3E}"/>
              </a:ext>
            </a:extLst>
          </p:cNvPr>
          <p:cNvSpPr>
            <a:spLocks noGrp="1"/>
          </p:cNvSpPr>
          <p:nvPr>
            <p:ph idx="1"/>
          </p:nvPr>
        </p:nvSpPr>
        <p:spPr>
          <a:xfrm>
            <a:off x="838200" y="1435100"/>
            <a:ext cx="10515600" cy="4889500"/>
          </a:xfrm>
        </p:spPr>
        <p:txBody>
          <a:bodyPr>
            <a:normAutofit fontScale="70000" lnSpcReduction="20000"/>
          </a:bodyPr>
          <a:lstStyle/>
          <a:p>
            <a:pPr>
              <a:spcAft>
                <a:spcPts val="600"/>
              </a:spcAft>
            </a:pPr>
            <a:r>
              <a:rPr lang="en-GB" dirty="0">
                <a:solidFill>
                  <a:schemeClr val="bg1"/>
                </a:solidFill>
              </a:rPr>
              <a:t>The virtual administration of measures that are only validated as face‐to‐ face instruments, which at a minimum will increase noise in measurement, and render the original power analysis and sample calculations inadequate. In addition, and of relevance to also many non‐regulated, psychosocial studies, the ability to code live social interactions (e.g. child‐parent dyads), is significantly impaired.</a:t>
            </a:r>
          </a:p>
          <a:p>
            <a:pPr>
              <a:spcAft>
                <a:spcPts val="600"/>
              </a:spcAft>
            </a:pPr>
            <a:r>
              <a:rPr lang="en-GB" dirty="0">
                <a:solidFill>
                  <a:schemeClr val="bg1"/>
                </a:solidFill>
              </a:rPr>
              <a:t>The effect of pandemic related stress on pre‐specified outcomes such as anxiety, emotion regulation and repetitive behaviours, rendering baseline assessments problematic.</a:t>
            </a:r>
          </a:p>
          <a:p>
            <a:pPr>
              <a:spcAft>
                <a:spcPts val="600"/>
              </a:spcAft>
            </a:pPr>
            <a:r>
              <a:rPr lang="en-GB" dirty="0">
                <a:solidFill>
                  <a:schemeClr val="bg1"/>
                </a:solidFill>
              </a:rPr>
              <a:t>The effect of EMs on the ability to demonstrate improvement in outcomes that require settings no longer accessible, such as schools, extracurricular spaces, or employment environments. Outcomes related to socialization have been particularly impacted.</a:t>
            </a:r>
          </a:p>
          <a:p>
            <a:pPr>
              <a:spcAft>
                <a:spcPts val="600"/>
              </a:spcAft>
            </a:pPr>
            <a:r>
              <a:rPr lang="en-GB" dirty="0">
                <a:solidFill>
                  <a:schemeClr val="bg1"/>
                </a:solidFill>
              </a:rPr>
              <a:t>The effect of EMs on the ability of investigators to collect biomarker data, such as imaging / EEG. Given the heterogeneity of ASD, a large effort over recent years to include biomarkers that may identify more biologically homogenous subgroups in trials e.g</a:t>
            </a:r>
            <a:r>
              <a:rPr lang="en-GB" baseline="30000" dirty="0">
                <a:solidFill>
                  <a:schemeClr val="bg1"/>
                </a:solidFill>
              </a:rPr>
              <a:t>. 1, 2</a:t>
            </a:r>
            <a:r>
              <a:rPr lang="en-GB" dirty="0">
                <a:solidFill>
                  <a:schemeClr val="bg1"/>
                </a:solidFill>
              </a:rPr>
              <a:t> has come to a halt.</a:t>
            </a:r>
          </a:p>
          <a:p>
            <a:pPr>
              <a:spcAft>
                <a:spcPts val="600"/>
              </a:spcAft>
            </a:pPr>
            <a:r>
              <a:rPr lang="en-GB" dirty="0">
                <a:solidFill>
                  <a:schemeClr val="bg1"/>
                </a:solidFill>
              </a:rPr>
              <a:t>Delays in recruitment, impacting both existing protocols but also decisions about when to start new protocols given potential upcoming waves of COVID‐19.</a:t>
            </a:r>
          </a:p>
          <a:p>
            <a:endParaRPr lang="en-ZA" dirty="0"/>
          </a:p>
        </p:txBody>
      </p:sp>
    </p:spTree>
    <p:extLst>
      <p:ext uri="{BB962C8B-B14F-4D97-AF65-F5344CB8AC3E}">
        <p14:creationId xmlns:p14="http://schemas.microsoft.com/office/powerpoint/2010/main" val="284874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000"/>
              <a:buFont typeface="Calibri"/>
              <a:buNone/>
            </a:pPr>
            <a:r>
              <a:rPr lang="en-ZA" sz="4000" dirty="0"/>
              <a:t>HOW HAS IT AFFECTED ORGANIZATIONS?</a:t>
            </a:r>
            <a:endParaRPr dirty="0"/>
          </a:p>
        </p:txBody>
      </p:sp>
      <p:sp>
        <p:nvSpPr>
          <p:cNvPr id="116" name="Google Shape;116;p18"/>
          <p:cNvSpPr txBox="1">
            <a:spLocks noGrp="1"/>
          </p:cNvSpPr>
          <p:nvPr>
            <p:ph type="body" idx="1"/>
          </p:nvPr>
        </p:nvSpPr>
        <p:spPr>
          <a:xfrm>
            <a:off x="7411453" y="2478024"/>
            <a:ext cx="3872243" cy="3694176"/>
          </a:xfrm>
          <a:prstGeom prst="rect">
            <a:avLst/>
          </a:prstGeom>
          <a:noFill/>
          <a:ln>
            <a:noFill/>
          </a:ln>
        </p:spPr>
        <p:txBody>
          <a:bodyPr spcFirstLastPara="1" wrap="square" lIns="91425" tIns="45700" rIns="91425" bIns="45700" anchor="ctr" anchorCtr="0">
            <a:noAutofit/>
          </a:bodyPr>
          <a:lstStyle/>
          <a:p>
            <a:pPr marL="228600" lvl="0" indent="-234950" algn="l" rtl="0">
              <a:lnSpc>
                <a:spcPct val="80000"/>
              </a:lnSpc>
              <a:spcBef>
                <a:spcPts val="0"/>
              </a:spcBef>
              <a:spcAft>
                <a:spcPts val="0"/>
              </a:spcAft>
              <a:buClr>
                <a:srgbClr val="000000"/>
              </a:buClr>
              <a:buSzPts val="1487"/>
              <a:buChar char="•"/>
            </a:pPr>
            <a:r>
              <a:rPr lang="en-ZA" sz="1487" dirty="0">
                <a:solidFill>
                  <a:srgbClr val="000000"/>
                </a:solidFill>
              </a:rPr>
              <a:t>Letter from 8 of the Autism Organizations</a:t>
            </a:r>
            <a:endParaRPr sz="2900" dirty="0">
              <a:solidFill>
                <a:srgbClr val="000000"/>
              </a:solidFill>
            </a:endParaRPr>
          </a:p>
          <a:p>
            <a:pPr marL="228600" lvl="0" indent="-234950" algn="l" rtl="0">
              <a:lnSpc>
                <a:spcPct val="80000"/>
              </a:lnSpc>
              <a:spcBef>
                <a:spcPts val="1000"/>
              </a:spcBef>
              <a:spcAft>
                <a:spcPts val="0"/>
              </a:spcAft>
              <a:buClr>
                <a:srgbClr val="000000"/>
              </a:buClr>
              <a:buSzPts val="1487"/>
              <a:buChar char="•"/>
            </a:pPr>
            <a:r>
              <a:rPr lang="en-ZA" sz="1487" dirty="0">
                <a:solidFill>
                  <a:srgbClr val="000000"/>
                </a:solidFill>
              </a:rPr>
              <a:t>Rendering of supportive services to autistic persons, their families and/or caregivers.</a:t>
            </a:r>
            <a:endParaRPr sz="2900" dirty="0">
              <a:solidFill>
                <a:srgbClr val="000000"/>
              </a:solidFill>
            </a:endParaRPr>
          </a:p>
          <a:p>
            <a:pPr marL="228600" lvl="0" indent="-234950" algn="l" rtl="0">
              <a:lnSpc>
                <a:spcPct val="80000"/>
              </a:lnSpc>
              <a:spcBef>
                <a:spcPts val="1000"/>
              </a:spcBef>
              <a:spcAft>
                <a:spcPts val="0"/>
              </a:spcAft>
              <a:buClr>
                <a:srgbClr val="000000"/>
              </a:buClr>
              <a:buSzPts val="1487"/>
              <a:buChar char="•"/>
            </a:pPr>
            <a:r>
              <a:rPr lang="en-ZA" sz="1487" dirty="0">
                <a:solidFill>
                  <a:srgbClr val="000000"/>
                </a:solidFill>
              </a:rPr>
              <a:t>The packing of Educational Support materials for emotional, social, cognitive and physical development of autistic children</a:t>
            </a:r>
            <a:endParaRPr sz="2900" dirty="0">
              <a:solidFill>
                <a:srgbClr val="000000"/>
              </a:solidFill>
            </a:endParaRPr>
          </a:p>
          <a:p>
            <a:pPr marL="228600" lvl="0" indent="-234950" algn="l" rtl="0">
              <a:lnSpc>
                <a:spcPct val="80000"/>
              </a:lnSpc>
              <a:spcBef>
                <a:spcPts val="1000"/>
              </a:spcBef>
              <a:spcAft>
                <a:spcPts val="0"/>
              </a:spcAft>
              <a:buClr>
                <a:srgbClr val="000000"/>
              </a:buClr>
              <a:buSzPts val="1487"/>
              <a:buChar char="•"/>
            </a:pPr>
            <a:r>
              <a:rPr lang="en-ZA" sz="1487" dirty="0">
                <a:solidFill>
                  <a:srgbClr val="000000"/>
                </a:solidFill>
              </a:rPr>
              <a:t>Receive and distribute essential donations such as sanitary towels and diapers</a:t>
            </a:r>
            <a:endParaRPr sz="2900" dirty="0">
              <a:solidFill>
                <a:srgbClr val="000000"/>
              </a:solidFill>
            </a:endParaRPr>
          </a:p>
          <a:p>
            <a:pPr marL="228600" lvl="0" indent="-234950" algn="l" rtl="0">
              <a:lnSpc>
                <a:spcPct val="80000"/>
              </a:lnSpc>
              <a:spcBef>
                <a:spcPts val="1000"/>
              </a:spcBef>
              <a:spcAft>
                <a:spcPts val="0"/>
              </a:spcAft>
              <a:buClr>
                <a:srgbClr val="000000"/>
              </a:buClr>
              <a:buSzPts val="1487"/>
              <a:buChar char="•"/>
            </a:pPr>
            <a:r>
              <a:rPr lang="en-ZA" sz="1487" dirty="0">
                <a:solidFill>
                  <a:srgbClr val="000000"/>
                </a:solidFill>
              </a:rPr>
              <a:t>Counselling services available</a:t>
            </a:r>
            <a:endParaRPr sz="2900" dirty="0">
              <a:solidFill>
                <a:srgbClr val="000000"/>
              </a:solidFill>
            </a:endParaRPr>
          </a:p>
          <a:p>
            <a:pPr marL="228600" lvl="0" indent="-234950" algn="l" rtl="0">
              <a:lnSpc>
                <a:spcPct val="80000"/>
              </a:lnSpc>
              <a:spcBef>
                <a:spcPts val="1000"/>
              </a:spcBef>
              <a:spcAft>
                <a:spcPts val="0"/>
              </a:spcAft>
              <a:buClr>
                <a:srgbClr val="000000"/>
              </a:buClr>
              <a:buSzPts val="1580"/>
              <a:buChar char="•"/>
            </a:pPr>
            <a:r>
              <a:rPr lang="en-ZA" sz="1580" dirty="0">
                <a:solidFill>
                  <a:srgbClr val="000000"/>
                </a:solidFill>
              </a:rPr>
              <a:t>All training and awareness with groups of people</a:t>
            </a:r>
            <a:endParaRPr sz="2900" dirty="0">
              <a:solidFill>
                <a:srgbClr val="000000"/>
              </a:solidFill>
            </a:endParaRPr>
          </a:p>
          <a:p>
            <a:pPr marL="228600" lvl="0" indent="-228600" algn="l" rtl="0">
              <a:lnSpc>
                <a:spcPct val="80000"/>
              </a:lnSpc>
              <a:spcBef>
                <a:spcPts val="1000"/>
              </a:spcBef>
              <a:spcAft>
                <a:spcPts val="0"/>
              </a:spcAft>
              <a:buClr>
                <a:srgbClr val="000000"/>
              </a:buClr>
              <a:buSzPts val="1480"/>
              <a:buChar char="•"/>
            </a:pPr>
            <a:r>
              <a:rPr lang="en-ZA" sz="1480" dirty="0">
                <a:solidFill>
                  <a:srgbClr val="000000"/>
                </a:solidFill>
              </a:rPr>
              <a:t>All face-to-face meetings related to the core function of the organisation</a:t>
            </a:r>
            <a:endParaRPr dirty="0">
              <a:solidFill>
                <a:srgbClr val="000000"/>
              </a:solidFill>
            </a:endParaRPr>
          </a:p>
          <a:p>
            <a:pPr marL="228600" lvl="0" indent="-140525" algn="l" rtl="0">
              <a:lnSpc>
                <a:spcPct val="80000"/>
              </a:lnSpc>
              <a:spcBef>
                <a:spcPts val="1000"/>
              </a:spcBef>
              <a:spcAft>
                <a:spcPts val="0"/>
              </a:spcAft>
              <a:buClr>
                <a:schemeClr val="dk1"/>
              </a:buClr>
              <a:buSzPts val="1387"/>
              <a:buNone/>
            </a:pPr>
            <a:endParaRPr sz="1387" dirty="0"/>
          </a:p>
          <a:p>
            <a:pPr marL="228600" lvl="0" indent="-140525" algn="l" rtl="0">
              <a:lnSpc>
                <a:spcPct val="80000"/>
              </a:lnSpc>
              <a:spcBef>
                <a:spcPts val="1000"/>
              </a:spcBef>
              <a:spcAft>
                <a:spcPts val="0"/>
              </a:spcAft>
              <a:buClr>
                <a:schemeClr val="dk1"/>
              </a:buClr>
              <a:buSzPts val="1387"/>
              <a:buNone/>
            </a:pPr>
            <a:endParaRPr sz="1387" dirty="0"/>
          </a:p>
        </p:txBody>
      </p:sp>
      <p:pic>
        <p:nvPicPr>
          <p:cNvPr id="117" name="Google Shape;117;p18" descr="See the source image"/>
          <p:cNvPicPr preferRelativeResize="0"/>
          <p:nvPr/>
        </p:nvPicPr>
        <p:blipFill rotWithShape="1">
          <a:blip r:embed="rId3">
            <a:alphaModFix/>
          </a:blip>
          <a:srcRect t="421"/>
          <a:stretch/>
        </p:blipFill>
        <p:spPr>
          <a:xfrm>
            <a:off x="945779" y="2178224"/>
            <a:ext cx="6009855" cy="36941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1B9BEC4-3EDA-4C2A-BA5A-74B31AC231B3}"/>
              </a:ext>
            </a:extLst>
          </p:cNvPr>
          <p:cNvSpPr>
            <a:spLocks noGrp="1"/>
          </p:cNvSpPr>
          <p:nvPr>
            <p:ph type="body" idx="1"/>
          </p:nvPr>
        </p:nvSpPr>
        <p:spPr/>
        <p:txBody>
          <a:bodyPr/>
          <a:lstStyle/>
          <a:p>
            <a:r>
              <a:rPr lang="en-GB" dirty="0"/>
              <a:t> In this letter we urgently asked for the regulations on exercise to be relaxed, as many autistic people (both adults and children) rely on walks or getting out of the house to help them regulate their emotions and anxiety levels.</a:t>
            </a:r>
            <a:endParaRPr lang="en-ZA" dirty="0"/>
          </a:p>
        </p:txBody>
      </p:sp>
    </p:spTree>
    <p:extLst>
      <p:ext uri="{BB962C8B-B14F-4D97-AF65-F5344CB8AC3E}">
        <p14:creationId xmlns:p14="http://schemas.microsoft.com/office/powerpoint/2010/main" val="373700826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886</Words>
  <Application>Microsoft Office PowerPoint</Application>
  <PresentationFormat>Widescreen</PresentationFormat>
  <Paragraphs>44</Paragraphs>
  <Slides>9</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Office Theme</vt:lpstr>
      <vt:lpstr>Office Theme</vt:lpstr>
      <vt:lpstr>Emile Gouws</vt:lpstr>
      <vt:lpstr>PowerPoint Presentation</vt:lpstr>
      <vt:lpstr>PowerPoint Presentation</vt:lpstr>
      <vt:lpstr>THE EFFECT OF THE LOCKDOWN</vt:lpstr>
      <vt:lpstr>PowerPoint Presentation</vt:lpstr>
      <vt:lpstr>IMPORTANT TO TAKE NOTE:</vt:lpstr>
      <vt:lpstr> Emergency Measures (EMs) </vt:lpstr>
      <vt:lpstr>HOW HAS IT AFFECTED ORGANIZATIONS?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Emile Gouws</dc:title>
  <dc:creator>emile gouws</dc:creator>
  <cp:lastModifiedBy>Richard Rieser</cp:lastModifiedBy>
  <cp:revision>20</cp:revision>
  <dcterms:modified xsi:type="dcterms:W3CDTF">2020-11-05T20:31:41Z</dcterms:modified>
</cp:coreProperties>
</file>